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6" r:id="rId1"/>
    <p:sldMasterId id="2147483657" r:id="rId2"/>
  </p:sldMasterIdLst>
  <p:notesMasterIdLst>
    <p:notesMasterId r:id="rId24"/>
  </p:notesMasterIdLst>
  <p:sldIdLst>
    <p:sldId id="269" r:id="rId3"/>
    <p:sldId id="272" r:id="rId4"/>
    <p:sldId id="2621" r:id="rId5"/>
    <p:sldId id="2620" r:id="rId6"/>
    <p:sldId id="2622" r:id="rId7"/>
    <p:sldId id="2625" r:id="rId8"/>
    <p:sldId id="2624" r:id="rId9"/>
    <p:sldId id="2626" r:id="rId10"/>
    <p:sldId id="2627" r:id="rId11"/>
    <p:sldId id="2629" r:id="rId12"/>
    <p:sldId id="2628" r:id="rId13"/>
    <p:sldId id="2630" r:id="rId14"/>
    <p:sldId id="2631" r:id="rId15"/>
    <p:sldId id="2632" r:id="rId16"/>
    <p:sldId id="2633" r:id="rId17"/>
    <p:sldId id="2610" r:id="rId18"/>
    <p:sldId id="2607" r:id="rId19"/>
    <p:sldId id="2609" r:id="rId20"/>
    <p:sldId id="282" r:id="rId21"/>
    <p:sldId id="270" r:id="rId22"/>
    <p:sldId id="258" r:id="rId23"/>
  </p:sldIdLst>
  <p:sldSz cx="9144000" cy="5143500" type="screen16x9"/>
  <p:notesSz cx="6858000" cy="9144000"/>
  <p:embeddedFontLst>
    <p:embeddedFont>
      <p:font typeface="新細明體" panose="02020500000000000000" pitchFamily="18" charset="-12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Source Sans Pro" panose="020B0503030403020204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6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chna Haylock" initials="AH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6061"/>
    <a:srgbClr val="34389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77"/>
    <p:restoredTop sz="94674"/>
  </p:normalViewPr>
  <p:slideViewPr>
    <p:cSldViewPr snapToGrid="0">
      <p:cViewPr varScale="1">
        <p:scale>
          <a:sx n="81" d="100"/>
          <a:sy n="81" d="100"/>
        </p:scale>
        <p:origin x="1230" y="84"/>
      </p:cViewPr>
      <p:guideLst>
        <p:guide orient="horz" pos="1620"/>
        <p:guide pos="286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581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912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625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491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884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287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122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926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643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652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588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CP17 End Bumper copy 1">
  <p:cSld name="OCP17 End Bumper copy 1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5D1829-9CED-8A4D-8EB4-C6B18FE627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61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9545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577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  <a:defRPr sz="375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675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675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675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675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675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675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675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675"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1"/>
          </p:nvPr>
        </p:nvSpPr>
        <p:spPr>
          <a:xfrm>
            <a:off x="628650" y="1000602"/>
            <a:ext cx="3914775" cy="3263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171450" marR="0" lvl="0" indent="-8572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2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342900" marR="0" lvl="1" indent="-23812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2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514350" marR="0" lvl="2" indent="-23812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2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685800" marR="0" lvl="3" indent="-23812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2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857250" marR="0" lvl="4" indent="-23812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2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028700" marR="0" lvl="5" indent="-128588" algn="l" rtl="0">
              <a:lnSpc>
                <a:spcPct val="9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200150" marR="0" lvl="6" indent="-128588" algn="l" rtl="0">
              <a:lnSpc>
                <a:spcPct val="9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-128588" algn="l" rtl="0">
              <a:lnSpc>
                <a:spcPct val="9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543050" marR="0" lvl="8" indent="-128588" algn="l" rtl="0">
              <a:lnSpc>
                <a:spcPct val="9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2"/>
          </p:nvPr>
        </p:nvSpPr>
        <p:spPr>
          <a:xfrm>
            <a:off x="4600575" y="1000602"/>
            <a:ext cx="3914775" cy="3263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171450" marR="0" lvl="0" indent="-8572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2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342900" marR="0" lvl="1" indent="-23812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2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514350" marR="0" lvl="2" indent="-23812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2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685800" marR="0" lvl="3" indent="-23812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2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857250" marR="0" lvl="4" indent="-23812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2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028700" marR="0" lvl="5" indent="-128588" algn="l" rtl="0">
              <a:lnSpc>
                <a:spcPct val="9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200150" marR="0" lvl="6" indent="-128588" algn="l" rtl="0">
              <a:lnSpc>
                <a:spcPct val="9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-128588" algn="l" rtl="0">
              <a:lnSpc>
                <a:spcPct val="9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543050" marR="0" lvl="8" indent="-128588" algn="l" rtl="0">
              <a:lnSpc>
                <a:spcPct val="9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2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888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CA521-D835-C343-910E-F584D383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B7923-94CC-AC41-AD74-F7743EA853B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650" y="892078"/>
            <a:ext cx="3886200" cy="3694211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792299-4EED-6B49-9A92-BFB10E6BEF7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29150" y="892078"/>
            <a:ext cx="3989070" cy="3694211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85475C3-D2E6-9646-BA3A-578B9A7223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22559C-4275-5148-9668-9F56661628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246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5EC34E-ED1E-6140-BA65-C9FFAC76C52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8" r:id="rId2"/>
    <p:sldLayoutId id="214748366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577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body" idx="1"/>
          </p:nvPr>
        </p:nvSpPr>
        <p:spPr>
          <a:xfrm>
            <a:off x="628650" y="966312"/>
            <a:ext cx="7886700" cy="3263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5CE5F6-DE0D-C245-A282-8509C6353F0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62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3;p13">
            <a:extLst>
              <a:ext uri="{FF2B5EF4-FFF2-40B4-BE49-F238E27FC236}">
                <a16:creationId xmlns:a16="http://schemas.microsoft.com/office/drawing/2014/main" id="{D81E3A63-5533-4341-AF48-0A15324F47B2}"/>
              </a:ext>
            </a:extLst>
          </p:cNvPr>
          <p:cNvSpPr txBox="1">
            <a:spLocks/>
          </p:cNvSpPr>
          <p:nvPr/>
        </p:nvSpPr>
        <p:spPr>
          <a:xfrm>
            <a:off x="377428" y="1971225"/>
            <a:ext cx="7886700" cy="1151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rgbClr val="535353"/>
              </a:buClr>
              <a:buSzPts val="10000"/>
              <a:buFont typeface="Source Sans Pro"/>
              <a:buNone/>
            </a:pPr>
            <a:r>
              <a:rPr lang="en-US" sz="40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</a:rPr>
              <a:t>ORV3 Power Shelf</a:t>
            </a:r>
          </a:p>
          <a:p>
            <a:pPr>
              <a:lnSpc>
                <a:spcPct val="90000"/>
              </a:lnSpc>
              <a:buClr>
                <a:srgbClr val="535353"/>
              </a:buClr>
              <a:buSzPts val="10000"/>
              <a:buFont typeface="Source Sans Pro"/>
              <a:buNone/>
            </a:pPr>
            <a:r>
              <a:rPr lang="en-US" sz="40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</a:rPr>
              <a:t>Development Update </a:t>
            </a:r>
            <a:r>
              <a:rPr lang="en-US" sz="4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</a:rPr>
              <a:t>(Liteon)</a:t>
            </a:r>
            <a:endParaRPr lang="en-US" sz="4000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2544958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5;p14">
            <a:extLst>
              <a:ext uri="{FF2B5EF4-FFF2-40B4-BE49-F238E27FC236}">
                <a16:creationId xmlns:a16="http://schemas.microsoft.com/office/drawing/2014/main" id="{EEFFB350-E9CD-42D9-9F39-7178555BF9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7428" y="273844"/>
            <a:ext cx="7886700" cy="600525"/>
          </a:xfrm>
          <a:prstGeom prst="rect">
            <a:avLst/>
          </a:prstGeom>
        </p:spPr>
        <p:txBody>
          <a:bodyPr spcFirstLastPara="1" wrap="square" lIns="34284" tIns="17138" rIns="34284" bIns="17138" anchor="ctr" anchorCtr="0">
            <a:noAutofit/>
          </a:bodyPr>
          <a:lstStyle/>
          <a:p>
            <a:r>
              <a:rPr lang="en-US" sz="2400" dirty="0"/>
              <a:t>1RU Power Shelf</a:t>
            </a:r>
            <a:endParaRPr sz="2400" dirty="0"/>
          </a:p>
        </p:txBody>
      </p:sp>
      <p:pic>
        <p:nvPicPr>
          <p:cNvPr id="8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B86869EA-21DD-3E46-8980-799D150181C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3662" y="131762"/>
            <a:ext cx="750020" cy="1321257"/>
          </a:xfrm>
          <a:prstGeom prst="rect">
            <a:avLst/>
          </a:prstGeom>
        </p:spPr>
      </p:pic>
      <p:grpSp>
        <p:nvGrpSpPr>
          <p:cNvPr id="11" name="群組 152">
            <a:extLst>
              <a:ext uri="{FF2B5EF4-FFF2-40B4-BE49-F238E27FC236}">
                <a16:creationId xmlns:a16="http://schemas.microsoft.com/office/drawing/2014/main" id="{A5CD80D8-C9E4-8131-5AD1-0602AEDB4EE2}"/>
              </a:ext>
            </a:extLst>
          </p:cNvPr>
          <p:cNvGrpSpPr/>
          <p:nvPr/>
        </p:nvGrpSpPr>
        <p:grpSpPr>
          <a:xfrm>
            <a:off x="518834" y="1354725"/>
            <a:ext cx="7745294" cy="1001408"/>
            <a:chOff x="587665" y="3217241"/>
            <a:chExt cx="7724413" cy="975085"/>
          </a:xfrm>
        </p:grpSpPr>
        <p:grpSp>
          <p:nvGrpSpPr>
            <p:cNvPr id="13" name="群組 153">
              <a:extLst>
                <a:ext uri="{FF2B5EF4-FFF2-40B4-BE49-F238E27FC236}">
                  <a16:creationId xmlns:a16="http://schemas.microsoft.com/office/drawing/2014/main" id="{95415928-73CC-EEEF-98D6-CF414F202A63}"/>
                </a:ext>
              </a:extLst>
            </p:cNvPr>
            <p:cNvGrpSpPr/>
            <p:nvPr/>
          </p:nvGrpSpPr>
          <p:grpSpPr>
            <a:xfrm>
              <a:off x="587665" y="3217241"/>
              <a:ext cx="7724413" cy="975085"/>
              <a:chOff x="348920" y="4606811"/>
              <a:chExt cx="7724413" cy="975085"/>
            </a:xfrm>
          </p:grpSpPr>
          <p:grpSp>
            <p:nvGrpSpPr>
              <p:cNvPr id="16" name="群組 156">
                <a:extLst>
                  <a:ext uri="{FF2B5EF4-FFF2-40B4-BE49-F238E27FC236}">
                    <a16:creationId xmlns:a16="http://schemas.microsoft.com/office/drawing/2014/main" id="{F750C662-69BC-E43D-6310-18A5659CA3F6}"/>
                  </a:ext>
                </a:extLst>
              </p:cNvPr>
              <p:cNvGrpSpPr/>
              <p:nvPr/>
            </p:nvGrpSpPr>
            <p:grpSpPr>
              <a:xfrm>
                <a:off x="348920" y="4606811"/>
                <a:ext cx="7724413" cy="975085"/>
                <a:chOff x="-1237" y="3089468"/>
                <a:chExt cx="7724413" cy="975085"/>
              </a:xfrm>
            </p:grpSpPr>
            <p:pic>
              <p:nvPicPr>
                <p:cNvPr id="44" name="圖片 184">
                  <a:extLst>
                    <a:ext uri="{FF2B5EF4-FFF2-40B4-BE49-F238E27FC236}">
                      <a16:creationId xmlns:a16="http://schemas.microsoft.com/office/drawing/2014/main" id="{AEEBEC32-69D9-1B14-391D-C06BF6BEAF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37305" r="50192"/>
                <a:stretch/>
              </p:blipFill>
              <p:spPr>
                <a:xfrm>
                  <a:off x="2706579" y="3089939"/>
                  <a:ext cx="1143261" cy="972766"/>
                </a:xfrm>
                <a:prstGeom prst="rect">
                  <a:avLst/>
                </a:prstGeom>
              </p:spPr>
            </p:pic>
            <p:pic>
              <p:nvPicPr>
                <p:cNvPr id="45" name="圖片 185">
                  <a:extLst>
                    <a:ext uri="{FF2B5EF4-FFF2-40B4-BE49-F238E27FC236}">
                      <a16:creationId xmlns:a16="http://schemas.microsoft.com/office/drawing/2014/main" id="{B8586DEF-C39E-ADF1-5CA7-C6B0E11A98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9838" r="83172"/>
                <a:stretch/>
              </p:blipFill>
              <p:spPr>
                <a:xfrm>
                  <a:off x="412339" y="3089939"/>
                  <a:ext cx="639150" cy="972766"/>
                </a:xfrm>
                <a:prstGeom prst="rect">
                  <a:avLst/>
                </a:prstGeom>
              </p:spPr>
            </p:pic>
            <p:pic>
              <p:nvPicPr>
                <p:cNvPr id="46" name="圖片 186">
                  <a:extLst>
                    <a:ext uri="{FF2B5EF4-FFF2-40B4-BE49-F238E27FC236}">
                      <a16:creationId xmlns:a16="http://schemas.microsoft.com/office/drawing/2014/main" id="{F6D9ABD8-DBE0-DB08-DEA6-037322A240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r="94808"/>
                <a:stretch/>
              </p:blipFill>
              <p:spPr>
                <a:xfrm>
                  <a:off x="-1237" y="3091787"/>
                  <a:ext cx="474684" cy="972766"/>
                </a:xfrm>
                <a:prstGeom prst="rect">
                  <a:avLst/>
                </a:prstGeom>
              </p:spPr>
            </p:pic>
            <p:pic>
              <p:nvPicPr>
                <p:cNvPr id="47" name="圖片 187">
                  <a:extLst>
                    <a:ext uri="{FF2B5EF4-FFF2-40B4-BE49-F238E27FC236}">
                      <a16:creationId xmlns:a16="http://schemas.microsoft.com/office/drawing/2014/main" id="{04D3DC60-EC96-EAD5-376D-50C85AFEAF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6839" r="63413"/>
                <a:stretch/>
              </p:blipFill>
              <p:spPr>
                <a:xfrm>
                  <a:off x="957498" y="3091787"/>
                  <a:ext cx="1805759" cy="972766"/>
                </a:xfrm>
                <a:prstGeom prst="rect">
                  <a:avLst/>
                </a:prstGeom>
              </p:spPr>
            </p:pic>
            <p:pic>
              <p:nvPicPr>
                <p:cNvPr id="48" name="圖片 188">
                  <a:extLst>
                    <a:ext uri="{FF2B5EF4-FFF2-40B4-BE49-F238E27FC236}">
                      <a16:creationId xmlns:a16="http://schemas.microsoft.com/office/drawing/2014/main" id="{11627C3B-93DF-47C0-5F04-8F2B7C7F13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77765" r="15246"/>
                <a:stretch/>
              </p:blipFill>
              <p:spPr>
                <a:xfrm>
                  <a:off x="6073298" y="3089468"/>
                  <a:ext cx="639150" cy="972766"/>
                </a:xfrm>
                <a:prstGeom prst="rect">
                  <a:avLst/>
                </a:prstGeom>
              </p:spPr>
            </p:pic>
            <p:pic>
              <p:nvPicPr>
                <p:cNvPr id="49" name="圖片 189">
                  <a:extLst>
                    <a:ext uri="{FF2B5EF4-FFF2-40B4-BE49-F238E27FC236}">
                      <a16:creationId xmlns:a16="http://schemas.microsoft.com/office/drawing/2014/main" id="{82C09EF7-8986-47B5-9B47-C93F9DF938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50448" r="38218"/>
                <a:stretch/>
              </p:blipFill>
              <p:spPr>
                <a:xfrm>
                  <a:off x="3804148" y="3091787"/>
                  <a:ext cx="1036364" cy="972766"/>
                </a:xfrm>
                <a:prstGeom prst="rect">
                  <a:avLst/>
                </a:prstGeom>
              </p:spPr>
            </p:pic>
            <p:pic>
              <p:nvPicPr>
                <p:cNvPr id="50" name="圖片 190">
                  <a:extLst>
                    <a:ext uri="{FF2B5EF4-FFF2-40B4-BE49-F238E27FC236}">
                      <a16:creationId xmlns:a16="http://schemas.microsoft.com/office/drawing/2014/main" id="{AB3E421A-D2D9-9373-2917-7A76EFAB3D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62554" r="22921"/>
                <a:stretch/>
              </p:blipFill>
              <p:spPr>
                <a:xfrm>
                  <a:off x="4772883" y="3090784"/>
                  <a:ext cx="1328284" cy="972766"/>
                </a:xfrm>
                <a:prstGeom prst="rect">
                  <a:avLst/>
                </a:prstGeom>
              </p:spPr>
            </p:pic>
            <p:pic>
              <p:nvPicPr>
                <p:cNvPr id="51" name="圖片 193">
                  <a:extLst>
                    <a:ext uri="{FF2B5EF4-FFF2-40B4-BE49-F238E27FC236}">
                      <a16:creationId xmlns:a16="http://schemas.microsoft.com/office/drawing/2014/main" id="{23030B23-3321-CAD7-6595-F9F411E2C8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85786" r="2585"/>
                <a:stretch/>
              </p:blipFill>
              <p:spPr>
                <a:xfrm>
                  <a:off x="6694796" y="3090784"/>
                  <a:ext cx="1028380" cy="972766"/>
                </a:xfrm>
                <a:prstGeom prst="rect">
                  <a:avLst/>
                </a:prstGeom>
              </p:spPr>
            </p:pic>
          </p:grpSp>
          <p:grpSp>
            <p:nvGrpSpPr>
              <p:cNvPr id="17" name="群組 157">
                <a:extLst>
                  <a:ext uri="{FF2B5EF4-FFF2-40B4-BE49-F238E27FC236}">
                    <a16:creationId xmlns:a16="http://schemas.microsoft.com/office/drawing/2014/main" id="{1D5179F5-34E1-375D-92C3-C81EB49129EA}"/>
                  </a:ext>
                </a:extLst>
              </p:cNvPr>
              <p:cNvGrpSpPr/>
              <p:nvPr/>
            </p:nvGrpSpPr>
            <p:grpSpPr>
              <a:xfrm>
                <a:off x="670052" y="4727755"/>
                <a:ext cx="7297214" cy="698874"/>
                <a:chOff x="918231" y="3230250"/>
                <a:chExt cx="7297214" cy="698874"/>
              </a:xfrm>
            </p:grpSpPr>
            <p:grpSp>
              <p:nvGrpSpPr>
                <p:cNvPr id="18" name="群組 158">
                  <a:extLst>
                    <a:ext uri="{FF2B5EF4-FFF2-40B4-BE49-F238E27FC236}">
                      <a16:creationId xmlns:a16="http://schemas.microsoft.com/office/drawing/2014/main" id="{BDCAB808-2E0F-D485-25BC-D44E9C500B8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295827" y="3230250"/>
                  <a:ext cx="1115933" cy="691290"/>
                  <a:chOff x="2824766" y="4266229"/>
                  <a:chExt cx="1116884" cy="750517"/>
                </a:xfrm>
              </p:grpSpPr>
              <p:pic>
                <p:nvPicPr>
                  <p:cNvPr id="41" name="圖片 181">
                    <a:extLst>
                      <a:ext uri="{FF2B5EF4-FFF2-40B4-BE49-F238E27FC236}">
                        <a16:creationId xmlns:a16="http://schemas.microsoft.com/office/drawing/2014/main" id="{6B50C63C-974C-9E5D-A04C-BCF4B2DEC8B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42543"/>
                  <a:stretch/>
                </p:blipFill>
                <p:spPr>
                  <a:xfrm>
                    <a:off x="3209452" y="4271405"/>
                    <a:ext cx="732198" cy="745341"/>
                  </a:xfrm>
                  <a:prstGeom prst="rect">
                    <a:avLst/>
                  </a:prstGeom>
                </p:spPr>
              </p:pic>
              <p:pic>
                <p:nvPicPr>
                  <p:cNvPr id="42" name="圖片 182">
                    <a:extLst>
                      <a:ext uri="{FF2B5EF4-FFF2-40B4-BE49-F238E27FC236}">
                        <a16:creationId xmlns:a16="http://schemas.microsoft.com/office/drawing/2014/main" id="{0662ABA3-9CA2-C2C8-0DC1-E94D6F91A9F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r="92431"/>
                  <a:stretch/>
                </p:blipFill>
                <p:spPr>
                  <a:xfrm flipV="1">
                    <a:off x="2824766" y="4266229"/>
                    <a:ext cx="96451" cy="745261"/>
                  </a:xfrm>
                  <a:prstGeom prst="rect">
                    <a:avLst/>
                  </a:prstGeom>
                </p:spPr>
              </p:pic>
              <p:pic>
                <p:nvPicPr>
                  <p:cNvPr id="43" name="圖片 183">
                    <a:extLst>
                      <a:ext uri="{FF2B5EF4-FFF2-40B4-BE49-F238E27FC236}">
                        <a16:creationId xmlns:a16="http://schemas.microsoft.com/office/drawing/2014/main" id="{7E2ADD01-FE06-CA97-6C11-F1F08F0168B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15606" r="61050"/>
                  <a:stretch/>
                </p:blipFill>
                <p:spPr>
                  <a:xfrm>
                    <a:off x="2921217" y="4271405"/>
                    <a:ext cx="297486" cy="745341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9" name="群組 159">
                  <a:extLst>
                    <a:ext uri="{FF2B5EF4-FFF2-40B4-BE49-F238E27FC236}">
                      <a16:creationId xmlns:a16="http://schemas.microsoft.com/office/drawing/2014/main" id="{D04AF624-FBD1-BBF6-E21C-29676D83AF6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462534" y="3230250"/>
                  <a:ext cx="1115933" cy="691290"/>
                  <a:chOff x="2824766" y="4266229"/>
                  <a:chExt cx="1116884" cy="750517"/>
                </a:xfrm>
              </p:grpSpPr>
              <p:pic>
                <p:nvPicPr>
                  <p:cNvPr id="38" name="圖片 178">
                    <a:extLst>
                      <a:ext uri="{FF2B5EF4-FFF2-40B4-BE49-F238E27FC236}">
                        <a16:creationId xmlns:a16="http://schemas.microsoft.com/office/drawing/2014/main" id="{AB40D51D-223D-ACE6-C189-930E8A3FC78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42543"/>
                  <a:stretch/>
                </p:blipFill>
                <p:spPr>
                  <a:xfrm>
                    <a:off x="3209452" y="4271405"/>
                    <a:ext cx="732198" cy="745341"/>
                  </a:xfrm>
                  <a:prstGeom prst="rect">
                    <a:avLst/>
                  </a:prstGeom>
                </p:spPr>
              </p:pic>
              <p:pic>
                <p:nvPicPr>
                  <p:cNvPr id="39" name="圖片 179">
                    <a:extLst>
                      <a:ext uri="{FF2B5EF4-FFF2-40B4-BE49-F238E27FC236}">
                        <a16:creationId xmlns:a16="http://schemas.microsoft.com/office/drawing/2014/main" id="{625D9E72-DCAA-FC53-A645-987E1BB10E0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r="92431"/>
                  <a:stretch/>
                </p:blipFill>
                <p:spPr>
                  <a:xfrm flipV="1">
                    <a:off x="2824766" y="4266229"/>
                    <a:ext cx="96451" cy="745261"/>
                  </a:xfrm>
                  <a:prstGeom prst="rect">
                    <a:avLst/>
                  </a:prstGeom>
                </p:spPr>
              </p:pic>
              <p:pic>
                <p:nvPicPr>
                  <p:cNvPr id="40" name="圖片 180">
                    <a:extLst>
                      <a:ext uri="{FF2B5EF4-FFF2-40B4-BE49-F238E27FC236}">
                        <a16:creationId xmlns:a16="http://schemas.microsoft.com/office/drawing/2014/main" id="{8606BFDF-D525-6943-00B5-C31B216DBD6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15606" r="61050"/>
                  <a:stretch/>
                </p:blipFill>
                <p:spPr>
                  <a:xfrm>
                    <a:off x="2921217" y="4271405"/>
                    <a:ext cx="297486" cy="745341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0" name="群組 160">
                  <a:extLst>
                    <a:ext uri="{FF2B5EF4-FFF2-40B4-BE49-F238E27FC236}">
                      <a16:creationId xmlns:a16="http://schemas.microsoft.com/office/drawing/2014/main" id="{CF4062DB-3844-28AE-7129-902EDBE3EDD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627457" y="3230250"/>
                  <a:ext cx="1115933" cy="691290"/>
                  <a:chOff x="2824766" y="4266229"/>
                  <a:chExt cx="1116884" cy="750517"/>
                </a:xfrm>
              </p:grpSpPr>
              <p:pic>
                <p:nvPicPr>
                  <p:cNvPr id="35" name="圖片 175">
                    <a:extLst>
                      <a:ext uri="{FF2B5EF4-FFF2-40B4-BE49-F238E27FC236}">
                        <a16:creationId xmlns:a16="http://schemas.microsoft.com/office/drawing/2014/main" id="{206F1934-BC1F-0CD8-C247-5220A179090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42543"/>
                  <a:stretch/>
                </p:blipFill>
                <p:spPr>
                  <a:xfrm>
                    <a:off x="3209452" y="4271405"/>
                    <a:ext cx="732198" cy="745341"/>
                  </a:xfrm>
                  <a:prstGeom prst="rect">
                    <a:avLst/>
                  </a:prstGeom>
                </p:spPr>
              </p:pic>
              <p:pic>
                <p:nvPicPr>
                  <p:cNvPr id="36" name="圖片 176">
                    <a:extLst>
                      <a:ext uri="{FF2B5EF4-FFF2-40B4-BE49-F238E27FC236}">
                        <a16:creationId xmlns:a16="http://schemas.microsoft.com/office/drawing/2014/main" id="{7F326D57-D369-FDCF-351F-5A0456760A8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r="92431"/>
                  <a:stretch/>
                </p:blipFill>
                <p:spPr>
                  <a:xfrm flipV="1">
                    <a:off x="2824766" y="4266229"/>
                    <a:ext cx="96451" cy="745261"/>
                  </a:xfrm>
                  <a:prstGeom prst="rect">
                    <a:avLst/>
                  </a:prstGeom>
                </p:spPr>
              </p:pic>
              <p:pic>
                <p:nvPicPr>
                  <p:cNvPr id="37" name="圖片 177">
                    <a:extLst>
                      <a:ext uri="{FF2B5EF4-FFF2-40B4-BE49-F238E27FC236}">
                        <a16:creationId xmlns:a16="http://schemas.microsoft.com/office/drawing/2014/main" id="{AF383A23-B45B-252E-3523-98BD2ED9908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15606" r="61050"/>
                  <a:stretch/>
                </p:blipFill>
                <p:spPr>
                  <a:xfrm>
                    <a:off x="2921217" y="4271405"/>
                    <a:ext cx="297486" cy="745341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1" name="群組 161">
                  <a:extLst>
                    <a:ext uri="{FF2B5EF4-FFF2-40B4-BE49-F238E27FC236}">
                      <a16:creationId xmlns:a16="http://schemas.microsoft.com/office/drawing/2014/main" id="{E8DF77E5-F3C5-DC11-BAF3-6B7E135800E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753011" y="3233066"/>
                  <a:ext cx="1115933" cy="691290"/>
                  <a:chOff x="2824766" y="4266229"/>
                  <a:chExt cx="1116884" cy="750517"/>
                </a:xfrm>
              </p:grpSpPr>
              <p:pic>
                <p:nvPicPr>
                  <p:cNvPr id="32" name="圖片 172">
                    <a:extLst>
                      <a:ext uri="{FF2B5EF4-FFF2-40B4-BE49-F238E27FC236}">
                        <a16:creationId xmlns:a16="http://schemas.microsoft.com/office/drawing/2014/main" id="{B9904461-5D1F-17A9-A93D-8921AD98B1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42543"/>
                  <a:stretch/>
                </p:blipFill>
                <p:spPr>
                  <a:xfrm>
                    <a:off x="3209452" y="4271405"/>
                    <a:ext cx="732198" cy="745341"/>
                  </a:xfrm>
                  <a:prstGeom prst="rect">
                    <a:avLst/>
                  </a:prstGeom>
                </p:spPr>
              </p:pic>
              <p:pic>
                <p:nvPicPr>
                  <p:cNvPr id="33" name="圖片 173">
                    <a:extLst>
                      <a:ext uri="{FF2B5EF4-FFF2-40B4-BE49-F238E27FC236}">
                        <a16:creationId xmlns:a16="http://schemas.microsoft.com/office/drawing/2014/main" id="{9D626824-1675-621A-1BE7-6DA670CFB64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r="92431"/>
                  <a:stretch/>
                </p:blipFill>
                <p:spPr>
                  <a:xfrm flipV="1">
                    <a:off x="2824766" y="4266229"/>
                    <a:ext cx="96451" cy="745261"/>
                  </a:xfrm>
                  <a:prstGeom prst="rect">
                    <a:avLst/>
                  </a:prstGeom>
                </p:spPr>
              </p:pic>
              <p:pic>
                <p:nvPicPr>
                  <p:cNvPr id="34" name="圖片 174">
                    <a:extLst>
                      <a:ext uri="{FF2B5EF4-FFF2-40B4-BE49-F238E27FC236}">
                        <a16:creationId xmlns:a16="http://schemas.microsoft.com/office/drawing/2014/main" id="{1B276BAB-64A0-AC11-BB31-A0D07CC2CBC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15606" r="61050"/>
                  <a:stretch/>
                </p:blipFill>
                <p:spPr>
                  <a:xfrm>
                    <a:off x="2921217" y="4271405"/>
                    <a:ext cx="297486" cy="745341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2" name="群組 162">
                  <a:extLst>
                    <a:ext uri="{FF2B5EF4-FFF2-40B4-BE49-F238E27FC236}">
                      <a16:creationId xmlns:a16="http://schemas.microsoft.com/office/drawing/2014/main" id="{B5E3D9E8-56CF-5A13-9DF5-65B8DF240FB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933010" y="3237834"/>
                  <a:ext cx="1115933" cy="691290"/>
                  <a:chOff x="2824766" y="4266229"/>
                  <a:chExt cx="1116884" cy="750517"/>
                </a:xfrm>
              </p:grpSpPr>
              <p:pic>
                <p:nvPicPr>
                  <p:cNvPr id="29" name="圖片 169">
                    <a:extLst>
                      <a:ext uri="{FF2B5EF4-FFF2-40B4-BE49-F238E27FC236}">
                        <a16:creationId xmlns:a16="http://schemas.microsoft.com/office/drawing/2014/main" id="{36FE64F9-F5A2-DADC-6EC1-A5C806264EB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42543"/>
                  <a:stretch/>
                </p:blipFill>
                <p:spPr>
                  <a:xfrm>
                    <a:off x="3209452" y="4271405"/>
                    <a:ext cx="732198" cy="745341"/>
                  </a:xfrm>
                  <a:prstGeom prst="rect">
                    <a:avLst/>
                  </a:prstGeom>
                </p:spPr>
              </p:pic>
              <p:pic>
                <p:nvPicPr>
                  <p:cNvPr id="30" name="圖片 170">
                    <a:extLst>
                      <a:ext uri="{FF2B5EF4-FFF2-40B4-BE49-F238E27FC236}">
                        <a16:creationId xmlns:a16="http://schemas.microsoft.com/office/drawing/2014/main" id="{B8CCFAD6-718B-F960-B1FB-8F9CC106073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r="92431"/>
                  <a:stretch/>
                </p:blipFill>
                <p:spPr>
                  <a:xfrm flipV="1">
                    <a:off x="2824766" y="4266229"/>
                    <a:ext cx="96451" cy="745261"/>
                  </a:xfrm>
                  <a:prstGeom prst="rect">
                    <a:avLst/>
                  </a:prstGeom>
                </p:spPr>
              </p:pic>
              <p:pic>
                <p:nvPicPr>
                  <p:cNvPr id="31" name="圖片 171">
                    <a:extLst>
                      <a:ext uri="{FF2B5EF4-FFF2-40B4-BE49-F238E27FC236}">
                        <a16:creationId xmlns:a16="http://schemas.microsoft.com/office/drawing/2014/main" id="{4B5A2799-8E1C-DB32-78A1-FF4DAADE179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15606" r="61050"/>
                  <a:stretch/>
                </p:blipFill>
                <p:spPr>
                  <a:xfrm>
                    <a:off x="2921217" y="4271405"/>
                    <a:ext cx="297486" cy="745341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3" name="群組 163">
                  <a:extLst>
                    <a:ext uri="{FF2B5EF4-FFF2-40B4-BE49-F238E27FC236}">
                      <a16:creationId xmlns:a16="http://schemas.microsoft.com/office/drawing/2014/main" id="{629405B8-9625-E153-1124-127100693A8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7074907" y="3232993"/>
                  <a:ext cx="1140538" cy="691290"/>
                  <a:chOff x="2824766" y="4266229"/>
                  <a:chExt cx="1116884" cy="750517"/>
                </a:xfrm>
              </p:grpSpPr>
              <p:pic>
                <p:nvPicPr>
                  <p:cNvPr id="26" name="圖片 166">
                    <a:extLst>
                      <a:ext uri="{FF2B5EF4-FFF2-40B4-BE49-F238E27FC236}">
                        <a16:creationId xmlns:a16="http://schemas.microsoft.com/office/drawing/2014/main" id="{A7689674-FD6C-B4F9-82B6-5AAD004A724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42543"/>
                  <a:stretch/>
                </p:blipFill>
                <p:spPr>
                  <a:xfrm>
                    <a:off x="3209452" y="4271405"/>
                    <a:ext cx="732198" cy="745341"/>
                  </a:xfrm>
                  <a:prstGeom prst="rect">
                    <a:avLst/>
                  </a:prstGeom>
                </p:spPr>
              </p:pic>
              <p:pic>
                <p:nvPicPr>
                  <p:cNvPr id="27" name="圖片 167">
                    <a:extLst>
                      <a:ext uri="{FF2B5EF4-FFF2-40B4-BE49-F238E27FC236}">
                        <a16:creationId xmlns:a16="http://schemas.microsoft.com/office/drawing/2014/main" id="{20A3A0C4-B556-0074-95EB-A13C9755731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r="92431"/>
                  <a:stretch/>
                </p:blipFill>
                <p:spPr>
                  <a:xfrm flipV="1">
                    <a:off x="2824766" y="4266229"/>
                    <a:ext cx="96451" cy="745261"/>
                  </a:xfrm>
                  <a:prstGeom prst="rect">
                    <a:avLst/>
                  </a:prstGeom>
                </p:spPr>
              </p:pic>
              <p:pic>
                <p:nvPicPr>
                  <p:cNvPr id="28" name="圖片 168">
                    <a:extLst>
                      <a:ext uri="{FF2B5EF4-FFF2-40B4-BE49-F238E27FC236}">
                        <a16:creationId xmlns:a16="http://schemas.microsoft.com/office/drawing/2014/main" id="{5D327454-7B71-260E-243E-69A13EBA88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15606" r="61050"/>
                  <a:stretch/>
                </p:blipFill>
                <p:spPr>
                  <a:xfrm>
                    <a:off x="2921217" y="4271405"/>
                    <a:ext cx="297486" cy="745341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4" name="矩形: 圓角 164">
                  <a:extLst>
                    <a:ext uri="{FF2B5EF4-FFF2-40B4-BE49-F238E27FC236}">
                      <a16:creationId xmlns:a16="http://schemas.microsoft.com/office/drawing/2014/main" id="{63443556-11F4-4178-6F53-4CA78EA6DA86}"/>
                    </a:ext>
                  </a:extLst>
                </p:cNvPr>
                <p:cNvSpPr/>
                <p:nvPr/>
              </p:nvSpPr>
              <p:spPr bwMode="auto">
                <a:xfrm>
                  <a:off x="918231" y="3241499"/>
                  <a:ext cx="337992" cy="679046"/>
                </a:xfrm>
                <a:prstGeom prst="roundRect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TW" alt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新細明體" pitchFamily="18" charset="-120"/>
                  </a:endParaRPr>
                </a:p>
              </p:txBody>
            </p:sp>
            <p:pic>
              <p:nvPicPr>
                <p:cNvPr id="25" name="圖片 165">
                  <a:extLst>
                    <a:ext uri="{FF2B5EF4-FFF2-40B4-BE49-F238E27FC236}">
                      <a16:creationId xmlns:a16="http://schemas.microsoft.com/office/drawing/2014/main" id="{09857F5E-1827-731E-9C7D-16AEE2B63D9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22735" y="3313541"/>
                  <a:ext cx="150592" cy="536602"/>
                </a:xfrm>
                <a:prstGeom prst="rect">
                  <a:avLst/>
                </a:prstGeom>
              </p:spPr>
            </p:pic>
          </p:grpSp>
        </p:grpSp>
        <p:pic>
          <p:nvPicPr>
            <p:cNvPr id="14" name="圖片 154">
              <a:extLst>
                <a:ext uri="{FF2B5EF4-FFF2-40B4-BE49-F238E27FC236}">
                  <a16:creationId xmlns:a16="http://schemas.microsoft.com/office/drawing/2014/main" id="{FB6C7525-A0A6-66B2-A0D3-AE758B5415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97698"/>
            <a:stretch/>
          </p:blipFill>
          <p:spPr>
            <a:xfrm>
              <a:off x="693865" y="3217241"/>
              <a:ext cx="205727" cy="952233"/>
            </a:xfrm>
            <a:prstGeom prst="rect">
              <a:avLst/>
            </a:prstGeom>
          </p:spPr>
        </p:pic>
        <p:pic>
          <p:nvPicPr>
            <p:cNvPr id="15" name="圖片 155">
              <a:extLst>
                <a:ext uri="{FF2B5EF4-FFF2-40B4-BE49-F238E27FC236}">
                  <a16:creationId xmlns:a16="http://schemas.microsoft.com/office/drawing/2014/main" id="{83C37538-5AE2-B480-ECC4-2BF18021C1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97949" t="6904" r="873" b="2579"/>
            <a:stretch/>
          </p:blipFill>
          <p:spPr>
            <a:xfrm>
              <a:off x="8209139" y="3287153"/>
              <a:ext cx="102938" cy="861927"/>
            </a:xfrm>
            <a:prstGeom prst="rect">
              <a:avLst/>
            </a:prstGeom>
          </p:spPr>
        </p:pic>
      </p:grpSp>
      <p:graphicFrame>
        <p:nvGraphicFramePr>
          <p:cNvPr id="52" name="表格 13">
            <a:extLst>
              <a:ext uri="{FF2B5EF4-FFF2-40B4-BE49-F238E27FC236}">
                <a16:creationId xmlns:a16="http://schemas.microsoft.com/office/drawing/2014/main" id="{80757F0C-1DE4-1B0F-79ED-CECEDCE837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7483863"/>
              </p:ext>
            </p:extLst>
          </p:nvPr>
        </p:nvGraphicFramePr>
        <p:xfrm>
          <a:off x="628650" y="2691185"/>
          <a:ext cx="7886699" cy="930064"/>
        </p:xfrm>
        <a:graphic>
          <a:graphicData uri="http://schemas.openxmlformats.org/drawingml/2006/table">
            <a:tbl>
              <a:tblPr/>
              <a:tblGrid>
                <a:gridCol w="687600">
                  <a:extLst>
                    <a:ext uri="{9D8B030D-6E8A-4147-A177-3AD203B41FA5}">
                      <a16:colId xmlns:a16="http://schemas.microsoft.com/office/drawing/2014/main" val="5251930"/>
                    </a:ext>
                  </a:extLst>
                </a:gridCol>
                <a:gridCol w="596472">
                  <a:extLst>
                    <a:ext uri="{9D8B030D-6E8A-4147-A177-3AD203B41FA5}">
                      <a16:colId xmlns:a16="http://schemas.microsoft.com/office/drawing/2014/main" val="3282214319"/>
                    </a:ext>
                  </a:extLst>
                </a:gridCol>
                <a:gridCol w="596472">
                  <a:extLst>
                    <a:ext uri="{9D8B030D-6E8A-4147-A177-3AD203B41FA5}">
                      <a16:colId xmlns:a16="http://schemas.microsoft.com/office/drawing/2014/main" val="279386666"/>
                    </a:ext>
                  </a:extLst>
                </a:gridCol>
                <a:gridCol w="745591">
                  <a:extLst>
                    <a:ext uri="{9D8B030D-6E8A-4147-A177-3AD203B41FA5}">
                      <a16:colId xmlns:a16="http://schemas.microsoft.com/office/drawing/2014/main" val="3609032833"/>
                    </a:ext>
                  </a:extLst>
                </a:gridCol>
                <a:gridCol w="745591">
                  <a:extLst>
                    <a:ext uri="{9D8B030D-6E8A-4147-A177-3AD203B41FA5}">
                      <a16:colId xmlns:a16="http://schemas.microsoft.com/office/drawing/2014/main" val="2018171496"/>
                    </a:ext>
                  </a:extLst>
                </a:gridCol>
                <a:gridCol w="1101819">
                  <a:extLst>
                    <a:ext uri="{9D8B030D-6E8A-4147-A177-3AD203B41FA5}">
                      <a16:colId xmlns:a16="http://schemas.microsoft.com/office/drawing/2014/main" val="2971658183"/>
                    </a:ext>
                  </a:extLst>
                </a:gridCol>
                <a:gridCol w="811867">
                  <a:extLst>
                    <a:ext uri="{9D8B030D-6E8A-4147-A177-3AD203B41FA5}">
                      <a16:colId xmlns:a16="http://schemas.microsoft.com/office/drawing/2014/main" val="2538209813"/>
                    </a:ext>
                  </a:extLst>
                </a:gridCol>
                <a:gridCol w="836720">
                  <a:extLst>
                    <a:ext uri="{9D8B030D-6E8A-4147-A177-3AD203B41FA5}">
                      <a16:colId xmlns:a16="http://schemas.microsoft.com/office/drawing/2014/main" val="3045839009"/>
                    </a:ext>
                  </a:extLst>
                </a:gridCol>
                <a:gridCol w="836720">
                  <a:extLst>
                    <a:ext uri="{9D8B030D-6E8A-4147-A177-3AD203B41FA5}">
                      <a16:colId xmlns:a16="http://schemas.microsoft.com/office/drawing/2014/main" val="778159529"/>
                    </a:ext>
                  </a:extLst>
                </a:gridCol>
                <a:gridCol w="927847">
                  <a:extLst>
                    <a:ext uri="{9D8B030D-6E8A-4147-A177-3AD203B41FA5}">
                      <a16:colId xmlns:a16="http://schemas.microsoft.com/office/drawing/2014/main" val="683619403"/>
                    </a:ext>
                  </a:extLst>
                </a:gridCol>
              </a:tblGrid>
              <a:tr h="242022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PSU</a:t>
                      </a:r>
                    </a:p>
                  </a:txBody>
                  <a:tcPr marL="8298" marR="8298" marT="82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Shelf</a:t>
                      </a:r>
                    </a:p>
                  </a:txBody>
                  <a:tcPr marL="8298" marR="8298" marT="82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Case sheet metal  thickness</a:t>
                      </a:r>
                    </a:p>
                  </a:txBody>
                  <a:tcPr marL="8298" marR="8298" marT="82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709900"/>
                  </a:ext>
                </a:extLst>
              </a:tr>
              <a:tr h="3901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Length</a:t>
                      </a:r>
                    </a:p>
                  </a:txBody>
                  <a:tcPr marL="8298" marR="8298" marT="82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Width</a:t>
                      </a:r>
                    </a:p>
                  </a:txBody>
                  <a:tcPr marL="8298" marR="8298" marT="8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Height</a:t>
                      </a:r>
                    </a:p>
                  </a:txBody>
                  <a:tcPr marL="8298" marR="8298" marT="8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Slot quantity</a:t>
                      </a:r>
                    </a:p>
                  </a:txBody>
                  <a:tcPr marL="8298" marR="8298" marT="8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Length</a:t>
                      </a:r>
                    </a:p>
                  </a:txBody>
                  <a:tcPr marL="8298" marR="8298" marT="82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Width</a:t>
                      </a:r>
                    </a:p>
                  </a:txBody>
                  <a:tcPr marL="8298" marR="8298" marT="8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Height</a:t>
                      </a:r>
                    </a:p>
                  </a:txBody>
                  <a:tcPr marL="8298" marR="8298" marT="8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Case-btm</a:t>
                      </a:r>
                    </a:p>
                  </a:txBody>
                  <a:tcPr marL="8298" marR="8298" marT="82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Case-top</a:t>
                      </a:r>
                    </a:p>
                  </a:txBody>
                  <a:tcPr marL="8298" marR="8298" marT="82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Partition </a:t>
                      </a:r>
                    </a:p>
                  </a:txBody>
                  <a:tcPr marL="8298" marR="8298" marT="8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1059586"/>
                  </a:ext>
                </a:extLst>
              </a:tr>
              <a:tr h="2530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520</a:t>
                      </a:r>
                    </a:p>
                  </a:txBody>
                  <a:tcPr marL="8298" marR="8298" marT="82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68</a:t>
                      </a:r>
                    </a:p>
                  </a:txBody>
                  <a:tcPr marL="8298" marR="8298" marT="8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39.55</a:t>
                      </a:r>
                    </a:p>
                  </a:txBody>
                  <a:tcPr marL="8298" marR="8298" marT="82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</a:t>
                      </a:r>
                    </a:p>
                  </a:txBody>
                  <a:tcPr marL="8298" marR="8298" marT="8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727</a:t>
                      </a:r>
                    </a:p>
                  </a:txBody>
                  <a:tcPr marL="8298" marR="8298" marT="829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445</a:t>
                      </a:r>
                    </a:p>
                  </a:txBody>
                  <a:tcPr marL="8298" marR="8298" marT="8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43.65</a:t>
                      </a:r>
                    </a:p>
                  </a:txBody>
                  <a:tcPr marL="8298" marR="8298" marT="8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1.2</a:t>
                      </a:r>
                    </a:p>
                  </a:txBody>
                  <a:tcPr marL="8298" marR="8298" marT="8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</a:t>
                      </a:r>
                    </a:p>
                  </a:txBody>
                  <a:tcPr marL="8298" marR="8298" marT="8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</a:t>
                      </a:r>
                    </a:p>
                  </a:txBody>
                  <a:tcPr marL="8298" marR="8298" marT="82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3527961"/>
                  </a:ext>
                </a:extLst>
              </a:tr>
            </a:tbl>
          </a:graphicData>
        </a:graphic>
      </p:graphicFrame>
      <p:graphicFrame>
        <p:nvGraphicFramePr>
          <p:cNvPr id="53" name="表格 17">
            <a:extLst>
              <a:ext uri="{FF2B5EF4-FFF2-40B4-BE49-F238E27FC236}">
                <a16:creationId xmlns:a16="http://schemas.microsoft.com/office/drawing/2014/main" id="{94B70A18-4B8A-1164-A2E8-8014FDB4AC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3581269"/>
              </p:ext>
            </p:extLst>
          </p:nvPr>
        </p:nvGraphicFramePr>
        <p:xfrm>
          <a:off x="613767" y="3753520"/>
          <a:ext cx="7886699" cy="577466"/>
        </p:xfrm>
        <a:graphic>
          <a:graphicData uri="http://schemas.openxmlformats.org/drawingml/2006/table">
            <a:tbl>
              <a:tblPr/>
              <a:tblGrid>
                <a:gridCol w="882597">
                  <a:extLst>
                    <a:ext uri="{9D8B030D-6E8A-4147-A177-3AD203B41FA5}">
                      <a16:colId xmlns:a16="http://schemas.microsoft.com/office/drawing/2014/main" val="1858022738"/>
                    </a:ext>
                  </a:extLst>
                </a:gridCol>
                <a:gridCol w="765633">
                  <a:extLst>
                    <a:ext uri="{9D8B030D-6E8A-4147-A177-3AD203B41FA5}">
                      <a16:colId xmlns:a16="http://schemas.microsoft.com/office/drawing/2014/main" val="712188987"/>
                    </a:ext>
                  </a:extLst>
                </a:gridCol>
                <a:gridCol w="765633">
                  <a:extLst>
                    <a:ext uri="{9D8B030D-6E8A-4147-A177-3AD203B41FA5}">
                      <a16:colId xmlns:a16="http://schemas.microsoft.com/office/drawing/2014/main" val="2984900256"/>
                    </a:ext>
                  </a:extLst>
                </a:gridCol>
                <a:gridCol w="964128">
                  <a:extLst>
                    <a:ext uri="{9D8B030D-6E8A-4147-A177-3AD203B41FA5}">
                      <a16:colId xmlns:a16="http://schemas.microsoft.com/office/drawing/2014/main" val="993047351"/>
                    </a:ext>
                  </a:extLst>
                </a:gridCol>
                <a:gridCol w="964128">
                  <a:extLst>
                    <a:ext uri="{9D8B030D-6E8A-4147-A177-3AD203B41FA5}">
                      <a16:colId xmlns:a16="http://schemas.microsoft.com/office/drawing/2014/main" val="1819890638"/>
                    </a:ext>
                  </a:extLst>
                </a:gridCol>
                <a:gridCol w="1417836">
                  <a:extLst>
                    <a:ext uri="{9D8B030D-6E8A-4147-A177-3AD203B41FA5}">
                      <a16:colId xmlns:a16="http://schemas.microsoft.com/office/drawing/2014/main" val="3435367788"/>
                    </a:ext>
                  </a:extLst>
                </a:gridCol>
                <a:gridCol w="1049196">
                  <a:extLst>
                    <a:ext uri="{9D8B030D-6E8A-4147-A177-3AD203B41FA5}">
                      <a16:colId xmlns:a16="http://schemas.microsoft.com/office/drawing/2014/main" val="1123125485"/>
                    </a:ext>
                  </a:extLst>
                </a:gridCol>
                <a:gridCol w="1077548">
                  <a:extLst>
                    <a:ext uri="{9D8B030D-6E8A-4147-A177-3AD203B41FA5}">
                      <a16:colId xmlns:a16="http://schemas.microsoft.com/office/drawing/2014/main" val="3038889586"/>
                    </a:ext>
                  </a:extLst>
                </a:gridCol>
              </a:tblGrid>
              <a:tr h="28231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PSC width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2100990"/>
                  </a:ext>
                </a:extLst>
              </a:tr>
              <a:tr h="295149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21.6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44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0889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5;p14">
            <a:extLst>
              <a:ext uri="{FF2B5EF4-FFF2-40B4-BE49-F238E27FC236}">
                <a16:creationId xmlns:a16="http://schemas.microsoft.com/office/drawing/2014/main" id="{EEFFB350-E9CD-42D9-9F39-7178555BF9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7428" y="273844"/>
            <a:ext cx="7886700" cy="600525"/>
          </a:xfrm>
          <a:prstGeom prst="rect">
            <a:avLst/>
          </a:prstGeom>
        </p:spPr>
        <p:txBody>
          <a:bodyPr spcFirstLastPara="1" wrap="square" lIns="34284" tIns="17138" rIns="34284" bIns="17138" anchor="ctr" anchorCtr="0">
            <a:noAutofit/>
          </a:bodyPr>
          <a:lstStyle/>
          <a:p>
            <a:r>
              <a:rPr lang="en-US" sz="2400" dirty="0"/>
              <a:t>Immersion Application Power Shelf: All Front Access</a:t>
            </a:r>
            <a:endParaRPr sz="2400" dirty="0"/>
          </a:p>
        </p:txBody>
      </p:sp>
      <p:pic>
        <p:nvPicPr>
          <p:cNvPr id="8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B86869EA-21DD-3E46-8980-799D150181C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3662" y="131762"/>
            <a:ext cx="750020" cy="1321257"/>
          </a:xfrm>
          <a:prstGeom prst="rect">
            <a:avLst/>
          </a:prstGeom>
        </p:spPr>
      </p:pic>
      <p:sp>
        <p:nvSpPr>
          <p:cNvPr id="12" name="Titel 1"/>
          <p:cNvSpPr txBox="1">
            <a:spLocks/>
          </p:cNvSpPr>
          <p:nvPr/>
        </p:nvSpPr>
        <p:spPr>
          <a:xfrm>
            <a:off x="1146166" y="4330986"/>
            <a:ext cx="7147496" cy="53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90000"/>
              </a:lnSpc>
              <a:buClr>
                <a:srgbClr val="535353"/>
              </a:buClr>
              <a:buSzPts val="10000"/>
              <a:buFont typeface="Source Sans Pro"/>
              <a:buNone/>
              <a:defRPr sz="3750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endParaRPr lang="de-DE" sz="2800" dirty="0"/>
          </a:p>
        </p:txBody>
      </p:sp>
      <p:pic>
        <p:nvPicPr>
          <p:cNvPr id="7" name="圖片 9">
            <a:extLst>
              <a:ext uri="{FF2B5EF4-FFF2-40B4-BE49-F238E27FC236}">
                <a16:creationId xmlns:a16="http://schemas.microsoft.com/office/drawing/2014/main" id="{4685E237-2B98-33A1-59BC-E68E6D43B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45" y="881253"/>
            <a:ext cx="7243028" cy="1340500"/>
          </a:xfrm>
          <a:prstGeom prst="rect">
            <a:avLst/>
          </a:prstGeom>
        </p:spPr>
      </p:pic>
      <p:pic>
        <p:nvPicPr>
          <p:cNvPr id="9" name="圖片 11">
            <a:extLst>
              <a:ext uri="{FF2B5EF4-FFF2-40B4-BE49-F238E27FC236}">
                <a16:creationId xmlns:a16="http://schemas.microsoft.com/office/drawing/2014/main" id="{1C4EAF85-E0DC-2E29-E31E-C0667CD29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167513" y="1691969"/>
            <a:ext cx="2067995" cy="3244688"/>
          </a:xfrm>
          <a:prstGeom prst="rect">
            <a:avLst/>
          </a:prstGeom>
        </p:spPr>
      </p:pic>
      <p:pic>
        <p:nvPicPr>
          <p:cNvPr id="10" name="圖片 19">
            <a:extLst>
              <a:ext uri="{FF2B5EF4-FFF2-40B4-BE49-F238E27FC236}">
                <a16:creationId xmlns:a16="http://schemas.microsoft.com/office/drawing/2014/main" id="{C35BB2D5-06A6-546D-85FF-ACBD0D5C65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1842" y="2983602"/>
            <a:ext cx="3517278" cy="484659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2D445C01-86C5-D835-EE92-2C6252B040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2012" y="3353197"/>
            <a:ext cx="1453985" cy="145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70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3"/>
            <a:ext cx="7934574" cy="748317"/>
          </a:xfrm>
        </p:spPr>
        <p:txBody>
          <a:bodyPr/>
          <a:lstStyle/>
          <a:p>
            <a:pPr algn="ctr"/>
            <a:r>
              <a:rPr lang="en-US" sz="2475" dirty="0"/>
              <a:t>BBU Specification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22559C-4275-5148-9668-9F566616285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413948D2-479D-8DCA-E7E5-FB828F279E14}"/>
              </a:ext>
            </a:extLst>
          </p:cNvPr>
          <p:cNvSpPr txBox="1">
            <a:spLocks/>
          </p:cNvSpPr>
          <p:nvPr/>
        </p:nvSpPr>
        <p:spPr bwMode="auto">
          <a:xfrm>
            <a:off x="714624" y="1210353"/>
            <a:ext cx="7848600" cy="315976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l"/>
              <a:defRPr kumimoji="1" sz="2000" b="1">
                <a:solidFill>
                  <a:schemeClr val="tx1"/>
                </a:solidFill>
                <a:latin typeface="+mn-lt"/>
                <a:ea typeface="+mn-ea"/>
                <a:cs typeface="微软雅黑" panose="020B0503020204020204" charset="-122"/>
              </a:defRPr>
            </a:lvl1pPr>
            <a:lvl2pPr marL="742950" indent="-285750" algn="l" rtl="0" eaLnBrk="0" fontAlgn="base" hangingPunct="0">
              <a:spcBef>
                <a:spcPts val="0"/>
              </a:spcBef>
              <a:spcAft>
                <a:spcPts val="200"/>
              </a:spcAft>
              <a:buClr>
                <a:srgbClr val="3333FF"/>
              </a:buClr>
              <a:buSzPct val="90000"/>
              <a:buFont typeface="Wingdings" panose="05000000000000000000" pitchFamily="2" charset="2"/>
              <a:buChar char="u"/>
              <a:defRPr kumimoji="1" sz="1800" b="1">
                <a:solidFill>
                  <a:srgbClr val="3333FF"/>
                </a:solidFill>
                <a:latin typeface="+mn-lt"/>
                <a:ea typeface="+mn-ea"/>
                <a:cs typeface="微软雅黑" panose="020B0503020204020204" charset="-122"/>
              </a:defRPr>
            </a:lvl2pPr>
            <a:lvl3pPr marL="1143000" indent="-228600" algn="l" rtl="0" eaLnBrk="0" fontAlgn="base" hangingPunct="0">
              <a:spcBef>
                <a:spcPts val="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n"/>
              <a:defRPr kumimoji="1" sz="1600" b="1">
                <a:solidFill>
                  <a:schemeClr val="tx1"/>
                </a:solidFill>
                <a:latin typeface="+mn-lt"/>
                <a:ea typeface="+mn-ea"/>
                <a:cs typeface="微软雅黑" panose="020B0503020204020204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微软雅黑" panose="020B0503020204020204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微软雅黑" panose="020B0503020204020204" charset="-122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Battery string: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Murata VCT4, 11S6P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Capacity: 4 minutes at the end of 4 years, 35C ambient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Voltage range: 33V – 44V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charging current: 5A (3hr charging time)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10 days between recharge (self discharge)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BBU life: 8 years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E58F36BE-FDB8-4DEB-9B79-B1C074DBB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0761" y="3206154"/>
            <a:ext cx="1453985" cy="145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247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3"/>
            <a:ext cx="7934574" cy="748317"/>
          </a:xfrm>
        </p:spPr>
        <p:txBody>
          <a:bodyPr/>
          <a:lstStyle/>
          <a:p>
            <a:pPr algn="ctr"/>
            <a:r>
              <a:rPr lang="en-US" sz="2475" dirty="0"/>
              <a:t>BBU Specification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22559C-4275-5148-9668-9F566616285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413948D2-479D-8DCA-E7E5-FB828F279E14}"/>
              </a:ext>
            </a:extLst>
          </p:cNvPr>
          <p:cNvSpPr txBox="1">
            <a:spLocks/>
          </p:cNvSpPr>
          <p:nvPr/>
        </p:nvSpPr>
        <p:spPr bwMode="auto">
          <a:xfrm>
            <a:off x="714624" y="884989"/>
            <a:ext cx="7848600" cy="359200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l"/>
              <a:defRPr kumimoji="1" sz="2000" b="1">
                <a:solidFill>
                  <a:schemeClr val="tx1"/>
                </a:solidFill>
                <a:latin typeface="+mn-lt"/>
                <a:ea typeface="+mn-ea"/>
                <a:cs typeface="微软雅黑" panose="020B0503020204020204" charset="-122"/>
              </a:defRPr>
            </a:lvl1pPr>
            <a:lvl2pPr marL="742950" indent="-285750" algn="l" rtl="0" eaLnBrk="0" fontAlgn="base" hangingPunct="0">
              <a:spcBef>
                <a:spcPts val="0"/>
              </a:spcBef>
              <a:spcAft>
                <a:spcPts val="200"/>
              </a:spcAft>
              <a:buClr>
                <a:srgbClr val="3333FF"/>
              </a:buClr>
              <a:buSzPct val="90000"/>
              <a:buFont typeface="Wingdings" panose="05000000000000000000" pitchFamily="2" charset="2"/>
              <a:buChar char="u"/>
              <a:defRPr kumimoji="1" sz="1800" b="1">
                <a:solidFill>
                  <a:srgbClr val="3333FF"/>
                </a:solidFill>
                <a:latin typeface="+mn-lt"/>
                <a:ea typeface="+mn-ea"/>
                <a:cs typeface="微软雅黑" panose="020B0503020204020204" charset="-122"/>
              </a:defRPr>
            </a:lvl2pPr>
            <a:lvl3pPr marL="1143000" indent="-228600" algn="l" rtl="0" eaLnBrk="0" fontAlgn="base" hangingPunct="0">
              <a:spcBef>
                <a:spcPts val="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n"/>
              <a:defRPr kumimoji="1" sz="1600" b="1">
                <a:solidFill>
                  <a:schemeClr val="tx1"/>
                </a:solidFill>
                <a:latin typeface="+mn-lt"/>
                <a:ea typeface="+mn-ea"/>
                <a:cs typeface="微软雅黑" panose="020B0503020204020204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微软雅黑" panose="020B0503020204020204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微软雅黑" panose="020B0503020204020204" charset="-122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</a:pPr>
            <a:r>
              <a:rPr lang="en-US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 Voltage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output: 48V +/- 0.25% setpoint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3000W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44V input: 99% pk, 98.4% full load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34V input: 98.7% pk, 97.3% full load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Response: +/- 1V in addition to droop voltage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Share: &lt; 3% @ load &gt; 40%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Voltage droop: 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over full load current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Active current share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 isolated from chassis ground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06091A8-BC04-2200-22C9-F0DFB9D1D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264" y="3935940"/>
            <a:ext cx="1407956" cy="140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012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5;p14">
            <a:extLst>
              <a:ext uri="{FF2B5EF4-FFF2-40B4-BE49-F238E27FC236}">
                <a16:creationId xmlns:a16="http://schemas.microsoft.com/office/drawing/2014/main" id="{EEFFB350-E9CD-42D9-9F39-7178555BF9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7428" y="273844"/>
            <a:ext cx="7886700" cy="600525"/>
          </a:xfrm>
          <a:prstGeom prst="rect">
            <a:avLst/>
          </a:prstGeom>
        </p:spPr>
        <p:txBody>
          <a:bodyPr spcFirstLastPara="1" wrap="square" lIns="34284" tIns="17138" rIns="34284" bIns="17138" anchor="ctr" anchorCtr="0">
            <a:noAutofit/>
          </a:bodyPr>
          <a:lstStyle/>
          <a:p>
            <a:r>
              <a:rPr lang="en-US" sz="2400" dirty="0"/>
              <a:t>BBU Shelf</a:t>
            </a:r>
            <a:endParaRPr sz="2400" dirty="0"/>
          </a:p>
        </p:txBody>
      </p:sp>
      <p:pic>
        <p:nvPicPr>
          <p:cNvPr id="8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B86869EA-21DD-3E46-8980-799D150181C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3662" y="131762"/>
            <a:ext cx="750020" cy="1321257"/>
          </a:xfrm>
          <a:prstGeom prst="rect">
            <a:avLst/>
          </a:prstGeom>
        </p:spPr>
      </p:pic>
      <p:pic>
        <p:nvPicPr>
          <p:cNvPr id="11" name="圖片 2">
            <a:extLst>
              <a:ext uri="{FF2B5EF4-FFF2-40B4-BE49-F238E27FC236}">
                <a16:creationId xmlns:a16="http://schemas.microsoft.com/office/drawing/2014/main" id="{331D4494-FCDF-8767-452A-CE33BA092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428" y="1404397"/>
            <a:ext cx="5532297" cy="1014918"/>
          </a:xfrm>
          <a:prstGeom prst="rect">
            <a:avLst/>
          </a:prstGeom>
        </p:spPr>
      </p:pic>
      <p:pic>
        <p:nvPicPr>
          <p:cNvPr id="13" name="圖片 4">
            <a:extLst>
              <a:ext uri="{FF2B5EF4-FFF2-40B4-BE49-F238E27FC236}">
                <a16:creationId xmlns:a16="http://schemas.microsoft.com/office/drawing/2014/main" id="{6F8DC2ED-ED4C-1CB9-218E-297DEF3F8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428" y="2863902"/>
            <a:ext cx="5532297" cy="1001575"/>
          </a:xfrm>
          <a:prstGeom prst="rect">
            <a:avLst/>
          </a:prstGeom>
        </p:spPr>
      </p:pic>
      <p:pic>
        <p:nvPicPr>
          <p:cNvPr id="14" name="圖片 6">
            <a:extLst>
              <a:ext uri="{FF2B5EF4-FFF2-40B4-BE49-F238E27FC236}">
                <a16:creationId xmlns:a16="http://schemas.microsoft.com/office/drawing/2014/main" id="{5B49CE8B-58EF-6F24-921A-05B7FD6134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0067" y="1636381"/>
            <a:ext cx="3023615" cy="1932592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FA098984-C394-C9A7-EC32-F5C1236260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9725" y="3751405"/>
            <a:ext cx="1392095" cy="139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06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793" y="248782"/>
            <a:ext cx="8598413" cy="577612"/>
          </a:xfrm>
        </p:spPr>
        <p:txBody>
          <a:bodyPr/>
          <a:lstStyle/>
          <a:p>
            <a:r>
              <a:rPr lang="en-US" sz="2475" dirty="0"/>
              <a:t>More Power in a Rack: Current Sharing Between Power Shelves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22559C-4275-5148-9668-9F566616285B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7C5BBD-2BB2-4D9E-FB85-5C6EF63D4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93" y="1726081"/>
            <a:ext cx="8108383" cy="2591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AE8146-B0C8-2A14-8ADE-DD91B6BC26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793" y="826394"/>
            <a:ext cx="8023031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250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793" y="248782"/>
            <a:ext cx="8598413" cy="577612"/>
          </a:xfrm>
        </p:spPr>
        <p:txBody>
          <a:bodyPr/>
          <a:lstStyle/>
          <a:p>
            <a:r>
              <a:rPr lang="en-US" sz="2475" dirty="0"/>
              <a:t>More Power in a Rack: Current Sharing with Droop Only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22559C-4275-5148-9668-9F566616285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76C273B-05A8-4AD5-9C90-B634277F9906}"/>
              </a:ext>
            </a:extLst>
          </p:cNvPr>
          <p:cNvSpPr txBox="1">
            <a:spLocks/>
          </p:cNvSpPr>
          <p:nvPr/>
        </p:nvSpPr>
        <p:spPr>
          <a:xfrm>
            <a:off x="387405" y="826394"/>
            <a:ext cx="7989570" cy="787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1" indent="-52387">
              <a:lnSpc>
                <a:spcPct val="100000"/>
              </a:lnSpc>
              <a:spcBef>
                <a:spcPts val="600"/>
              </a:spcBef>
              <a:buFont typeface="Source Sans Pro"/>
              <a:buNone/>
            </a:pPr>
            <a:r>
              <a:rPr lang="en-US" sz="1600" dirty="0"/>
              <a:t>Without active current share signal, two power shelves can share thru droop with more error between two shelves: &lt; 10%</a:t>
            </a:r>
            <a:endParaRPr lang="en-US" dirty="0"/>
          </a:p>
          <a:p>
            <a:pPr marL="510778" lvl="2" indent="0">
              <a:buFont typeface="Source Sans Pro"/>
              <a:buNone/>
            </a:pPr>
            <a:endParaRPr lang="en-US" dirty="0"/>
          </a:p>
          <a:p>
            <a:pPr lvl="2"/>
            <a:endParaRPr lang="en-US" b="1" dirty="0"/>
          </a:p>
          <a:p>
            <a:pPr marL="175022" lvl="1" indent="0">
              <a:buFont typeface="Source Sans Pro"/>
              <a:buNone/>
            </a:pPr>
            <a:endParaRPr lang="en-US" b="1" dirty="0"/>
          </a:p>
          <a:p>
            <a:pPr lvl="1"/>
            <a:endParaRPr lang="en-US" b="1" dirty="0"/>
          </a:p>
          <a:p>
            <a:pPr lvl="1"/>
            <a:endParaRPr lang="en-US" b="1" dirty="0"/>
          </a:p>
          <a:p>
            <a:pPr lvl="1"/>
            <a:endParaRPr lang="en-US" b="1" dirty="0"/>
          </a:p>
          <a:p>
            <a:pPr lvl="1"/>
            <a:endParaRPr lang="en-US" b="1" dirty="0"/>
          </a:p>
          <a:p>
            <a:pPr lvl="1"/>
            <a:endParaRPr lang="en-US" b="1" dirty="0"/>
          </a:p>
          <a:p>
            <a:pPr lvl="1"/>
            <a:endParaRPr lang="en-US" b="1" dirty="0"/>
          </a:p>
          <a:p>
            <a:pPr lvl="1"/>
            <a:endParaRPr lang="en-US" b="1" dirty="0"/>
          </a:p>
          <a:p>
            <a:pPr marL="175022" lvl="1" indent="0">
              <a:buFont typeface="Source Sans Pro"/>
              <a:buNone/>
            </a:pPr>
            <a:endParaRPr lang="en-US" b="1" dirty="0"/>
          </a:p>
          <a:p>
            <a:pPr marL="175022" lvl="1" indent="0">
              <a:buFont typeface="Source Sans Pro"/>
              <a:buNone/>
            </a:pPr>
            <a:endParaRPr lang="en-US" b="1" dirty="0"/>
          </a:p>
          <a:p>
            <a:pPr lvl="1"/>
            <a:endParaRPr lang="en-US" b="1" dirty="0"/>
          </a:p>
          <a:p>
            <a:pPr lvl="1"/>
            <a:endParaRPr lang="en-US" b="1" dirty="0"/>
          </a:p>
          <a:p>
            <a:pPr lvl="1"/>
            <a:endParaRPr lang="en-US" b="1" dirty="0"/>
          </a:p>
          <a:p>
            <a:pPr marL="175022" lvl="1" indent="0">
              <a:buFont typeface="Source Sans Pro"/>
              <a:buNone/>
            </a:pPr>
            <a:endParaRPr lang="en-US" b="1" dirty="0"/>
          </a:p>
          <a:p>
            <a:pPr marL="0" indent="0"/>
            <a:endParaRPr lang="en-US" b="1" dirty="0"/>
          </a:p>
          <a:p>
            <a:pPr marL="510778" lvl="2" indent="0">
              <a:buFont typeface="Source Sans Pro"/>
              <a:buNone/>
            </a:pP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80457A2-CCF5-4BEE-86B6-E2179DE611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0794896"/>
              </p:ext>
            </p:extLst>
          </p:nvPr>
        </p:nvGraphicFramePr>
        <p:xfrm>
          <a:off x="474345" y="1769485"/>
          <a:ext cx="7989567" cy="2392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8542">
                  <a:extLst>
                    <a:ext uri="{9D8B030D-6E8A-4147-A177-3AD203B41FA5}">
                      <a16:colId xmlns:a16="http://schemas.microsoft.com/office/drawing/2014/main" val="2044704036"/>
                    </a:ext>
                  </a:extLst>
                </a:gridCol>
                <a:gridCol w="608542">
                  <a:extLst>
                    <a:ext uri="{9D8B030D-6E8A-4147-A177-3AD203B41FA5}">
                      <a16:colId xmlns:a16="http://schemas.microsoft.com/office/drawing/2014/main" val="2625814841"/>
                    </a:ext>
                  </a:extLst>
                </a:gridCol>
                <a:gridCol w="687063">
                  <a:extLst>
                    <a:ext uri="{9D8B030D-6E8A-4147-A177-3AD203B41FA5}">
                      <a16:colId xmlns:a16="http://schemas.microsoft.com/office/drawing/2014/main" val="1663574861"/>
                    </a:ext>
                  </a:extLst>
                </a:gridCol>
                <a:gridCol w="608542">
                  <a:extLst>
                    <a:ext uri="{9D8B030D-6E8A-4147-A177-3AD203B41FA5}">
                      <a16:colId xmlns:a16="http://schemas.microsoft.com/office/drawing/2014/main" val="2422454099"/>
                    </a:ext>
                  </a:extLst>
                </a:gridCol>
                <a:gridCol w="608542">
                  <a:extLst>
                    <a:ext uri="{9D8B030D-6E8A-4147-A177-3AD203B41FA5}">
                      <a16:colId xmlns:a16="http://schemas.microsoft.com/office/drawing/2014/main" val="2302969173"/>
                    </a:ext>
                  </a:extLst>
                </a:gridCol>
                <a:gridCol w="608542">
                  <a:extLst>
                    <a:ext uri="{9D8B030D-6E8A-4147-A177-3AD203B41FA5}">
                      <a16:colId xmlns:a16="http://schemas.microsoft.com/office/drawing/2014/main" val="1790533571"/>
                    </a:ext>
                  </a:extLst>
                </a:gridCol>
                <a:gridCol w="608542">
                  <a:extLst>
                    <a:ext uri="{9D8B030D-6E8A-4147-A177-3AD203B41FA5}">
                      <a16:colId xmlns:a16="http://schemas.microsoft.com/office/drawing/2014/main" val="4207512889"/>
                    </a:ext>
                  </a:extLst>
                </a:gridCol>
                <a:gridCol w="608542">
                  <a:extLst>
                    <a:ext uri="{9D8B030D-6E8A-4147-A177-3AD203B41FA5}">
                      <a16:colId xmlns:a16="http://schemas.microsoft.com/office/drawing/2014/main" val="4183275598"/>
                    </a:ext>
                  </a:extLst>
                </a:gridCol>
                <a:gridCol w="608542">
                  <a:extLst>
                    <a:ext uri="{9D8B030D-6E8A-4147-A177-3AD203B41FA5}">
                      <a16:colId xmlns:a16="http://schemas.microsoft.com/office/drawing/2014/main" val="4114759098"/>
                    </a:ext>
                  </a:extLst>
                </a:gridCol>
                <a:gridCol w="608542">
                  <a:extLst>
                    <a:ext uri="{9D8B030D-6E8A-4147-A177-3AD203B41FA5}">
                      <a16:colId xmlns:a16="http://schemas.microsoft.com/office/drawing/2014/main" val="1313241431"/>
                    </a:ext>
                  </a:extLst>
                </a:gridCol>
                <a:gridCol w="608542">
                  <a:extLst>
                    <a:ext uri="{9D8B030D-6E8A-4147-A177-3AD203B41FA5}">
                      <a16:colId xmlns:a16="http://schemas.microsoft.com/office/drawing/2014/main" val="2437974112"/>
                    </a:ext>
                  </a:extLst>
                </a:gridCol>
                <a:gridCol w="608542">
                  <a:extLst>
                    <a:ext uri="{9D8B030D-6E8A-4147-A177-3AD203B41FA5}">
                      <a16:colId xmlns:a16="http://schemas.microsoft.com/office/drawing/2014/main" val="3861011262"/>
                    </a:ext>
                  </a:extLst>
                </a:gridCol>
                <a:gridCol w="608542">
                  <a:extLst>
                    <a:ext uri="{9D8B030D-6E8A-4147-A177-3AD203B41FA5}">
                      <a16:colId xmlns:a16="http://schemas.microsoft.com/office/drawing/2014/main" val="250606775"/>
                    </a:ext>
                  </a:extLst>
                </a:gridCol>
              </a:tblGrid>
              <a:tr h="273030">
                <a:tc gridSpan="13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Current Sharing with Droop Only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6168697"/>
                  </a:ext>
                </a:extLst>
              </a:tr>
              <a:tr h="27303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PSU_1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PSU_2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PSU_3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PSU_4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PSU_5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PSU_6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766562"/>
                  </a:ext>
                </a:extLst>
              </a:tr>
              <a:tr h="2730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shelf 1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shelf 2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shelf 1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shelf 2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shelf 1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shelf 2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shelf 1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shelf 2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shelf 1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shelf 2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shelf 1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shelf 2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00100751"/>
                  </a:ext>
                </a:extLst>
              </a:tr>
              <a:tr h="2600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120A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9.31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11.56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9.35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12.27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9.79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8.19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8.33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11.73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8.18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11.61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7.87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11.27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52373607"/>
                  </a:ext>
                </a:extLst>
              </a:tr>
              <a:tr h="2600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240A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18.79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21.47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19.37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21.99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19.79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18.27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18.06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21.59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18.72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21.46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17.61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21.22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09554876"/>
                  </a:ext>
                </a:extLst>
              </a:tr>
              <a:tr h="2600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360A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28.91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31.53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29.25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31.97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30.36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28.68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27.79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31.72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28.42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31.40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27.96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31.61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97814078"/>
                  </a:ext>
                </a:extLst>
              </a:tr>
              <a:tr h="2600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480A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38.77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41.39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38.58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41.56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40.20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38.73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37.61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41.89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37.91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41.19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37.58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41.51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30936603"/>
                  </a:ext>
                </a:extLst>
              </a:tr>
              <a:tr h="2600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600A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48.42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51.46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48.09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51.40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49.79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48.80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47.45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52.30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47.76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51.46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47.22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51.46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77189411"/>
                  </a:ext>
                </a:extLst>
              </a:tr>
              <a:tr h="2730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720A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58.13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61.24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57.61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61.14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59.87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58.98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57.03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62.52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57.34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61.25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56.54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62.02 </a:t>
                      </a:r>
                      <a:endParaRPr lang="en-US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847051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2762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3"/>
            <a:ext cx="7934574" cy="748317"/>
          </a:xfrm>
        </p:spPr>
        <p:txBody>
          <a:bodyPr/>
          <a:lstStyle/>
          <a:p>
            <a:pPr algn="ctr"/>
            <a:r>
              <a:rPr lang="en-US" sz="2475" dirty="0"/>
              <a:t>Power Transition Between ORV3 PSU Power Shelf and BBS</a:t>
            </a:r>
            <a:br>
              <a:rPr lang="en-US" sz="2475" dirty="0"/>
            </a:br>
            <a:r>
              <a:rPr lang="en-US" sz="2475" dirty="0"/>
              <a:t>Line Loss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22559C-4275-5148-9668-9F566616285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9BCD898-E343-4D7A-95A7-266FA3827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654" y="3725209"/>
            <a:ext cx="7989570" cy="828495"/>
          </a:xfrm>
        </p:spPr>
        <p:txBody>
          <a:bodyPr>
            <a:normAutofit/>
          </a:bodyPr>
          <a:lstStyle/>
          <a:p>
            <a:pPr marL="0" indent="-177800">
              <a:lnSpc>
                <a:spcPct val="100000"/>
              </a:lnSpc>
              <a:spcBef>
                <a:spcPts val="600"/>
              </a:spcBef>
            </a:pPr>
            <a:r>
              <a:rPr lang="en-US" sz="1600" dirty="0"/>
              <a:t>Power Shelf drops output 3V to trigger Battery shelf to start providing power</a:t>
            </a:r>
          </a:p>
          <a:p>
            <a:pPr marL="0" indent="-177800">
              <a:lnSpc>
                <a:spcPct val="100000"/>
              </a:lnSpc>
              <a:spcBef>
                <a:spcPts val="600"/>
              </a:spcBef>
            </a:pPr>
            <a:r>
              <a:rPr lang="en-US" sz="1600" dirty="0"/>
              <a:t>Power shelf and battery shelf share current by droop mode during transition time</a:t>
            </a:r>
          </a:p>
          <a:p>
            <a:pPr marL="279400" lvl="1" indent="0">
              <a:buNone/>
            </a:pPr>
            <a:endParaRPr lang="en-US" sz="1600" b="1" dirty="0"/>
          </a:p>
          <a:p>
            <a:pPr lvl="1"/>
            <a:endParaRPr lang="en-US" b="1" dirty="0"/>
          </a:p>
          <a:p>
            <a:pPr lvl="1"/>
            <a:endParaRPr lang="en-US" b="1" dirty="0"/>
          </a:p>
          <a:p>
            <a:pPr lvl="1"/>
            <a:endParaRPr lang="en-US" b="1" dirty="0"/>
          </a:p>
          <a:p>
            <a:pPr lvl="1"/>
            <a:endParaRPr lang="en-US" b="1" dirty="0"/>
          </a:p>
          <a:p>
            <a:pPr lvl="1"/>
            <a:endParaRPr lang="en-US" b="1" dirty="0"/>
          </a:p>
          <a:p>
            <a:pPr marL="175022" lvl="1" indent="0">
              <a:buNone/>
            </a:pPr>
            <a:endParaRPr lang="en-US" b="1" dirty="0"/>
          </a:p>
          <a:p>
            <a:pPr marL="175022" lvl="1" indent="0">
              <a:buNone/>
            </a:pPr>
            <a:endParaRPr lang="en-US" b="1" dirty="0"/>
          </a:p>
          <a:p>
            <a:pPr lvl="1"/>
            <a:endParaRPr lang="en-US" b="1" dirty="0"/>
          </a:p>
          <a:p>
            <a:pPr lvl="1"/>
            <a:endParaRPr lang="en-US" b="1" dirty="0"/>
          </a:p>
          <a:p>
            <a:pPr lvl="1"/>
            <a:endParaRPr lang="en-US" b="1" dirty="0"/>
          </a:p>
          <a:p>
            <a:pPr marL="175022" lvl="1" indent="0">
              <a:buNone/>
            </a:pPr>
            <a:endParaRPr lang="en-US" b="1" dirty="0"/>
          </a:p>
          <a:p>
            <a:pPr marL="0" indent="0"/>
            <a:endParaRPr lang="en-US" b="1" dirty="0"/>
          </a:p>
          <a:p>
            <a:pPr marL="510778" lvl="2" indent="0">
              <a:buNone/>
            </a:pPr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2451D0B-9B74-4708-8DE7-136B89E9E2D4}"/>
              </a:ext>
            </a:extLst>
          </p:cNvPr>
          <p:cNvGrpSpPr/>
          <p:nvPr/>
        </p:nvGrpSpPr>
        <p:grpSpPr>
          <a:xfrm>
            <a:off x="4816714" y="1194060"/>
            <a:ext cx="4220200" cy="2637625"/>
            <a:chOff x="4848850" y="1067963"/>
            <a:chExt cx="4220200" cy="2637625"/>
          </a:xfrm>
        </p:grpSpPr>
        <p:pic>
          <p:nvPicPr>
            <p:cNvPr id="24" name="Picture 23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4E545395-9155-4A3B-9D4F-7A1F32496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850" y="1067963"/>
              <a:ext cx="4220200" cy="263762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B36BBE-6E20-4615-B676-460EF93924A7}"/>
                </a:ext>
              </a:extLst>
            </p:cNvPr>
            <p:cNvSpPr txBox="1"/>
            <p:nvPr/>
          </p:nvSpPr>
          <p:spPr>
            <a:xfrm>
              <a:off x="5736522" y="1212623"/>
              <a:ext cx="19736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Battery Shelf to Power Shelf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A8D3861-C0B9-4E15-BA00-2472518641CD}"/>
              </a:ext>
            </a:extLst>
          </p:cNvPr>
          <p:cNvGrpSpPr/>
          <p:nvPr/>
        </p:nvGrpSpPr>
        <p:grpSpPr>
          <a:xfrm>
            <a:off x="454301" y="1161800"/>
            <a:ext cx="4220200" cy="2637625"/>
            <a:chOff x="575863" y="1067963"/>
            <a:chExt cx="4220200" cy="2637625"/>
          </a:xfrm>
        </p:grpSpPr>
        <p:pic>
          <p:nvPicPr>
            <p:cNvPr id="22" name="Picture 21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0F841435-55E2-4B90-995A-79A909ECF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5863" y="1067963"/>
              <a:ext cx="4220200" cy="263762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496E31F-BD71-4CD3-8CAD-674A2A3F5BC4}"/>
                </a:ext>
              </a:extLst>
            </p:cNvPr>
            <p:cNvSpPr txBox="1"/>
            <p:nvPr/>
          </p:nvSpPr>
          <p:spPr>
            <a:xfrm>
              <a:off x="1933502" y="1290568"/>
              <a:ext cx="19736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Power Shelf to Battery Shelf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68EB127-B439-448D-8011-E9E06A5574C1}"/>
                </a:ext>
              </a:extLst>
            </p:cNvPr>
            <p:cNvSpPr txBox="1"/>
            <p:nvPr/>
          </p:nvSpPr>
          <p:spPr>
            <a:xfrm>
              <a:off x="2401173" y="2672334"/>
              <a:ext cx="7986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50mS/div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A13FB11-2ECA-4330-8D41-D97B6E671F59}"/>
                </a:ext>
              </a:extLst>
            </p:cNvPr>
            <p:cNvCxnSpPr/>
            <p:nvPr/>
          </p:nvCxnSpPr>
          <p:spPr>
            <a:xfrm>
              <a:off x="1793899" y="2031224"/>
              <a:ext cx="0" cy="1319249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E05E357-53B4-457D-8E89-7DF0013392D8}"/>
                </a:ext>
              </a:extLst>
            </p:cNvPr>
            <p:cNvCxnSpPr/>
            <p:nvPr/>
          </p:nvCxnSpPr>
          <p:spPr>
            <a:xfrm>
              <a:off x="2232485" y="2031223"/>
              <a:ext cx="0" cy="1319249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26888AEB-0D3E-4344-BD1E-B60C212AC8E4}"/>
                </a:ext>
              </a:extLst>
            </p:cNvPr>
            <p:cNvCxnSpPr/>
            <p:nvPr/>
          </p:nvCxnSpPr>
          <p:spPr>
            <a:xfrm>
              <a:off x="1640336" y="2386775"/>
              <a:ext cx="15356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40AE81F-4ED0-47B4-A877-8A107FB13BD1}"/>
                </a:ext>
              </a:extLst>
            </p:cNvPr>
            <p:cNvCxnSpPr/>
            <p:nvPr/>
          </p:nvCxnSpPr>
          <p:spPr>
            <a:xfrm flipH="1">
              <a:off x="2232485" y="2386775"/>
              <a:ext cx="16868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E0CC020-5763-42B5-9605-1B2C1B849154}"/>
                </a:ext>
              </a:extLst>
            </p:cNvPr>
            <p:cNvSpPr txBox="1"/>
            <p:nvPr/>
          </p:nvSpPr>
          <p:spPr>
            <a:xfrm>
              <a:off x="641410" y="2248275"/>
              <a:ext cx="9861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Holdup time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F724530-594D-49E8-9D29-9462FD388B82}"/>
                </a:ext>
              </a:extLst>
            </p:cNvPr>
            <p:cNvSpPr txBox="1"/>
            <p:nvPr/>
          </p:nvSpPr>
          <p:spPr>
            <a:xfrm>
              <a:off x="3397735" y="1971276"/>
              <a:ext cx="6719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50A/div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8EADB33-2B27-4E0F-A99C-C35C41B28ED5}"/>
                </a:ext>
              </a:extLst>
            </p:cNvPr>
            <p:cNvSpPr txBox="1"/>
            <p:nvPr/>
          </p:nvSpPr>
          <p:spPr>
            <a:xfrm>
              <a:off x="669873" y="2933835"/>
              <a:ext cx="13195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Battery Shelf Curr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8F1F358-3A74-4687-BB79-F5A77564AF7D}"/>
                </a:ext>
              </a:extLst>
            </p:cNvPr>
            <p:cNvSpPr txBox="1"/>
            <p:nvPr/>
          </p:nvSpPr>
          <p:spPr>
            <a:xfrm>
              <a:off x="718076" y="1601532"/>
              <a:ext cx="12586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Power Shelf Curr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0884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75" dirty="0"/>
              <a:t>ORV3 Rectifier to BBU Transitions in Fault Cases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22559C-4275-5148-9668-9F566616285B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50405B6-3823-464D-A4DF-9FF63E406238}"/>
              </a:ext>
            </a:extLst>
          </p:cNvPr>
          <p:cNvGrpSpPr/>
          <p:nvPr/>
        </p:nvGrpSpPr>
        <p:grpSpPr>
          <a:xfrm>
            <a:off x="1412869" y="851455"/>
            <a:ext cx="5802319" cy="3649107"/>
            <a:chOff x="1412869" y="851456"/>
            <a:chExt cx="5689743" cy="3549094"/>
          </a:xfrm>
        </p:grpSpPr>
        <p:pic>
          <p:nvPicPr>
            <p:cNvPr id="6" name="Picture 5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303328E-5A3A-421A-A0A2-E3747AA68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2869" y="851456"/>
              <a:ext cx="5678551" cy="354909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1274EA-44A1-4CCA-833D-AF697C7611B7}"/>
                </a:ext>
              </a:extLst>
            </p:cNvPr>
            <p:cNvSpPr txBox="1"/>
            <p:nvPr/>
          </p:nvSpPr>
          <p:spPr>
            <a:xfrm>
              <a:off x="2868842" y="3727402"/>
              <a:ext cx="32480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One Line of 3-phases fails causing loss of 2 PSUs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CC87D13-DE37-4295-B1E9-92A01F1099FC}"/>
                </a:ext>
              </a:extLst>
            </p:cNvPr>
            <p:cNvCxnSpPr/>
            <p:nvPr/>
          </p:nvCxnSpPr>
          <p:spPr>
            <a:xfrm flipH="1" flipV="1">
              <a:off x="2826962" y="3217850"/>
              <a:ext cx="453710" cy="558413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2E30368-D47C-4B48-9138-FD2664190126}"/>
                </a:ext>
              </a:extLst>
            </p:cNvPr>
            <p:cNvCxnSpPr>
              <a:cxnSpLocks/>
            </p:cNvCxnSpPr>
            <p:nvPr/>
          </p:nvCxnSpPr>
          <p:spPr>
            <a:xfrm>
              <a:off x="2847902" y="1249447"/>
              <a:ext cx="20940" cy="781650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B264999-3A89-4B8C-A425-29D06BAF5A7A}"/>
                </a:ext>
              </a:extLst>
            </p:cNvPr>
            <p:cNvCxnSpPr/>
            <p:nvPr/>
          </p:nvCxnSpPr>
          <p:spPr>
            <a:xfrm>
              <a:off x="3851880" y="1249446"/>
              <a:ext cx="0" cy="760837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0DA177C-3112-41FE-BBA8-609E73A5812C}"/>
                </a:ext>
              </a:extLst>
            </p:cNvPr>
            <p:cNvSpPr txBox="1"/>
            <p:nvPr/>
          </p:nvSpPr>
          <p:spPr>
            <a:xfrm>
              <a:off x="2688592" y="2091594"/>
              <a:ext cx="15635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120% overload on the remaining 4 PSUs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8CB919D-0B48-435D-B51F-20323C112167}"/>
                </a:ext>
              </a:extLst>
            </p:cNvPr>
            <p:cNvCxnSpPr/>
            <p:nvPr/>
          </p:nvCxnSpPr>
          <p:spPr>
            <a:xfrm>
              <a:off x="2868842" y="1828800"/>
              <a:ext cx="983038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E2EA356-D34F-42DA-81F5-836FCD924A30}"/>
                </a:ext>
              </a:extLst>
            </p:cNvPr>
            <p:cNvSpPr txBox="1"/>
            <p:nvPr/>
          </p:nvSpPr>
          <p:spPr>
            <a:xfrm>
              <a:off x="4284275" y="1082778"/>
              <a:ext cx="28183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At the end of overload duration, PSUs lower output by 3 V to signal transferring load to Battery Backup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4C1A83A-20C0-467E-811A-40B23E1A7EA7}"/>
                </a:ext>
              </a:extLst>
            </p:cNvPr>
            <p:cNvCxnSpPr>
              <a:cxnSpLocks/>
              <a:stCxn id="16" idx="1"/>
            </p:cNvCxnSpPr>
            <p:nvPr/>
          </p:nvCxnSpPr>
          <p:spPr>
            <a:xfrm flipH="1">
              <a:off x="3975481" y="1405944"/>
              <a:ext cx="308794" cy="55092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4A55904-03AA-4A60-B2F6-DB78C1B454E1}"/>
                </a:ext>
              </a:extLst>
            </p:cNvPr>
            <p:cNvSpPr txBox="1"/>
            <p:nvPr/>
          </p:nvSpPr>
          <p:spPr>
            <a:xfrm>
              <a:off x="4891858" y="2183926"/>
              <a:ext cx="1888168" cy="2694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Battery Shelf supports load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E1D60CB-0BAE-48D3-8D35-43CE5C67B6F2}"/>
                </a:ext>
              </a:extLst>
            </p:cNvPr>
            <p:cNvCxnSpPr/>
            <p:nvPr/>
          </p:nvCxnSpPr>
          <p:spPr>
            <a:xfrm flipH="1" flipV="1">
              <a:off x="4284275" y="1739769"/>
              <a:ext cx="607583" cy="582657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3764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5;p14">
            <a:extLst>
              <a:ext uri="{FF2B5EF4-FFF2-40B4-BE49-F238E27FC236}">
                <a16:creationId xmlns:a16="http://schemas.microsoft.com/office/drawing/2014/main" id="{EEFFB350-E9CD-42D9-9F39-7178555BF9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7428" y="273844"/>
            <a:ext cx="7886700" cy="600525"/>
          </a:xfrm>
          <a:prstGeom prst="rect">
            <a:avLst/>
          </a:prstGeom>
        </p:spPr>
        <p:txBody>
          <a:bodyPr spcFirstLastPara="1" wrap="square" lIns="34284" tIns="17138" rIns="34284" bIns="17138" anchor="ctr" anchorCtr="0">
            <a:noAutofit/>
          </a:bodyPr>
          <a:lstStyle/>
          <a:p>
            <a:r>
              <a:rPr lang="en-US" sz="3750" dirty="0"/>
              <a:t>For more information &amp; Prototypes</a:t>
            </a:r>
            <a:endParaRPr sz="3750" dirty="0"/>
          </a:p>
        </p:txBody>
      </p:sp>
      <p:pic>
        <p:nvPicPr>
          <p:cNvPr id="8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B86869EA-21DD-3E46-8980-799D150181C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3662" y="131762"/>
            <a:ext cx="750020" cy="1321257"/>
          </a:xfrm>
          <a:prstGeom prst="rect">
            <a:avLst/>
          </a:prstGeom>
        </p:spPr>
      </p:pic>
      <p:sp>
        <p:nvSpPr>
          <p:cNvPr id="12" name="Titel 1"/>
          <p:cNvSpPr txBox="1">
            <a:spLocks/>
          </p:cNvSpPr>
          <p:nvPr/>
        </p:nvSpPr>
        <p:spPr>
          <a:xfrm>
            <a:off x="377428" y="3973244"/>
            <a:ext cx="7147496" cy="53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90000"/>
              </a:lnSpc>
              <a:buClr>
                <a:srgbClr val="535353"/>
              </a:buClr>
              <a:buSzPts val="10000"/>
              <a:buFont typeface="Source Sans Pro"/>
              <a:buNone/>
              <a:defRPr sz="3750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de-DE" sz="2800" dirty="0"/>
              <a:t>Contact: jason.yang@liteon.com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065297-E3BE-41B6-9665-E763CEA06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80" y="976722"/>
            <a:ext cx="4976849" cy="1815319"/>
          </a:xfrm>
          <a:prstGeom prst="rect">
            <a:avLst/>
          </a:prstGeom>
        </p:spPr>
      </p:pic>
      <p:pic>
        <p:nvPicPr>
          <p:cNvPr id="6" name="Picture 5" descr="A close-up of a computer chip&#10;&#10;Description automatically generated with low confidence">
            <a:extLst>
              <a:ext uri="{FF2B5EF4-FFF2-40B4-BE49-F238E27FC236}">
                <a16:creationId xmlns:a16="http://schemas.microsoft.com/office/drawing/2014/main" id="{8ED5D30D-1B96-43E2-B8D6-692FBC70D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353" y="2157925"/>
            <a:ext cx="4976849" cy="2214871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F1E068B8-BD62-477C-A2C1-8BDCA501D4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7004" y="408492"/>
            <a:ext cx="2497152" cy="24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265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4;p12">
            <a:extLst>
              <a:ext uri="{FF2B5EF4-FFF2-40B4-BE49-F238E27FC236}">
                <a16:creationId xmlns:a16="http://schemas.microsoft.com/office/drawing/2014/main" id="{C6965893-7392-4618-ABC4-5F21E30D91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9612" y="1011340"/>
            <a:ext cx="8052826" cy="2936054"/>
          </a:xfrm>
          <a:prstGeom prst="rect">
            <a:avLst/>
          </a:prstGeom>
        </p:spPr>
        <p:txBody>
          <a:bodyPr spcFirstLastPara="1" wrap="square" lIns="34284" tIns="0" rIns="34284" bIns="34284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750" dirty="0"/>
              <a:t>ORV3 Power Shelf Development Update</a:t>
            </a:r>
            <a:endParaRPr sz="3750" dirty="0">
              <a:solidFill>
                <a:srgbClr val="343895"/>
              </a:solidFill>
            </a:endParaRPr>
          </a:p>
          <a:p>
            <a:br>
              <a:rPr lang="de-DE" sz="3750" dirty="0">
                <a:solidFill>
                  <a:schemeClr val="lt2"/>
                </a:solidFill>
              </a:rPr>
            </a:br>
            <a:br>
              <a:rPr lang="en-US" sz="2400" dirty="0">
                <a:solidFill>
                  <a:srgbClr val="5F6062"/>
                </a:solidFill>
              </a:rPr>
            </a:br>
            <a:r>
              <a:rPr lang="en-US" sz="2400" dirty="0">
                <a:solidFill>
                  <a:srgbClr val="5F6062"/>
                </a:solidFill>
              </a:rPr>
              <a:t>Lam Vu, Director of Engineering, Liteon Technologies</a:t>
            </a:r>
            <a:endParaRPr sz="2400" dirty="0">
              <a:solidFill>
                <a:schemeClr val="lt2"/>
              </a:solidFill>
            </a:endParaRPr>
          </a:p>
        </p:txBody>
      </p:sp>
      <p:sp>
        <p:nvSpPr>
          <p:cNvPr id="6" name="Google Shape;45;p12">
            <a:extLst>
              <a:ext uri="{FF2B5EF4-FFF2-40B4-BE49-F238E27FC236}">
                <a16:creationId xmlns:a16="http://schemas.microsoft.com/office/drawing/2014/main" id="{97359EFD-810B-455C-937D-7B27E13B75F6}"/>
              </a:ext>
            </a:extLst>
          </p:cNvPr>
          <p:cNvSpPr txBox="1"/>
          <p:nvPr/>
        </p:nvSpPr>
        <p:spPr>
          <a:xfrm>
            <a:off x="6304885" y="201665"/>
            <a:ext cx="2661456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34284" rIns="34284" bIns="34284" anchor="t" anchorCtr="0">
            <a:noAutofit/>
          </a:bodyPr>
          <a:lstStyle/>
          <a:p>
            <a:pPr algn="r">
              <a:buClr>
                <a:srgbClr val="5F6062"/>
              </a:buClr>
              <a:buSzPts val="6400"/>
            </a:pPr>
            <a:r>
              <a:rPr lang="en-US" sz="2400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R&amp;P (Rack &amp; Power)</a:t>
            </a:r>
          </a:p>
          <a:p>
            <a:pPr algn="r">
              <a:buClr>
                <a:srgbClr val="5F6062"/>
              </a:buClr>
              <a:buSzPts val="6400"/>
            </a:pPr>
            <a:endParaRPr sz="2400" dirty="0">
              <a:solidFill>
                <a:srgbClr val="5F606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8" name="Google Shape;89;p17"/>
          <p:cNvPicPr preferRelativeResize="0">
            <a:picLocks noChangeAspect="1"/>
          </p:cNvPicPr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6673" y="1685480"/>
            <a:ext cx="1382090" cy="2092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6834704-F00A-C6F9-8B38-E6AE1BED0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272918"/>
            <a:ext cx="2497152" cy="24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563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5;p15">
            <a:extLst>
              <a:ext uri="{FF2B5EF4-FFF2-40B4-BE49-F238E27FC236}">
                <a16:creationId xmlns:a16="http://schemas.microsoft.com/office/drawing/2014/main" id="{ECA195CC-7776-429E-A8ED-879CD8AD5C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7428" y="273844"/>
            <a:ext cx="7886700" cy="60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ctr" anchorCtr="0">
            <a:noAutofit/>
          </a:bodyPr>
          <a:lstStyle/>
          <a:p>
            <a:r>
              <a:rPr lang="en-US" sz="3750" dirty="0"/>
              <a:t>Call to Action</a:t>
            </a:r>
            <a:endParaRPr sz="3750" dirty="0">
              <a:solidFill>
                <a:srgbClr val="FF0000"/>
              </a:solidFill>
            </a:endParaRPr>
          </a:p>
        </p:txBody>
      </p:sp>
      <p:grpSp>
        <p:nvGrpSpPr>
          <p:cNvPr id="8" name="Group 56">
            <a:extLst>
              <a:ext uri="{FF2B5EF4-FFF2-40B4-BE49-F238E27FC236}">
                <a16:creationId xmlns:a16="http://schemas.microsoft.com/office/drawing/2014/main" id="{EB124CDA-95DD-9848-AF7B-F6B8B140B155}"/>
              </a:ext>
            </a:extLst>
          </p:cNvPr>
          <p:cNvGrpSpPr>
            <a:grpSpLocks noChangeAspect="1"/>
          </p:cNvGrpSpPr>
          <p:nvPr/>
        </p:nvGrpSpPr>
        <p:grpSpPr>
          <a:xfrm>
            <a:off x="7688793" y="0"/>
            <a:ext cx="1367841" cy="1183556"/>
            <a:chOff x="18219055" y="1689826"/>
            <a:chExt cx="4226704" cy="3657254"/>
          </a:xfrm>
        </p:grpSpPr>
        <p:sp>
          <p:nvSpPr>
            <p:cNvPr id="9" name="Google Shape;127;p21">
              <a:extLst>
                <a:ext uri="{FF2B5EF4-FFF2-40B4-BE49-F238E27FC236}">
                  <a16:creationId xmlns:a16="http://schemas.microsoft.com/office/drawing/2014/main" id="{B33F1D48-A4E9-F84B-9432-3178C6D68D15}"/>
                </a:ext>
              </a:extLst>
            </p:cNvPr>
            <p:cNvSpPr/>
            <p:nvPr/>
          </p:nvSpPr>
          <p:spPr>
            <a:xfrm>
              <a:off x="18219055" y="4643616"/>
              <a:ext cx="4226704" cy="703464"/>
            </a:xfrm>
            <a:prstGeom prst="roundRect">
              <a:avLst>
                <a:gd name="adj" fmla="val 16667"/>
              </a:avLst>
            </a:prstGeom>
            <a:solidFill>
              <a:srgbClr val="8DC73E"/>
            </a:solidFill>
            <a:ln>
              <a:noFill/>
            </a:ln>
          </p:spPr>
          <p:txBody>
            <a:bodyPr spcFirstLastPara="1" wrap="square" lIns="34275" tIns="17147" rIns="34275" bIns="17147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2300"/>
              </a:pPr>
              <a:r>
                <a:rPr lang="en-US" sz="1350" dirty="0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RACK &amp; POWER</a:t>
              </a:r>
              <a:endParaRPr sz="1350" dirty="0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pic>
          <p:nvPicPr>
            <p:cNvPr id="10" name="Picture 58" descr="A picture containing object&#10;&#10;Description automatically generated">
              <a:extLst>
                <a:ext uri="{FF2B5EF4-FFF2-40B4-BE49-F238E27FC236}">
                  <a16:creationId xmlns:a16="http://schemas.microsoft.com/office/drawing/2014/main" id="{DFC53EA3-616C-E74B-AF14-7562DDD43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856111" y="1689826"/>
              <a:ext cx="2954525" cy="2954525"/>
            </a:xfrm>
            <a:prstGeom prst="rect">
              <a:avLst/>
            </a:prstGeom>
          </p:spPr>
        </p:pic>
      </p:grpSp>
      <p:sp>
        <p:nvSpPr>
          <p:cNvPr id="11" name="Google Shape;76;p15">
            <a:extLst>
              <a:ext uri="{FF2B5EF4-FFF2-40B4-BE49-F238E27FC236}">
                <a16:creationId xmlns:a16="http://schemas.microsoft.com/office/drawing/2014/main" id="{F339C3DD-033F-4D9C-B662-50C89803E047}"/>
              </a:ext>
            </a:extLst>
          </p:cNvPr>
          <p:cNvSpPr txBox="1">
            <a:spLocks/>
          </p:cNvSpPr>
          <p:nvPr/>
        </p:nvSpPr>
        <p:spPr>
          <a:xfrm>
            <a:off x="377429" y="1682749"/>
            <a:ext cx="7886699" cy="2402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indent="-342900">
              <a:lnSpc>
                <a:spcPct val="7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Get in touch with us to receive latest information about the ORV3 power shelves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  <a:buSzPct val="100000"/>
            </a:pPr>
            <a:endParaRPr lang="en-US" sz="2400" dirty="0"/>
          </a:p>
          <a:p>
            <a:pPr marL="342900" indent="-342900">
              <a:lnSpc>
                <a:spcPct val="7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Start testing the ORV3 Power Shelves  by yourself! Samples available!</a:t>
            </a:r>
          </a:p>
          <a:p>
            <a:pPr marL="342900" indent="-342900">
              <a:lnSpc>
                <a:spcPct val="7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lnSpc>
                <a:spcPct val="7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Give feedback of your findings to help improving the project in future</a:t>
            </a:r>
          </a:p>
          <a:p>
            <a:pPr marL="0" indent="0">
              <a:lnSpc>
                <a:spcPct val="70000"/>
              </a:lnSpc>
            </a:pPr>
            <a:br>
              <a:rPr lang="en-US" sz="2400" dirty="0"/>
            </a:br>
            <a:endParaRPr lang="en-US" sz="2400" dirty="0"/>
          </a:p>
          <a:p>
            <a:pPr marL="342900" indent="-342900">
              <a:lnSpc>
                <a:spcPct val="70000"/>
              </a:lnSpc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171450" indent="-171450">
              <a:lnSpc>
                <a:spcPct val="70000"/>
              </a:lnSpc>
              <a:buSzPts val="1600"/>
              <a:buFont typeface="Arial" panose="020B0604020202020204" pitchFamily="34" charset="0"/>
              <a:buChar char="•"/>
            </a:pP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900922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3;p13">
            <a:extLst>
              <a:ext uri="{FF2B5EF4-FFF2-40B4-BE49-F238E27FC236}">
                <a16:creationId xmlns:a16="http://schemas.microsoft.com/office/drawing/2014/main" id="{A026F965-E085-F543-886D-D69E6003AA89}"/>
              </a:ext>
            </a:extLst>
          </p:cNvPr>
          <p:cNvSpPr txBox="1">
            <a:spLocks/>
          </p:cNvSpPr>
          <p:nvPr/>
        </p:nvSpPr>
        <p:spPr>
          <a:xfrm>
            <a:off x="0" y="1811434"/>
            <a:ext cx="9144000" cy="60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  <a:buClr>
                <a:srgbClr val="535353"/>
              </a:buClr>
              <a:buSzPts val="10000"/>
              <a:buFont typeface="Source Sans Pro"/>
              <a:buNone/>
            </a:pPr>
            <a:r>
              <a:rPr lang="en-US" sz="30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836134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3"/>
            <a:ext cx="7934574" cy="748317"/>
          </a:xfrm>
        </p:spPr>
        <p:txBody>
          <a:bodyPr/>
          <a:lstStyle/>
          <a:p>
            <a:pPr algn="ctr"/>
            <a:r>
              <a:rPr lang="en-US" sz="2475" dirty="0"/>
              <a:t>PSU Specification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22559C-4275-5148-9668-9F566616285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413948D2-479D-8DCA-E7E5-FB828F279E14}"/>
              </a:ext>
            </a:extLst>
          </p:cNvPr>
          <p:cNvSpPr txBox="1">
            <a:spLocks/>
          </p:cNvSpPr>
          <p:nvPr/>
        </p:nvSpPr>
        <p:spPr bwMode="auto">
          <a:xfrm>
            <a:off x="714624" y="1210353"/>
            <a:ext cx="7848600" cy="315976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l"/>
              <a:defRPr kumimoji="1" sz="2000" b="1">
                <a:solidFill>
                  <a:schemeClr val="tx1"/>
                </a:solidFill>
                <a:latin typeface="+mn-lt"/>
                <a:ea typeface="+mn-ea"/>
                <a:cs typeface="微软雅黑" panose="020B0503020204020204" charset="-122"/>
              </a:defRPr>
            </a:lvl1pPr>
            <a:lvl2pPr marL="742950" indent="-285750" algn="l" rtl="0" eaLnBrk="0" fontAlgn="base" hangingPunct="0">
              <a:spcBef>
                <a:spcPts val="0"/>
              </a:spcBef>
              <a:spcAft>
                <a:spcPts val="200"/>
              </a:spcAft>
              <a:buClr>
                <a:srgbClr val="3333FF"/>
              </a:buClr>
              <a:buSzPct val="90000"/>
              <a:buFont typeface="Wingdings" panose="05000000000000000000" pitchFamily="2" charset="2"/>
              <a:buChar char="u"/>
              <a:defRPr kumimoji="1" sz="1800" b="1">
                <a:solidFill>
                  <a:srgbClr val="3333FF"/>
                </a:solidFill>
                <a:latin typeface="+mn-lt"/>
                <a:ea typeface="+mn-ea"/>
                <a:cs typeface="微软雅黑" panose="020B0503020204020204" charset="-122"/>
              </a:defRPr>
            </a:lvl2pPr>
            <a:lvl3pPr marL="1143000" indent="-228600" algn="l" rtl="0" eaLnBrk="0" fontAlgn="base" hangingPunct="0">
              <a:spcBef>
                <a:spcPts val="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n"/>
              <a:defRPr kumimoji="1" sz="1600" b="1">
                <a:solidFill>
                  <a:schemeClr val="tx1"/>
                </a:solidFill>
                <a:latin typeface="+mn-lt"/>
                <a:ea typeface="+mn-ea"/>
                <a:cs typeface="微软雅黑" panose="020B0503020204020204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微软雅黑" panose="020B0503020204020204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微软雅黑" panose="020B0503020204020204" charset="-122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l"/>
              <a:tabLst/>
              <a:defRPr/>
            </a:pPr>
            <a:r>
              <a:rPr kumimoji="1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Input Voltage: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3333FF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200V to 277V +/- 10%, 47Hz – 63Hz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3333FF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Max input current: 18A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3333FF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20mS hold-up time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3333FF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Power Factor: 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&gt;0.98 @ 30% to 100% load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&gt; 0.95 @ 10% to 30% load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3333FF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THD: &lt; 5% @ &gt; 30% load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3333FF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Efficiency: 97.5% peak incl. fan loss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3333FF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Operating temperature range: 0 – 45C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7413731-CCC8-CBE8-098A-343BC8CFF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420" y="2254179"/>
            <a:ext cx="1771556" cy="17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52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3"/>
            <a:ext cx="7934574" cy="748317"/>
          </a:xfrm>
        </p:spPr>
        <p:txBody>
          <a:bodyPr/>
          <a:lstStyle/>
          <a:p>
            <a:pPr algn="ctr"/>
            <a:r>
              <a:rPr lang="en-US" sz="2475" dirty="0"/>
              <a:t>PSU Specification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22559C-4275-5148-9668-9F566616285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413948D2-479D-8DCA-E7E5-FB828F279E14}"/>
              </a:ext>
            </a:extLst>
          </p:cNvPr>
          <p:cNvSpPr txBox="1">
            <a:spLocks/>
          </p:cNvSpPr>
          <p:nvPr/>
        </p:nvSpPr>
        <p:spPr bwMode="auto">
          <a:xfrm>
            <a:off x="801625" y="879656"/>
            <a:ext cx="7848600" cy="362109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l"/>
              <a:defRPr kumimoji="1" sz="2000" b="1">
                <a:solidFill>
                  <a:schemeClr val="tx1"/>
                </a:solidFill>
                <a:latin typeface="+mn-lt"/>
                <a:ea typeface="+mn-ea"/>
                <a:cs typeface="微软雅黑" panose="020B0503020204020204" charset="-122"/>
              </a:defRPr>
            </a:lvl1pPr>
            <a:lvl2pPr marL="742950" indent="-285750" algn="l" rtl="0" eaLnBrk="0" fontAlgn="base" hangingPunct="0">
              <a:spcBef>
                <a:spcPts val="0"/>
              </a:spcBef>
              <a:spcAft>
                <a:spcPts val="200"/>
              </a:spcAft>
              <a:buClr>
                <a:srgbClr val="3333FF"/>
              </a:buClr>
              <a:buSzPct val="90000"/>
              <a:buFont typeface="Wingdings" panose="05000000000000000000" pitchFamily="2" charset="2"/>
              <a:buChar char="u"/>
              <a:defRPr kumimoji="1" sz="1800" b="1">
                <a:solidFill>
                  <a:srgbClr val="3333FF"/>
                </a:solidFill>
                <a:latin typeface="+mn-lt"/>
                <a:ea typeface="+mn-ea"/>
                <a:cs typeface="微软雅黑" panose="020B0503020204020204" charset="-122"/>
              </a:defRPr>
            </a:lvl2pPr>
            <a:lvl3pPr marL="1143000" indent="-228600" algn="l" rtl="0" eaLnBrk="0" fontAlgn="base" hangingPunct="0">
              <a:spcBef>
                <a:spcPts val="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n"/>
              <a:defRPr kumimoji="1" sz="1600" b="1">
                <a:solidFill>
                  <a:schemeClr val="tx1"/>
                </a:solidFill>
                <a:latin typeface="+mn-lt"/>
                <a:ea typeface="+mn-ea"/>
                <a:cs typeface="微软雅黑" panose="020B0503020204020204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微软雅黑" panose="020B0503020204020204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微软雅黑" panose="020B0503020204020204" charset="-122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l"/>
              <a:tabLst/>
              <a:defRPr/>
            </a:pPr>
            <a:r>
              <a:rPr kumimoji="1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Output Voltage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3333FF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Main output: 51V +/- 0.25% setpoint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3333FF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3000W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3333FF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Dynamic Response: +/- 1V in addition to droop voltage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3333FF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Current Share: &lt; 3% @ load &gt; 40%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Voltage droop: 0.5V over full load current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Active current share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3333FF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Output isolated from chassis ground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No aux. output</a:t>
            </a:r>
            <a:endParaRPr lang="en-US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PMBus on I2C hardware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Modbus RS-485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3333FF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endParaRPr kumimoji="1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8B70600-E64F-C273-4689-0FEA8B6DB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420" y="2254179"/>
            <a:ext cx="1771556" cy="17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79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3"/>
            <a:ext cx="7934574" cy="748317"/>
          </a:xfrm>
        </p:spPr>
        <p:txBody>
          <a:bodyPr/>
          <a:lstStyle/>
          <a:p>
            <a:pPr algn="ctr"/>
            <a:r>
              <a:rPr lang="en-US" sz="2475" dirty="0"/>
              <a:t>PMC Specification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22559C-4275-5148-9668-9F566616285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413948D2-479D-8DCA-E7E5-FB828F279E14}"/>
              </a:ext>
            </a:extLst>
          </p:cNvPr>
          <p:cNvSpPr txBox="1">
            <a:spLocks/>
          </p:cNvSpPr>
          <p:nvPr/>
        </p:nvSpPr>
        <p:spPr bwMode="auto">
          <a:xfrm>
            <a:off x="801625" y="879656"/>
            <a:ext cx="7848600" cy="35379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l"/>
              <a:defRPr kumimoji="1" sz="2000" b="1">
                <a:solidFill>
                  <a:schemeClr val="tx1"/>
                </a:solidFill>
                <a:latin typeface="+mn-lt"/>
                <a:ea typeface="+mn-ea"/>
                <a:cs typeface="微软雅黑" panose="020B0503020204020204" charset="-122"/>
              </a:defRPr>
            </a:lvl1pPr>
            <a:lvl2pPr marL="742950" indent="-285750" algn="l" rtl="0" eaLnBrk="0" fontAlgn="base" hangingPunct="0">
              <a:spcBef>
                <a:spcPts val="0"/>
              </a:spcBef>
              <a:spcAft>
                <a:spcPts val="200"/>
              </a:spcAft>
              <a:buClr>
                <a:srgbClr val="3333FF"/>
              </a:buClr>
              <a:buSzPct val="90000"/>
              <a:buFont typeface="Wingdings" panose="05000000000000000000" pitchFamily="2" charset="2"/>
              <a:buChar char="u"/>
              <a:defRPr kumimoji="1" sz="1800" b="1">
                <a:solidFill>
                  <a:srgbClr val="3333FF"/>
                </a:solidFill>
                <a:latin typeface="+mn-lt"/>
                <a:ea typeface="+mn-ea"/>
                <a:cs typeface="微软雅黑" panose="020B0503020204020204" charset="-122"/>
              </a:defRPr>
            </a:lvl2pPr>
            <a:lvl3pPr marL="1143000" indent="-228600" algn="l" rtl="0" eaLnBrk="0" fontAlgn="base" hangingPunct="0">
              <a:spcBef>
                <a:spcPts val="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n"/>
              <a:defRPr kumimoji="1" sz="1600" b="1">
                <a:solidFill>
                  <a:schemeClr val="tx1"/>
                </a:solidFill>
                <a:latin typeface="+mn-lt"/>
                <a:ea typeface="+mn-ea"/>
                <a:cs typeface="微软雅黑" panose="020B0503020204020204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微软雅黑" panose="020B0503020204020204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微软雅黑" panose="020B0503020204020204" charset="-122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Communicate with PSU via I2C or Modbus</a:t>
            </a:r>
          </a:p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Communicate with Rack Management System</a:t>
            </a:r>
          </a:p>
          <a:p>
            <a:pPr lvl="1"/>
            <a:r>
              <a:rPr lang="en-US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Interface</a:t>
            </a:r>
          </a:p>
          <a:p>
            <a:pPr lvl="2"/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HTTP/HTTPS RESTful API</a:t>
            </a:r>
          </a:p>
          <a:p>
            <a:pPr lvl="2"/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Redfish v1</a:t>
            </a:r>
          </a:p>
          <a:p>
            <a:pPr lvl="2"/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SNMP v3</a:t>
            </a:r>
          </a:p>
          <a:p>
            <a:pPr lvl="2"/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IPMI BMC</a:t>
            </a:r>
          </a:p>
          <a:p>
            <a:pPr lvl="1"/>
            <a:r>
              <a:rPr lang="en-US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Modbus (RS485/TCP)</a:t>
            </a:r>
          </a:p>
          <a:p>
            <a:pPr lvl="1"/>
            <a:r>
              <a:rPr lang="en-US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 FW Upgrade (PSC/PSU)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3333FF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endParaRPr kumimoji="1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F353A3-3459-6C24-062B-24EA03E639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330" y="879656"/>
            <a:ext cx="2438020" cy="2962872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B379BAC-B1DC-93DA-552B-3CBE9C29B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9456" y="3363256"/>
            <a:ext cx="1341912" cy="134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09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3"/>
            <a:ext cx="7934574" cy="748317"/>
          </a:xfrm>
        </p:spPr>
        <p:txBody>
          <a:bodyPr/>
          <a:lstStyle/>
          <a:p>
            <a:pPr algn="ctr"/>
            <a:r>
              <a:rPr lang="en-US" sz="2475" dirty="0"/>
              <a:t>ORV3 PSU Models at Liteon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22559C-4275-5148-9668-9F566616285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413948D2-479D-8DCA-E7E5-FB828F279E14}"/>
              </a:ext>
            </a:extLst>
          </p:cNvPr>
          <p:cNvSpPr txBox="1">
            <a:spLocks/>
          </p:cNvSpPr>
          <p:nvPr/>
        </p:nvSpPr>
        <p:spPr bwMode="auto">
          <a:xfrm>
            <a:off x="628650" y="1022160"/>
            <a:ext cx="7848600" cy="362109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l"/>
              <a:defRPr kumimoji="1" sz="2000" b="1">
                <a:solidFill>
                  <a:schemeClr val="tx1"/>
                </a:solidFill>
                <a:latin typeface="+mn-lt"/>
                <a:ea typeface="+mn-ea"/>
                <a:cs typeface="微软雅黑" panose="020B0503020204020204" charset="-122"/>
              </a:defRPr>
            </a:lvl1pPr>
            <a:lvl2pPr marL="742950" indent="-285750" algn="l" rtl="0" eaLnBrk="0" fontAlgn="base" hangingPunct="0">
              <a:spcBef>
                <a:spcPts val="0"/>
              </a:spcBef>
              <a:spcAft>
                <a:spcPts val="200"/>
              </a:spcAft>
              <a:buClr>
                <a:srgbClr val="3333FF"/>
              </a:buClr>
              <a:buSzPct val="90000"/>
              <a:buFont typeface="Wingdings" panose="05000000000000000000" pitchFamily="2" charset="2"/>
              <a:buChar char="u"/>
              <a:defRPr kumimoji="1" sz="1800" b="1">
                <a:solidFill>
                  <a:srgbClr val="3333FF"/>
                </a:solidFill>
                <a:latin typeface="+mn-lt"/>
                <a:ea typeface="+mn-ea"/>
                <a:cs typeface="微软雅黑" panose="020B0503020204020204" charset="-122"/>
              </a:defRPr>
            </a:lvl2pPr>
            <a:lvl3pPr marL="1143000" indent="-228600" algn="l" rtl="0" eaLnBrk="0" fontAlgn="base" hangingPunct="0">
              <a:spcBef>
                <a:spcPts val="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n"/>
              <a:defRPr kumimoji="1" sz="1600" b="1">
                <a:solidFill>
                  <a:schemeClr val="tx1"/>
                </a:solidFill>
                <a:latin typeface="+mn-lt"/>
                <a:ea typeface="+mn-ea"/>
                <a:cs typeface="微软雅黑" panose="020B0503020204020204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微软雅黑" panose="020B0503020204020204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微软雅黑" panose="020B0503020204020204" charset="-122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Liteon develop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s a whole range of power supply module under ORV3 specification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PSU for 21” rack application: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3kW in 520mm length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5kW in 520mm length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5.5kW in 640mm length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PSU for 19” rack application: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3kW in 68mm width, 520mm length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39mm height to fit into 1RU power shelf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Shelf controller (PMC) mounted in rear of power shelf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E1096B3B-90DB-1591-9063-E1E083E11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295" y="1946928"/>
            <a:ext cx="1771556" cy="17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14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3"/>
            <a:ext cx="7934574" cy="748317"/>
          </a:xfrm>
        </p:spPr>
        <p:txBody>
          <a:bodyPr/>
          <a:lstStyle/>
          <a:p>
            <a:pPr algn="ctr"/>
            <a:r>
              <a:rPr lang="en-US" sz="2475" dirty="0"/>
              <a:t>ORV3 Power Shelves at Liteon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22559C-4275-5148-9668-9F566616285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413948D2-479D-8DCA-E7E5-FB828F279E14}"/>
              </a:ext>
            </a:extLst>
          </p:cNvPr>
          <p:cNvSpPr txBox="1">
            <a:spLocks/>
          </p:cNvSpPr>
          <p:nvPr/>
        </p:nvSpPr>
        <p:spPr bwMode="auto">
          <a:xfrm>
            <a:off x="714624" y="1117163"/>
            <a:ext cx="7848600" cy="362109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l"/>
              <a:defRPr kumimoji="1" sz="2000" b="1">
                <a:solidFill>
                  <a:schemeClr val="tx1"/>
                </a:solidFill>
                <a:latin typeface="+mn-lt"/>
                <a:ea typeface="+mn-ea"/>
                <a:cs typeface="微软雅黑" panose="020B0503020204020204" charset="-122"/>
              </a:defRPr>
            </a:lvl1pPr>
            <a:lvl2pPr marL="742950" indent="-285750" algn="l" rtl="0" eaLnBrk="0" fontAlgn="base" hangingPunct="0">
              <a:spcBef>
                <a:spcPts val="0"/>
              </a:spcBef>
              <a:spcAft>
                <a:spcPts val="200"/>
              </a:spcAft>
              <a:buClr>
                <a:srgbClr val="3333FF"/>
              </a:buClr>
              <a:buSzPct val="90000"/>
              <a:buFont typeface="Wingdings" panose="05000000000000000000" pitchFamily="2" charset="2"/>
              <a:buChar char="u"/>
              <a:defRPr kumimoji="1" sz="1800" b="1">
                <a:solidFill>
                  <a:srgbClr val="3333FF"/>
                </a:solidFill>
                <a:latin typeface="+mn-lt"/>
                <a:ea typeface="+mn-ea"/>
                <a:cs typeface="微软雅黑" panose="020B0503020204020204" charset="-122"/>
              </a:defRPr>
            </a:lvl2pPr>
            <a:lvl3pPr marL="1143000" indent="-228600" algn="l" rtl="0" eaLnBrk="0" fontAlgn="base" hangingPunct="0">
              <a:spcBef>
                <a:spcPts val="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n"/>
              <a:defRPr kumimoji="1" sz="1600" b="1">
                <a:solidFill>
                  <a:schemeClr val="tx1"/>
                </a:solidFill>
                <a:latin typeface="+mn-lt"/>
                <a:ea typeface="+mn-ea"/>
                <a:cs typeface="微软雅黑" panose="020B0503020204020204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微软雅黑" panose="020B0503020204020204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微软雅黑" panose="020B0503020204020204" charset="-122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Liteon can customize shelf configuration using ORV3 power supply for different application: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or dual AC inputs: 208V ∆, 240V ∆, 415V Y, 480V 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 height  21” OCP power shelf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 height 19” power shelf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Shelf with auxiliary C13s for TOR components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Shelf with daisy chain signal connector for parallel between shelves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Immersion liquid cool power shelf with front access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711AD6F2-D300-0DAF-4139-66A616E07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758" y="3689515"/>
            <a:ext cx="1453985" cy="145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87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5;p14">
            <a:extLst>
              <a:ext uri="{FF2B5EF4-FFF2-40B4-BE49-F238E27FC236}">
                <a16:creationId xmlns:a16="http://schemas.microsoft.com/office/drawing/2014/main" id="{EEFFB350-E9CD-42D9-9F39-7178555BF9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7428" y="273844"/>
            <a:ext cx="7886700" cy="600525"/>
          </a:xfrm>
          <a:prstGeom prst="rect">
            <a:avLst/>
          </a:prstGeom>
        </p:spPr>
        <p:txBody>
          <a:bodyPr spcFirstLastPara="1" wrap="square" lIns="34284" tIns="17138" rIns="34284" bIns="17138" anchor="ctr" anchorCtr="0">
            <a:noAutofit/>
          </a:bodyPr>
          <a:lstStyle/>
          <a:p>
            <a:r>
              <a:rPr lang="en-US" sz="2400" dirty="0"/>
              <a:t>1OU Power Shelf</a:t>
            </a:r>
            <a:endParaRPr sz="2400" dirty="0"/>
          </a:p>
        </p:txBody>
      </p:sp>
      <p:pic>
        <p:nvPicPr>
          <p:cNvPr id="8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B86869EA-21DD-3E46-8980-799D150181C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3662" y="131762"/>
            <a:ext cx="750020" cy="1321257"/>
          </a:xfrm>
          <a:prstGeom prst="rect">
            <a:avLst/>
          </a:prstGeom>
        </p:spPr>
      </p:pic>
      <p:sp>
        <p:nvSpPr>
          <p:cNvPr id="12" name="Titel 1"/>
          <p:cNvSpPr txBox="1">
            <a:spLocks/>
          </p:cNvSpPr>
          <p:nvPr/>
        </p:nvSpPr>
        <p:spPr>
          <a:xfrm>
            <a:off x="1146166" y="4330986"/>
            <a:ext cx="7147496" cy="53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90000"/>
              </a:lnSpc>
              <a:buClr>
                <a:srgbClr val="535353"/>
              </a:buClr>
              <a:buSzPts val="10000"/>
              <a:buFont typeface="Source Sans Pro"/>
              <a:buNone/>
              <a:defRPr sz="3750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endParaRPr lang="de-DE" sz="2800" dirty="0"/>
          </a:p>
        </p:txBody>
      </p:sp>
      <p:pic>
        <p:nvPicPr>
          <p:cNvPr id="10" name="圖片 2">
            <a:extLst>
              <a:ext uri="{FF2B5EF4-FFF2-40B4-BE49-F238E27FC236}">
                <a16:creationId xmlns:a16="http://schemas.microsoft.com/office/drawing/2014/main" id="{63CB0411-48A5-CC7F-879B-0BE749E54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938" y="771152"/>
            <a:ext cx="6164557" cy="3931477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B8A330A1-B48F-9AF6-3F87-C5A09F803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5176" y="2223881"/>
            <a:ext cx="1601585" cy="160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08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5;p14">
            <a:extLst>
              <a:ext uri="{FF2B5EF4-FFF2-40B4-BE49-F238E27FC236}">
                <a16:creationId xmlns:a16="http://schemas.microsoft.com/office/drawing/2014/main" id="{EEFFB350-E9CD-42D9-9F39-7178555BF9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7428" y="273844"/>
            <a:ext cx="7886700" cy="600525"/>
          </a:xfrm>
          <a:prstGeom prst="rect">
            <a:avLst/>
          </a:prstGeom>
        </p:spPr>
        <p:txBody>
          <a:bodyPr spcFirstLastPara="1" wrap="square" lIns="34284" tIns="17138" rIns="34284" bIns="17138" anchor="ctr" anchorCtr="0">
            <a:noAutofit/>
          </a:bodyPr>
          <a:lstStyle/>
          <a:p>
            <a:r>
              <a:rPr lang="en-US" sz="2400" dirty="0"/>
              <a:t>2OU Power Shelf</a:t>
            </a:r>
            <a:endParaRPr sz="2400" dirty="0"/>
          </a:p>
        </p:txBody>
      </p:sp>
      <p:pic>
        <p:nvPicPr>
          <p:cNvPr id="8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B86869EA-21DD-3E46-8980-799D150181C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3662" y="131762"/>
            <a:ext cx="750020" cy="1321257"/>
          </a:xfrm>
          <a:prstGeom prst="rect">
            <a:avLst/>
          </a:prstGeom>
        </p:spPr>
      </p:pic>
      <p:sp>
        <p:nvSpPr>
          <p:cNvPr id="12" name="Titel 1"/>
          <p:cNvSpPr txBox="1">
            <a:spLocks/>
          </p:cNvSpPr>
          <p:nvPr/>
        </p:nvSpPr>
        <p:spPr>
          <a:xfrm>
            <a:off x="1146166" y="4330986"/>
            <a:ext cx="7147496" cy="53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90000"/>
              </a:lnSpc>
              <a:buClr>
                <a:srgbClr val="535353"/>
              </a:buClr>
              <a:buSzPts val="10000"/>
              <a:buFont typeface="Source Sans Pro"/>
              <a:buNone/>
              <a:defRPr sz="3750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endParaRPr lang="de-DE" sz="2800" dirty="0"/>
          </a:p>
        </p:txBody>
      </p:sp>
      <p:pic>
        <p:nvPicPr>
          <p:cNvPr id="6" name="圖片 4">
            <a:extLst>
              <a:ext uri="{FF2B5EF4-FFF2-40B4-BE49-F238E27FC236}">
                <a16:creationId xmlns:a16="http://schemas.microsoft.com/office/drawing/2014/main" id="{F19056E8-F045-6FAB-D885-948165AB5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629" y="719258"/>
            <a:ext cx="5458305" cy="3900244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92C0BBAB-5F96-934B-BA3A-1789AC9F9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4552" y="2571750"/>
            <a:ext cx="1638795" cy="163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416"/>
      </p:ext>
    </p:extLst>
  </p:cSld>
  <p:clrMapOvr>
    <a:masterClrMapping/>
  </p:clrMapOvr>
</p:sld>
</file>

<file path=ppt/theme/theme1.xml><?xml version="1.0" encoding="utf-8"?>
<a:theme xmlns:a="http://schemas.openxmlformats.org/drawingml/2006/main" name="OCP Template">
  <a:themeElements>
    <a:clrScheme name="OCP Template">
      <a:dk1>
        <a:srgbClr val="5F6061"/>
      </a:dk1>
      <a:lt1>
        <a:srgbClr val="613202"/>
      </a:lt1>
      <a:dk2>
        <a:srgbClr val="A7A7A7"/>
      </a:dk2>
      <a:lt2>
        <a:srgbClr val="535353"/>
      </a:lt2>
      <a:accent1>
        <a:srgbClr val="343895"/>
      </a:accent1>
      <a:accent2>
        <a:srgbClr val="2C2C71"/>
      </a:accent2>
      <a:accent3>
        <a:srgbClr val="1C1A4B"/>
      </a:accent3>
      <a:accent4>
        <a:srgbClr val="F6B71C"/>
      </a:accent4>
      <a:accent5>
        <a:srgbClr val="B98C2E"/>
      </a:accent5>
      <a:accent6>
        <a:srgbClr val="7B5E2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>
          <a:noFill/>
        </a:ln>
      </a:spPr>
      <a:bodyPr rtlCol="0" anchor="ctr"/>
      <a:lstStyle>
        <a:defPPr algn="ctr">
          <a:buClr>
            <a:srgbClr val="5F6061"/>
          </a:buClr>
          <a:buSzPts val="3600"/>
          <a:defRPr sz="3600" dirty="0">
            <a:solidFill>
              <a:srgbClr val="FF0000"/>
            </a:solidFill>
            <a:latin typeface="Source Sans Pro"/>
            <a:ea typeface="Source Sans Pro"/>
            <a:cs typeface="Source Sans Pro"/>
            <a:sym typeface="Source Sans Pro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CP Template">
  <a:themeElements>
    <a:clrScheme name="OCP Temp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43895"/>
      </a:accent1>
      <a:accent2>
        <a:srgbClr val="2C2C71"/>
      </a:accent2>
      <a:accent3>
        <a:srgbClr val="1C1A4B"/>
      </a:accent3>
      <a:accent4>
        <a:srgbClr val="F6B71C"/>
      </a:accent4>
      <a:accent5>
        <a:srgbClr val="B98C2E"/>
      </a:accent5>
      <a:accent6>
        <a:srgbClr val="7B5E2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877</Words>
  <Application>Microsoft Office PowerPoint</Application>
  <PresentationFormat>On-screen Show (16:9)</PresentationFormat>
  <Paragraphs>273</Paragraphs>
  <Slides>21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Wingdings</vt:lpstr>
      <vt:lpstr>新細明體</vt:lpstr>
      <vt:lpstr>Arial</vt:lpstr>
      <vt:lpstr>Calibri</vt:lpstr>
      <vt:lpstr>Source Sans Pro</vt:lpstr>
      <vt:lpstr>OCP Template</vt:lpstr>
      <vt:lpstr>Custom Design</vt:lpstr>
      <vt:lpstr>PowerPoint Presentation</vt:lpstr>
      <vt:lpstr>ORV3 Power Shelf Development Update   Lam Vu, Director of Engineering, Liteon Technologies</vt:lpstr>
      <vt:lpstr>PSU Specification</vt:lpstr>
      <vt:lpstr>PSU Specification</vt:lpstr>
      <vt:lpstr>PMC Specification</vt:lpstr>
      <vt:lpstr>ORV3 PSU Models at Liteon</vt:lpstr>
      <vt:lpstr>ORV3 Power Shelves at Liteon</vt:lpstr>
      <vt:lpstr>1OU Power Shelf</vt:lpstr>
      <vt:lpstr>2OU Power Shelf</vt:lpstr>
      <vt:lpstr>1RU Power Shelf</vt:lpstr>
      <vt:lpstr>Immersion Application Power Shelf: All Front Access</vt:lpstr>
      <vt:lpstr>BBU Specification</vt:lpstr>
      <vt:lpstr>BBU Specification</vt:lpstr>
      <vt:lpstr>BBU Shelf</vt:lpstr>
      <vt:lpstr>More Power in a Rack: Current Sharing Between Power Shelves</vt:lpstr>
      <vt:lpstr>More Power in a Rack: Current Sharing with Droop Only</vt:lpstr>
      <vt:lpstr>Power Transition Between ORV3 PSU Power Shelf and BBS Line Loss</vt:lpstr>
      <vt:lpstr>ORV3 Rectifier to BBU Transitions in Fault Cases</vt:lpstr>
      <vt:lpstr>For more information &amp; Prototypes</vt:lpstr>
      <vt:lpstr>Call to Action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Kali Burdette</dc:creator>
  <cp:lastModifiedBy>Lam Vu</cp:lastModifiedBy>
  <cp:revision>113</cp:revision>
  <dcterms:modified xsi:type="dcterms:W3CDTF">2022-05-04T15:02:48Z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0e0e53c-4d26-49e4-ad77-afdf409a8d28_Enabled">
    <vt:lpwstr>True</vt:lpwstr>
  </property>
  <property fmtid="{D5CDD505-2E9C-101B-9397-08002B2CF9AE}" pid="3" name="MSIP_Label_50e0e53c-4d26-49e4-ad77-afdf409a8d28_SiteId">
    <vt:lpwstr>5a7a259b-6730-404b-bc25-5c6c773229ca</vt:lpwstr>
  </property>
  <property fmtid="{D5CDD505-2E9C-101B-9397-08002B2CF9AE}" pid="4" name="MSIP_Label_50e0e53c-4d26-49e4-ad77-afdf409a8d28_Owner">
    <vt:lpwstr>Lam.Vu@liteon.com</vt:lpwstr>
  </property>
  <property fmtid="{D5CDD505-2E9C-101B-9397-08002B2CF9AE}" pid="5" name="MSIP_Label_50e0e53c-4d26-49e4-ad77-afdf409a8d28_SetDate">
    <vt:lpwstr>2021-09-23T16:53:10.9154504Z</vt:lpwstr>
  </property>
  <property fmtid="{D5CDD505-2E9C-101B-9397-08002B2CF9AE}" pid="6" name="MSIP_Label_50e0e53c-4d26-49e4-ad77-afdf409a8d28_Name">
    <vt:lpwstr>Public</vt:lpwstr>
  </property>
  <property fmtid="{D5CDD505-2E9C-101B-9397-08002B2CF9AE}" pid="7" name="MSIP_Label_50e0e53c-4d26-49e4-ad77-afdf409a8d28_Application">
    <vt:lpwstr>Microsoft Azure Information Protection</vt:lpwstr>
  </property>
  <property fmtid="{D5CDD505-2E9C-101B-9397-08002B2CF9AE}" pid="8" name="MSIP_Label_50e0e53c-4d26-49e4-ad77-afdf409a8d28_ActionId">
    <vt:lpwstr>4670295f-be41-48b0-8878-8543fcec9f3a</vt:lpwstr>
  </property>
  <property fmtid="{D5CDD505-2E9C-101B-9397-08002B2CF9AE}" pid="9" name="MSIP_Label_50e0e53c-4d26-49e4-ad77-afdf409a8d28_Extended_MSFT_Method">
    <vt:lpwstr>Manual</vt:lpwstr>
  </property>
  <property fmtid="{D5CDD505-2E9C-101B-9397-08002B2CF9AE}" pid="10" name="Sensitivity">
    <vt:lpwstr>Public</vt:lpwstr>
  </property>
</Properties>
</file>