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14" r:id="rId2"/>
  </p:sldMasterIdLst>
  <p:notesMasterIdLst>
    <p:notesMasterId r:id="rId17"/>
  </p:notesMasterIdLst>
  <p:handoutMasterIdLst>
    <p:handoutMasterId r:id="rId18"/>
  </p:handoutMasterIdLst>
  <p:sldIdLst>
    <p:sldId id="279" r:id="rId3"/>
    <p:sldId id="304" r:id="rId4"/>
    <p:sldId id="310" r:id="rId5"/>
    <p:sldId id="318" r:id="rId6"/>
    <p:sldId id="261" r:id="rId7"/>
    <p:sldId id="262" r:id="rId8"/>
    <p:sldId id="264" r:id="rId9"/>
    <p:sldId id="305" r:id="rId10"/>
    <p:sldId id="266" r:id="rId11"/>
    <p:sldId id="315" r:id="rId12"/>
    <p:sldId id="276" r:id="rId13"/>
    <p:sldId id="316" r:id="rId14"/>
    <p:sldId id="317" r:id="rId15"/>
    <p:sldId id="31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0" userDrawn="1">
          <p15:clr>
            <a:srgbClr val="5ACBF0"/>
          </p15:clr>
        </p15:guide>
        <p15:guide id="2" orient="horz" pos="1980" userDrawn="1">
          <p15:clr>
            <a:srgbClr val="5ACBF0"/>
          </p15:clr>
        </p15:guide>
        <p15:guide id="3" orient="horz" pos="1620" userDrawn="1">
          <p15:clr>
            <a:srgbClr val="5ACBF0"/>
          </p15:clr>
        </p15:guide>
        <p15:guide id="4" orient="horz" pos="2796" userDrawn="1">
          <p15:clr>
            <a:srgbClr val="5ACBF0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8DC63F"/>
    <a:srgbClr val="5F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95"/>
  </p:normalViewPr>
  <p:slideViewPr>
    <p:cSldViewPr snapToGrid="0" snapToObjects="1">
      <p:cViewPr varScale="1">
        <p:scale>
          <a:sx n="155" d="100"/>
          <a:sy n="155" d="100"/>
        </p:scale>
        <p:origin x="1504" y="176"/>
      </p:cViewPr>
      <p:guideLst>
        <p:guide orient="horz" pos="780"/>
        <p:guide orient="horz" pos="1980"/>
        <p:guide orient="horz" pos="1620"/>
        <p:guide orient="horz" pos="27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notesViewPr>
    <p:cSldViewPr snapToGrid="0" snapToObjects="1" showGuides="1">
      <p:cViewPr varScale="1">
        <p:scale>
          <a:sx n="124" d="100"/>
          <a:sy n="124" d="100"/>
        </p:scale>
        <p:origin x="32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Source Sans 3" panose="020B0303030403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4C-E64F-9953-1A92425666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4C-E64F-9953-1A92425666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4C-E64F-9953-1A924256665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6.7</c:v>
                </c:pt>
                <c:pt idx="1">
                  <c:v>2.4</c:v>
                </c:pt>
                <c:pt idx="2">
                  <c:v>1.5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4C-E64F-9953-1A9242566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422991"/>
        <c:axId val="1788382143"/>
      </c:lineChart>
      <c:catAx>
        <c:axId val="178842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pPr>
            <a:endParaRPr lang="en-US"/>
          </a:p>
        </c:txPr>
        <c:crossAx val="1788382143"/>
        <c:crosses val="autoZero"/>
        <c:auto val="1"/>
        <c:lblAlgn val="ctr"/>
        <c:lblOffset val="100"/>
        <c:noMultiLvlLbl val="0"/>
      </c:catAx>
      <c:valAx>
        <c:axId val="1788382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pPr>
            <a:endParaRPr lang="en-US"/>
          </a:p>
        </c:txPr>
        <c:crossAx val="178842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ource Sans 3" panose="020B03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25B290-13D9-32C9-FA24-67CD4C7121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D0467-7CA6-9C98-1DFB-5004E0835A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97D5F-AB83-8C41-B0D9-4B1BDB419E3F}" type="datetimeFigureOut">
              <a:rPr lang="en-US" smtClean="0"/>
              <a:t>7/17/24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C90CA-45AD-7F53-B0F8-84E41424E0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6463A-F114-1264-6A45-8D41E87B08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9AA0-014F-6740-B2A9-2A104C57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879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EB88-B0FE-174D-AFFA-291E283AC326}" type="datetimeFigureOut">
              <a:rPr lang="en-US" smtClean="0"/>
              <a:t>7/17/24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CCFB7-CEBC-F746-A28F-589F57B7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CFB7-CEBC-F746-A28F-589F57B72C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84;p6:notes">
            <a:extLst>
              <a:ext uri="{FF2B5EF4-FFF2-40B4-BE49-F238E27FC236}">
                <a16:creationId xmlns:a16="http://schemas.microsoft.com/office/drawing/2014/main" id="{06B80540-78E7-075A-2707-EA6E27F91E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24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8" name="Google Shape;85;p6:notes">
            <a:extLst>
              <a:ext uri="{FF2B5EF4-FFF2-40B4-BE49-F238E27FC236}">
                <a16:creationId xmlns:a16="http://schemas.microsoft.com/office/drawing/2014/main" id="{764EF78B-3250-13A1-60B6-167F64C19F0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100;p8:notes">
            <a:extLst>
              <a:ext uri="{FF2B5EF4-FFF2-40B4-BE49-F238E27FC236}">
                <a16:creationId xmlns:a16="http://schemas.microsoft.com/office/drawing/2014/main" id="{C3F369B9-4A84-1AB4-A710-4BAF832B959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24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434" name="Google Shape;101;p8:notes">
            <a:extLst>
              <a:ext uri="{FF2B5EF4-FFF2-40B4-BE49-F238E27FC236}">
                <a16:creationId xmlns:a16="http://schemas.microsoft.com/office/drawing/2014/main" id="{AF24FEF5-951F-77E4-1F17-0AAD3045437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49;g488bd0d6cf_1_10:notes">
            <a:extLst>
              <a:ext uri="{FF2B5EF4-FFF2-40B4-BE49-F238E27FC236}">
                <a16:creationId xmlns:a16="http://schemas.microsoft.com/office/drawing/2014/main" id="{BC28EA49-0D2A-F58F-4534-E0F068E6ADA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24578" name="Google Shape;150;g488bd0d6cf_1_10:notes">
            <a:extLst>
              <a:ext uri="{FF2B5EF4-FFF2-40B4-BE49-F238E27FC236}">
                <a16:creationId xmlns:a16="http://schemas.microsoft.com/office/drawing/2014/main" id="{F98FFCBC-8460-80F7-1101-BE0D89CF3DF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2400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BFC69BE-AA4E-2238-1848-7C331AF57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9B6DF62-6CB6-589A-F8C7-C37004ED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14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Spea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87E701C-5C70-4DCC-3F67-A584BDCBE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273" y="2571750"/>
            <a:ext cx="5163128" cy="2507877"/>
          </a:xfrm>
          <a:prstGeom prst="rect">
            <a:avLst/>
          </a:prstGeom>
        </p:spPr>
        <p:txBody>
          <a:bodyPr lIns="18288">
            <a:normAutofit/>
          </a:bodyPr>
          <a:lstStyle>
            <a:lvl1pPr marL="0" indent="0" algn="l">
              <a:buNone/>
              <a:defRPr sz="2200" b="0" i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6C9137A-D908-6A30-EFCB-BEACB948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23851"/>
            <a:ext cx="8515927" cy="2247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8904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2718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 - 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165AE5-8273-D1CB-6AFA-9D74777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632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550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B8683-EB7B-D696-2658-688F6A608B8C}"/>
              </a:ext>
            </a:extLst>
          </p:cNvPr>
          <p:cNvSpPr txBox="1"/>
          <p:nvPr userDrawn="1"/>
        </p:nvSpPr>
        <p:spPr>
          <a:xfrm>
            <a:off x="978059" y="3377816"/>
            <a:ext cx="3003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0" i="0" dirty="0">
                <a:solidFill>
                  <a:schemeClr val="bg1"/>
                </a:solidFill>
                <a:latin typeface="Source Sans Pro" panose="020B0503030403020204" pitchFamily="34" charset="0"/>
              </a:rPr>
              <a:t>OCP Global Summit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chemeClr val="bg1"/>
                </a:solidFill>
                <a:latin typeface="Source Sans Pro" panose="020B0503030403020204" pitchFamily="34" charset="0"/>
              </a:rPr>
              <a:t>October 16, 2024 | San Jose, CA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2543AC-57E8-B07A-76F7-9F73FB81BB6D}"/>
              </a:ext>
            </a:extLst>
          </p:cNvPr>
          <p:cNvCxnSpPr>
            <a:cxnSpLocks/>
          </p:cNvCxnSpPr>
          <p:nvPr userDrawn="1"/>
        </p:nvCxnSpPr>
        <p:spPr>
          <a:xfrm>
            <a:off x="978059" y="3097854"/>
            <a:ext cx="3003633" cy="0"/>
          </a:xfrm>
          <a:prstGeom prst="line">
            <a:avLst/>
          </a:prstGeom>
          <a:ln w="19050">
            <a:solidFill>
              <a:schemeClr val="bg1"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69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5B1E2-B5DE-3FE5-2F4E-1C68097D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271" y="684067"/>
            <a:ext cx="8497455" cy="36251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D936077-7A7E-50CD-B34C-99A00422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3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_Content -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19113E-08C9-AA66-B0C9-15E8BAA7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F9708-76F9-93D1-712B-72B26033CB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679077"/>
            <a:ext cx="4020128" cy="36172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F165AE5-8273-D1CB-6AFA-9D74777B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0" y="222990"/>
            <a:ext cx="8515929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347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807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57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9" r:id="rId2"/>
    <p:sldLayoutId id="2147483720" r:id="rId3"/>
    <p:sldLayoutId id="2147483710" r:id="rId4"/>
    <p:sldLayoutId id="2147483713" r:id="rId5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23850"/>
            <a:ext cx="8534400" cy="461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4A1555-8A7F-16D4-DEF1-D12C2D208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784926"/>
            <a:ext cx="8534399" cy="4034723"/>
          </a:xfrm>
          <a:prstGeom prst="rect">
            <a:avLst/>
          </a:prstGeom>
        </p:spPr>
        <p:txBody>
          <a:bodyPr vert="horz" lIns="91440" tIns="18288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94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j-cs"/>
        </a:defRPr>
      </a:lvl1pPr>
    </p:titleStyle>
    <p:bodyStyle>
      <a:lvl1pPr marL="173736" indent="-171450" algn="l" defTabSz="685800" rtl="0" eaLnBrk="1" latinLnBrk="0" hangingPunct="1">
        <a:lnSpc>
          <a:spcPct val="10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ource Sans 3" panose="020B0303030403020204" pitchFamily="34" charset="0"/>
          <a:ea typeface="Source Sans 3" panose="020B0303030403020204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5568" userDrawn="1">
          <p15:clr>
            <a:srgbClr val="F26B43"/>
          </p15:clr>
        </p15:guide>
        <p15:guide id="3" orient="horz" pos="204" userDrawn="1">
          <p15:clr>
            <a:srgbClr val="F26B43"/>
          </p15:clr>
        </p15:guide>
        <p15:guide id="4" orient="horz" pos="30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Source+Sans+3?query=sour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9;p11">
            <a:extLst>
              <a:ext uri="{FF2B5EF4-FFF2-40B4-BE49-F238E27FC236}">
                <a16:creationId xmlns:a16="http://schemas.microsoft.com/office/drawing/2014/main" id="{E44051F6-1B72-9167-CA73-2F4A186B6D00}"/>
              </a:ext>
            </a:extLst>
          </p:cNvPr>
          <p:cNvSpPr txBox="1"/>
          <p:nvPr/>
        </p:nvSpPr>
        <p:spPr>
          <a:xfrm>
            <a:off x="0" y="-309282"/>
            <a:ext cx="1143000" cy="2585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36576" tIns="36576" rIns="36576" bIns="3657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Title Slide</a:t>
            </a:r>
            <a:endParaRPr sz="700" kern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B4AA522-A0DD-4C49-36B0-11E242B05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34CBA-522F-2889-4735-B70C65C5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[Name of Presentation]</a:t>
            </a:r>
          </a:p>
        </p:txBody>
      </p:sp>
      <p:sp>
        <p:nvSpPr>
          <p:cNvPr id="8" name="Google Shape;39;p11">
            <a:extLst>
              <a:ext uri="{FF2B5EF4-FFF2-40B4-BE49-F238E27FC236}">
                <a16:creationId xmlns:a16="http://schemas.microsoft.com/office/drawing/2014/main" id="{424F48B7-4407-6BC4-5022-9F9238DEC0B9}"/>
              </a:ext>
            </a:extLst>
          </p:cNvPr>
          <p:cNvSpPr txBox="1"/>
          <p:nvPr/>
        </p:nvSpPr>
        <p:spPr>
          <a:xfrm>
            <a:off x="6206066" y="323850"/>
            <a:ext cx="2614661" cy="9002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This should be the first slide </a:t>
            </a:r>
            <a:endParaRPr sz="900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0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0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PRESENTATION NOTES: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0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The font used in this presentation is 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“Sans Source 3.” It is a free Google font.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  <a:hlinkClick r:id="rId3"/>
              </a:rPr>
              <a:t>DOWNLOAD FONT HERE</a:t>
            </a:r>
            <a:endParaRPr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E6FE10-C4A1-02DD-62CE-DB64F5CA27AA}"/>
              </a:ext>
            </a:extLst>
          </p:cNvPr>
          <p:cNvSpPr/>
          <p:nvPr/>
        </p:nvSpPr>
        <p:spPr>
          <a:xfrm>
            <a:off x="7530622" y="1545319"/>
            <a:ext cx="1290105" cy="128920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remove all yellow notes before submitting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94710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884C0F7-7020-F56A-E1C3-07EBAA287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9" y="1584409"/>
            <a:ext cx="569247" cy="100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logo of a security system&#10;&#10;Description automatically generated">
            <a:extLst>
              <a:ext uri="{FF2B5EF4-FFF2-40B4-BE49-F238E27FC236}">
                <a16:creationId xmlns:a16="http://schemas.microsoft.com/office/drawing/2014/main" id="{6276FEE5-1436-A7A1-025E-81A99965E1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3250" y="1566390"/>
            <a:ext cx="688391" cy="1040014"/>
          </a:xfrm>
          <a:prstGeom prst="rect">
            <a:avLst/>
          </a:prstGeom>
        </p:spPr>
      </p:pic>
      <p:pic>
        <p:nvPicPr>
          <p:cNvPr id="26" name="Google Shape;109;p20">
            <a:extLst>
              <a:ext uri="{FF2B5EF4-FFF2-40B4-BE49-F238E27FC236}">
                <a16:creationId xmlns:a16="http://schemas.microsoft.com/office/drawing/2014/main" id="{5B5AC7AD-DA9A-6055-4C75-9BA3B909D28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41" y="1612437"/>
            <a:ext cx="1032587" cy="9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oogle Shape;110;p20">
            <a:extLst>
              <a:ext uri="{FF2B5EF4-FFF2-40B4-BE49-F238E27FC236}">
                <a16:creationId xmlns:a16="http://schemas.microsoft.com/office/drawing/2014/main" id="{5ED85326-B915-6B1A-1C66-1E76A3D7C2B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65" y="3089355"/>
            <a:ext cx="1032587" cy="95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990D8A-9D41-71EF-1BFC-CC92AA330F9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/>
        </p:blipFill>
        <p:spPr>
          <a:xfrm>
            <a:off x="5705553" y="1630456"/>
            <a:ext cx="1380499" cy="561791"/>
          </a:xfrm>
          <a:prstGeom prst="rect">
            <a:avLst/>
          </a:prstGeom>
        </p:spPr>
      </p:pic>
      <p:sp>
        <p:nvSpPr>
          <p:cNvPr id="30" name="Google Shape;39;p11">
            <a:extLst>
              <a:ext uri="{FF2B5EF4-FFF2-40B4-BE49-F238E27FC236}">
                <a16:creationId xmlns:a16="http://schemas.microsoft.com/office/drawing/2014/main" id="{A1EAF9A0-781D-0163-611F-14B3265BEE5A}"/>
              </a:ext>
            </a:extLst>
          </p:cNvPr>
          <p:cNvSpPr txBox="1"/>
          <p:nvPr/>
        </p:nvSpPr>
        <p:spPr>
          <a:xfrm>
            <a:off x="5653158" y="333097"/>
            <a:ext cx="1516904" cy="761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this logo if you are hosting an area in the Innovation Village.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80B8E9-1A08-972F-679F-DCF45D63573B}"/>
              </a:ext>
            </a:extLst>
          </p:cNvPr>
          <p:cNvCxnSpPr>
            <a:cxnSpLocks/>
          </p:cNvCxnSpPr>
          <p:nvPr/>
        </p:nvCxnSpPr>
        <p:spPr>
          <a:xfrm>
            <a:off x="1778146" y="331009"/>
            <a:ext cx="0" cy="4495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39;p11">
            <a:extLst>
              <a:ext uri="{FF2B5EF4-FFF2-40B4-BE49-F238E27FC236}">
                <a16:creationId xmlns:a16="http://schemas.microsoft.com/office/drawing/2014/main" id="{4EC0C3D7-A985-5665-A2B5-E98C34FFAA3E}"/>
              </a:ext>
            </a:extLst>
          </p:cNvPr>
          <p:cNvSpPr txBox="1"/>
          <p:nvPr/>
        </p:nvSpPr>
        <p:spPr>
          <a:xfrm>
            <a:off x="123229" y="333097"/>
            <a:ext cx="1515268" cy="761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one of these logos if your Facility is an OCP Ready™ facility or you’re hosting an Experience Center.</a:t>
            </a:r>
          </a:p>
        </p:txBody>
      </p:sp>
      <p:sp>
        <p:nvSpPr>
          <p:cNvPr id="33" name="Google Shape;39;p11">
            <a:extLst>
              <a:ext uri="{FF2B5EF4-FFF2-40B4-BE49-F238E27FC236}">
                <a16:creationId xmlns:a16="http://schemas.microsoft.com/office/drawing/2014/main" id="{816CAD41-45E7-A4E5-482F-9E84E38FD480}"/>
              </a:ext>
            </a:extLst>
          </p:cNvPr>
          <p:cNvSpPr txBox="1"/>
          <p:nvPr/>
        </p:nvSpPr>
        <p:spPr>
          <a:xfrm>
            <a:off x="3766167" y="333097"/>
            <a:ext cx="1565300" cy="761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one of these logos if your product has been recognized as an 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OCP certified product.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34" name="Google Shape;39;p11">
            <a:extLst>
              <a:ext uri="{FF2B5EF4-FFF2-40B4-BE49-F238E27FC236}">
                <a16:creationId xmlns:a16="http://schemas.microsoft.com/office/drawing/2014/main" id="{FE1E04B1-102E-82F7-105E-5D519023672F}"/>
              </a:ext>
            </a:extLst>
          </p:cNvPr>
          <p:cNvSpPr txBox="1"/>
          <p:nvPr/>
        </p:nvSpPr>
        <p:spPr>
          <a:xfrm>
            <a:off x="1928253" y="333097"/>
            <a:ext cx="1515268" cy="761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this logo if your product has been approved through the 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OCP S.A.F.E. program.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30D179-0134-4D26-97BC-F14F29486A00}"/>
              </a:ext>
            </a:extLst>
          </p:cNvPr>
          <p:cNvCxnSpPr>
            <a:cxnSpLocks/>
          </p:cNvCxnSpPr>
          <p:nvPr/>
        </p:nvCxnSpPr>
        <p:spPr>
          <a:xfrm>
            <a:off x="3616480" y="331009"/>
            <a:ext cx="0" cy="4495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E09F41-B376-D112-67B8-AAF638AED26D}"/>
              </a:ext>
            </a:extLst>
          </p:cNvPr>
          <p:cNvCxnSpPr>
            <a:cxnSpLocks/>
          </p:cNvCxnSpPr>
          <p:nvPr/>
        </p:nvCxnSpPr>
        <p:spPr>
          <a:xfrm>
            <a:off x="5474548" y="331009"/>
            <a:ext cx="0" cy="4495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oogle Shape;96;p18">
            <a:extLst>
              <a:ext uri="{FF2B5EF4-FFF2-40B4-BE49-F238E27FC236}">
                <a16:creationId xmlns:a16="http://schemas.microsoft.com/office/drawing/2014/main" id="{CEF689E6-F78A-0184-F49F-356FBFAAC99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79" y="1630456"/>
            <a:ext cx="1343604" cy="6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7652E0-8C41-B435-4498-07F8D48C5CF4}"/>
              </a:ext>
            </a:extLst>
          </p:cNvPr>
          <p:cNvCxnSpPr>
            <a:cxnSpLocks/>
          </p:cNvCxnSpPr>
          <p:nvPr/>
        </p:nvCxnSpPr>
        <p:spPr>
          <a:xfrm>
            <a:off x="7332615" y="331009"/>
            <a:ext cx="0" cy="449580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39;p11">
            <a:extLst>
              <a:ext uri="{FF2B5EF4-FFF2-40B4-BE49-F238E27FC236}">
                <a16:creationId xmlns:a16="http://schemas.microsoft.com/office/drawing/2014/main" id="{BA55631B-D3BA-3A86-1E1F-2980252F56E0}"/>
              </a:ext>
            </a:extLst>
          </p:cNvPr>
          <p:cNvSpPr txBox="1"/>
          <p:nvPr/>
        </p:nvSpPr>
        <p:spPr>
          <a:xfrm>
            <a:off x="7495169" y="335912"/>
            <a:ext cx="1516904" cy="761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this logo if you are an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OCP Solution Provider.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pic>
        <p:nvPicPr>
          <p:cNvPr id="6" name="Picture 5" descr="A logo with a light bulb and arrows&#10;&#10;Description automatically generated">
            <a:extLst>
              <a:ext uri="{FF2B5EF4-FFF2-40B4-BE49-F238E27FC236}">
                <a16:creationId xmlns:a16="http://schemas.microsoft.com/office/drawing/2014/main" id="{8D33A5C8-051B-D917-4253-23F471B03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454" y="2956308"/>
            <a:ext cx="862858" cy="13393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73CBAC56-2F81-B5D6-15CF-59E32EE3C728}"/>
              </a:ext>
            </a:extLst>
          </p:cNvPr>
          <p:cNvSpPr txBox="1"/>
          <p:nvPr/>
        </p:nvSpPr>
        <p:spPr>
          <a:xfrm>
            <a:off x="304800" y="323850"/>
            <a:ext cx="8534400" cy="223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r>
              <a:rPr lang="en-US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" panose="020B0503030403020204" pitchFamily="34" charset="0"/>
              </a:rPr>
              <a:t>[TRACK NAME]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79224-4759-A0C3-6B23-AA81901FB60A}"/>
              </a:ext>
            </a:extLst>
          </p:cNvPr>
          <p:cNvSpPr txBox="1"/>
          <p:nvPr/>
        </p:nvSpPr>
        <p:spPr>
          <a:xfrm>
            <a:off x="4572000" y="729042"/>
            <a:ext cx="4440195" cy="35490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75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Server: MHS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Server: HPC/NIC/OAI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Storage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Sustainability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Test &amp; Validation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Time Appliances (TAP)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OCP Special Focus: Artificial Intelligence (AI)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OCP Special Focus: Market Impact &amp; Supply Chain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OCP Special Focus: </a:t>
            </a:r>
            <a:r>
              <a:rPr lang="en-US" sz="1500" kern="0" dirty="0" err="1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OpenRAN</a:t>
            </a:r>
            <a:endParaRPr lang="en-US" sz="1500" kern="0" dirty="0">
              <a:solidFill>
                <a:srgbClr val="5F6062"/>
              </a:solidFill>
              <a:latin typeface="Source Sans 3" panose="020B03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OCP Special Focus: Photonics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158E9-973B-495B-3BA7-8C1CA2CCF6A8}"/>
              </a:ext>
            </a:extLst>
          </p:cNvPr>
          <p:cNvSpPr txBox="1"/>
          <p:nvPr/>
        </p:nvSpPr>
        <p:spPr>
          <a:xfrm>
            <a:off x="304800" y="729042"/>
            <a:ext cx="4267200" cy="39081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Cooling Environments: Immersion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Cooling Environments: Liquid Cooling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Data Center Facility (DCF)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Hardware Management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Networking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Open Platform Firmware (OPF)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Rack &amp; Power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Security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Server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Server: Composable Memory Systems (CMS)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dirty="0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Server: </a:t>
            </a:r>
            <a:r>
              <a:rPr lang="en-US" sz="1500" kern="0" dirty="0" err="1">
                <a:solidFill>
                  <a:srgbClr val="5F6062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/>
                <a:sym typeface="Arial"/>
              </a:rPr>
              <a:t>Chiplets</a:t>
            </a:r>
            <a:endParaRPr lang="en-US" sz="1500" kern="0" dirty="0">
              <a:solidFill>
                <a:srgbClr val="5F6062"/>
              </a:solidFill>
              <a:latin typeface="Source Sans 3" panose="020B0303030403020204" pitchFamily="34" charset="0"/>
              <a:ea typeface="Source Sans Pro" panose="020B0503030403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FFA47E55-8AB5-0045-B348-D61415476C69}"/>
              </a:ext>
            </a:extLst>
          </p:cNvPr>
          <p:cNvSpPr txBox="1"/>
          <p:nvPr/>
        </p:nvSpPr>
        <p:spPr>
          <a:xfrm>
            <a:off x="304800" y="323850"/>
            <a:ext cx="8534400" cy="207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the appropriate icon representing the Regional Project Group.</a:t>
            </a:r>
          </a:p>
        </p:txBody>
      </p:sp>
      <p:pic>
        <p:nvPicPr>
          <p:cNvPr id="4" name="Picture 3" descr="A logo with a globe and text&#10;&#10;Description automatically generated">
            <a:extLst>
              <a:ext uri="{FF2B5EF4-FFF2-40B4-BE49-F238E27FC236}">
                <a16:creationId xmlns:a16="http://schemas.microsoft.com/office/drawing/2014/main" id="{D45F3FBF-2511-B24E-08BC-3C81DD534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998" y="1559592"/>
            <a:ext cx="1055852" cy="1715759"/>
          </a:xfrm>
          <a:prstGeom prst="rect">
            <a:avLst/>
          </a:prstGeom>
        </p:spPr>
      </p:pic>
      <p:pic>
        <p:nvPicPr>
          <p:cNvPr id="6" name="Picture 5" descr="A logo with a globe and text&#10;&#10;Description automatically generated">
            <a:extLst>
              <a:ext uri="{FF2B5EF4-FFF2-40B4-BE49-F238E27FC236}">
                <a16:creationId xmlns:a16="http://schemas.microsoft.com/office/drawing/2014/main" id="{555D06DD-A392-7E5B-BA25-2ABE74085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413" y="2587114"/>
            <a:ext cx="1055852" cy="1715759"/>
          </a:xfrm>
          <a:prstGeom prst="rect">
            <a:avLst/>
          </a:prstGeom>
        </p:spPr>
      </p:pic>
      <p:pic>
        <p:nvPicPr>
          <p:cNvPr id="8" name="Picture 7" descr="A logo with a globe and text&#10;&#10;Description automatically generated">
            <a:extLst>
              <a:ext uri="{FF2B5EF4-FFF2-40B4-BE49-F238E27FC236}">
                <a16:creationId xmlns:a16="http://schemas.microsoft.com/office/drawing/2014/main" id="{829E613D-94C5-DC1F-50A3-771E176C7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5274" y="1559592"/>
            <a:ext cx="1055852" cy="1715759"/>
          </a:xfrm>
          <a:prstGeom prst="rect">
            <a:avLst/>
          </a:prstGeom>
        </p:spPr>
      </p:pic>
      <p:pic>
        <p:nvPicPr>
          <p:cNvPr id="10" name="Picture 9" descr="A logo of a country&#10;&#10;Description automatically generated">
            <a:extLst>
              <a:ext uri="{FF2B5EF4-FFF2-40B4-BE49-F238E27FC236}">
                <a16:creationId xmlns:a16="http://schemas.microsoft.com/office/drawing/2014/main" id="{FEB32039-6C6F-B47D-D9E9-55049FC8D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5136" y="2587114"/>
            <a:ext cx="1055852" cy="1715759"/>
          </a:xfrm>
          <a:prstGeom prst="rect">
            <a:avLst/>
          </a:prstGeom>
        </p:spPr>
      </p:pic>
      <p:pic>
        <p:nvPicPr>
          <p:cNvPr id="12" name="Picture 11" descr="A logo of a globe with text&#10;&#10;Description automatically generated">
            <a:extLst>
              <a:ext uri="{FF2B5EF4-FFF2-40B4-BE49-F238E27FC236}">
                <a16:creationId xmlns:a16="http://schemas.microsoft.com/office/drawing/2014/main" id="{79B6E0F0-07EC-51C0-4D23-FE252905FF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860" y="2587114"/>
            <a:ext cx="1055852" cy="1715759"/>
          </a:xfrm>
          <a:prstGeom prst="rect">
            <a:avLst/>
          </a:prstGeom>
        </p:spPr>
      </p:pic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7F191250-EAE5-980A-7E31-FE199C4AC7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459" y="1662522"/>
            <a:ext cx="861115" cy="15292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9;p11">
            <a:extLst>
              <a:ext uri="{FF2B5EF4-FFF2-40B4-BE49-F238E27FC236}">
                <a16:creationId xmlns:a16="http://schemas.microsoft.com/office/drawing/2014/main" id="{A0BA9B73-4B20-E56C-5B29-D5F5D0BCF6CE}"/>
              </a:ext>
            </a:extLst>
          </p:cNvPr>
          <p:cNvSpPr txBox="1"/>
          <p:nvPr/>
        </p:nvSpPr>
        <p:spPr>
          <a:xfrm>
            <a:off x="304799" y="283568"/>
            <a:ext cx="8615363" cy="223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" panose="020B0503030403020204" pitchFamily="34" charset="0"/>
              </a:rPr>
              <a:t>Please use the appropriate icon representing the Project Group (alphabetized; more options on next slide)</a:t>
            </a:r>
            <a:endParaRPr lang="en-US" sz="10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97F346-6E4F-23E0-D40A-CBE7EE65189C}"/>
              </a:ext>
            </a:extLst>
          </p:cNvPr>
          <p:cNvGrpSpPr/>
          <p:nvPr/>
        </p:nvGrpSpPr>
        <p:grpSpPr>
          <a:xfrm>
            <a:off x="1022198" y="1088203"/>
            <a:ext cx="1344168" cy="1483265"/>
            <a:chOff x="347839" y="3433952"/>
            <a:chExt cx="1344168" cy="1483265"/>
          </a:xfrm>
        </p:grpSpPr>
        <p:sp>
          <p:nvSpPr>
            <p:cNvPr id="40" name="Google Shape;145;p21">
              <a:extLst>
                <a:ext uri="{FF2B5EF4-FFF2-40B4-BE49-F238E27FC236}">
                  <a16:creationId xmlns:a16="http://schemas.microsoft.com/office/drawing/2014/main" id="{B588249E-E32C-8BE7-3568-461040437CE4}"/>
                </a:ext>
              </a:extLst>
            </p:cNvPr>
            <p:cNvSpPr/>
            <p:nvPr/>
          </p:nvSpPr>
          <p:spPr bwMode="auto">
            <a:xfrm>
              <a:off x="347839" y="4652041"/>
              <a:ext cx="1344168" cy="265176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AI</a:t>
              </a:r>
              <a:endParaRPr sz="1350" kern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1" name="Google Shape;89;p15">
              <a:extLst>
                <a:ext uri="{FF2B5EF4-FFF2-40B4-BE49-F238E27FC236}">
                  <a16:creationId xmlns:a16="http://schemas.microsoft.com/office/drawing/2014/main" id="{185A4CC3-2A8D-31A9-A04C-53A430B0BBD8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1628" y="3433952"/>
              <a:ext cx="1273403" cy="13734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7FFBB4-55BF-8286-2113-26C89C8E1C60}"/>
              </a:ext>
            </a:extLst>
          </p:cNvPr>
          <p:cNvGrpSpPr/>
          <p:nvPr/>
        </p:nvGrpSpPr>
        <p:grpSpPr>
          <a:xfrm>
            <a:off x="6753843" y="1216145"/>
            <a:ext cx="1412876" cy="1355323"/>
            <a:chOff x="6094927" y="3561894"/>
            <a:chExt cx="1412876" cy="1355323"/>
          </a:xfrm>
        </p:grpSpPr>
        <p:sp>
          <p:nvSpPr>
            <p:cNvPr id="50" name="Google Shape;145;p21">
              <a:extLst>
                <a:ext uri="{FF2B5EF4-FFF2-40B4-BE49-F238E27FC236}">
                  <a16:creationId xmlns:a16="http://schemas.microsoft.com/office/drawing/2014/main" id="{A7444286-AD82-C100-6F27-62E9E17F5731}"/>
                </a:ext>
              </a:extLst>
            </p:cNvPr>
            <p:cNvSpPr/>
            <p:nvPr/>
          </p:nvSpPr>
          <p:spPr bwMode="auto">
            <a:xfrm>
              <a:off x="6127390" y="4652041"/>
              <a:ext cx="1344168" cy="265176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DEPLOYMENTS</a:t>
              </a:r>
              <a:endParaRPr sz="1350" kern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51" name="Google Shape;97;p15">
              <a:extLst>
                <a:ext uri="{FF2B5EF4-FFF2-40B4-BE49-F238E27FC236}">
                  <a16:creationId xmlns:a16="http://schemas.microsoft.com/office/drawing/2014/main" id="{A31C8C27-9CBC-CA90-95A0-6EB2BBBAB7A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28878" y="3561894"/>
              <a:ext cx="778925" cy="778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98;p15">
              <a:extLst>
                <a:ext uri="{FF2B5EF4-FFF2-40B4-BE49-F238E27FC236}">
                  <a16:creationId xmlns:a16="http://schemas.microsoft.com/office/drawing/2014/main" id="{CB7CC5D5-2BE9-2BDB-4C1A-99C52F247DFC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94927" y="3855303"/>
              <a:ext cx="874283" cy="8455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A92DB41-9B17-CD7C-37F3-C3CD0F66AD55}"/>
              </a:ext>
            </a:extLst>
          </p:cNvPr>
          <p:cNvGrpSpPr/>
          <p:nvPr/>
        </p:nvGrpSpPr>
        <p:grpSpPr>
          <a:xfrm>
            <a:off x="3899916" y="1220976"/>
            <a:ext cx="1344168" cy="1350492"/>
            <a:chOff x="5376759" y="1218947"/>
            <a:chExt cx="1344168" cy="1350492"/>
          </a:xfrm>
        </p:grpSpPr>
        <p:sp>
          <p:nvSpPr>
            <p:cNvPr id="48" name="Google Shape;145;p21">
              <a:extLst>
                <a:ext uri="{FF2B5EF4-FFF2-40B4-BE49-F238E27FC236}">
                  <a16:creationId xmlns:a16="http://schemas.microsoft.com/office/drawing/2014/main" id="{D9D7B463-3E1E-A184-6DA1-ABBE8D9C7D70}"/>
                </a:ext>
              </a:extLst>
            </p:cNvPr>
            <p:cNvSpPr/>
            <p:nvPr/>
          </p:nvSpPr>
          <p:spPr bwMode="auto">
            <a:xfrm>
              <a:off x="5376759" y="2304263"/>
              <a:ext cx="1344168" cy="265176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CMS</a:t>
              </a:r>
              <a:endParaRPr sz="1350" kern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53" name="Google Shape;117;p21">
              <a:extLst>
                <a:ext uri="{FF2B5EF4-FFF2-40B4-BE49-F238E27FC236}">
                  <a16:creationId xmlns:a16="http://schemas.microsoft.com/office/drawing/2014/main" id="{C8C65666-8DED-524E-CAC4-E110E9E0F152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6876" y="1218947"/>
              <a:ext cx="1107329" cy="110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F90C6C8-A451-6C08-5FEC-BF8324E3D39A}"/>
              </a:ext>
            </a:extLst>
          </p:cNvPr>
          <p:cNvGrpSpPr/>
          <p:nvPr/>
        </p:nvGrpSpPr>
        <p:grpSpPr>
          <a:xfrm>
            <a:off x="287632" y="3062715"/>
            <a:ext cx="1344168" cy="1394954"/>
            <a:chOff x="326402" y="3061621"/>
            <a:chExt cx="1344168" cy="1394954"/>
          </a:xfrm>
        </p:grpSpPr>
        <p:sp>
          <p:nvSpPr>
            <p:cNvPr id="60" name="Google Shape;121;p21">
              <a:extLst>
                <a:ext uri="{FF2B5EF4-FFF2-40B4-BE49-F238E27FC236}">
                  <a16:creationId xmlns:a16="http://schemas.microsoft.com/office/drawing/2014/main" id="{E69C2373-DCDE-C8DF-D580-85B5B0B20C2B}"/>
                </a:ext>
              </a:extLst>
            </p:cNvPr>
            <p:cNvSpPr/>
            <p:nvPr/>
          </p:nvSpPr>
          <p:spPr bwMode="auto">
            <a:xfrm>
              <a:off x="326402" y="4191399"/>
              <a:ext cx="1344168" cy="265176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HPC</a:t>
              </a:r>
              <a:endParaRPr sz="1350" kern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74" name="Picture 73" descr="A green and grey gauge&#10;&#10;Description automatically generated">
              <a:extLst>
                <a:ext uri="{FF2B5EF4-FFF2-40B4-BE49-F238E27FC236}">
                  <a16:creationId xmlns:a16="http://schemas.microsoft.com/office/drawing/2014/main" id="{9C28EDCE-9614-4DC2-3943-6815E374B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0707" y="3061621"/>
              <a:ext cx="1195558" cy="1195558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CD69318-E8E2-D54A-9043-18A0EFFFF830}"/>
              </a:ext>
            </a:extLst>
          </p:cNvPr>
          <p:cNvGrpSpPr/>
          <p:nvPr/>
        </p:nvGrpSpPr>
        <p:grpSpPr>
          <a:xfrm>
            <a:off x="3178465" y="3141600"/>
            <a:ext cx="1344168" cy="1316069"/>
            <a:chOff x="6062579" y="3144880"/>
            <a:chExt cx="1344168" cy="1316069"/>
          </a:xfrm>
        </p:grpSpPr>
        <p:sp>
          <p:nvSpPr>
            <p:cNvPr id="66" name="Google Shape;130;p21">
              <a:extLst>
                <a:ext uri="{FF2B5EF4-FFF2-40B4-BE49-F238E27FC236}">
                  <a16:creationId xmlns:a16="http://schemas.microsoft.com/office/drawing/2014/main" id="{D33FEB73-4A29-FA61-8D2D-7A0008639430}"/>
                </a:ext>
              </a:extLst>
            </p:cNvPr>
            <p:cNvSpPr/>
            <p:nvPr/>
          </p:nvSpPr>
          <p:spPr bwMode="auto">
            <a:xfrm>
              <a:off x="6062579" y="4195773"/>
              <a:ext cx="1344168" cy="265176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IMMERSION</a:t>
              </a:r>
            </a:p>
          </p:txBody>
        </p:sp>
        <p:pic>
          <p:nvPicPr>
            <p:cNvPr id="76" name="Picture 75" descr="A logo of a snowflake&#10;&#10;Description automatically generated">
              <a:extLst>
                <a:ext uri="{FF2B5EF4-FFF2-40B4-BE49-F238E27FC236}">
                  <a16:creationId xmlns:a16="http://schemas.microsoft.com/office/drawing/2014/main" id="{97E24899-C41B-249A-3842-C1FCCF6AB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94013" y="3144880"/>
              <a:ext cx="1081300" cy="10813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BAC2336-3D21-C100-EBD2-0DE072E845A7}"/>
              </a:ext>
            </a:extLst>
          </p:cNvPr>
          <p:cNvGrpSpPr/>
          <p:nvPr/>
        </p:nvGrpSpPr>
        <p:grpSpPr>
          <a:xfrm>
            <a:off x="6092554" y="3265825"/>
            <a:ext cx="1344168" cy="1191844"/>
            <a:chOff x="1757405" y="3269104"/>
            <a:chExt cx="1344168" cy="1191844"/>
          </a:xfrm>
        </p:grpSpPr>
        <p:sp>
          <p:nvSpPr>
            <p:cNvPr id="71" name="Google Shape;127;p21">
              <a:extLst>
                <a:ext uri="{FF2B5EF4-FFF2-40B4-BE49-F238E27FC236}">
                  <a16:creationId xmlns:a16="http://schemas.microsoft.com/office/drawing/2014/main" id="{8BF07278-D0D1-2EFC-96AF-77DECD8BF0CA}"/>
                </a:ext>
              </a:extLst>
            </p:cNvPr>
            <p:cNvSpPr/>
            <p:nvPr/>
          </p:nvSpPr>
          <p:spPr bwMode="auto">
            <a:xfrm>
              <a:off x="1757405" y="4197423"/>
              <a:ext cx="1344168" cy="263525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 3.0</a:t>
              </a:r>
              <a:endParaRPr sz="1350" kern="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80" name="Picture 79" descr="A green and grey computer chip&#10;&#10;Description automatically generated">
              <a:extLst>
                <a:ext uri="{FF2B5EF4-FFF2-40B4-BE49-F238E27FC236}">
                  <a16:creationId xmlns:a16="http://schemas.microsoft.com/office/drawing/2014/main" id="{58FF5A5A-2F8B-698E-6265-26FAAA80C5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239" r="1168" b="32090"/>
            <a:stretch/>
          </p:blipFill>
          <p:spPr>
            <a:xfrm>
              <a:off x="1768960" y="3269104"/>
              <a:ext cx="1307405" cy="832851"/>
            </a:xfrm>
            <a:prstGeom prst="rect">
              <a:avLst/>
            </a:prstGeom>
          </p:spPr>
        </p:pic>
      </p:grpSp>
      <p:grpSp>
        <p:nvGrpSpPr>
          <p:cNvPr id="91" name="Google Shape;128;p21">
            <a:extLst>
              <a:ext uri="{FF2B5EF4-FFF2-40B4-BE49-F238E27FC236}">
                <a16:creationId xmlns:a16="http://schemas.microsoft.com/office/drawing/2014/main" id="{B3BDFAC0-BDEE-6E04-3BD7-7B9366F4D643}"/>
              </a:ext>
            </a:extLst>
          </p:cNvPr>
          <p:cNvGrpSpPr>
            <a:grpSpLocks/>
          </p:cNvGrpSpPr>
          <p:nvPr/>
        </p:nvGrpSpPr>
        <p:grpSpPr bwMode="auto">
          <a:xfrm>
            <a:off x="5343526" y="1215680"/>
            <a:ext cx="1344168" cy="1355788"/>
            <a:chOff x="13398891" y="6090482"/>
            <a:chExt cx="3583965" cy="3616627"/>
          </a:xfrm>
        </p:grpSpPr>
        <p:pic>
          <p:nvPicPr>
            <p:cNvPr id="92" name="Google Shape;129;p21">
              <a:extLst>
                <a:ext uri="{FF2B5EF4-FFF2-40B4-BE49-F238E27FC236}">
                  <a16:creationId xmlns:a16="http://schemas.microsoft.com/office/drawing/2014/main" id="{76FC0525-D879-25C1-A541-637302C10E6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8968" y="6090482"/>
              <a:ext cx="2863809" cy="286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Google Shape;130;p21">
              <a:extLst>
                <a:ext uri="{FF2B5EF4-FFF2-40B4-BE49-F238E27FC236}">
                  <a16:creationId xmlns:a16="http://schemas.microsoft.com/office/drawing/2014/main" id="{D2B8D475-35B7-7A23-830B-228AC2A03F49}"/>
                </a:ext>
              </a:extLst>
            </p:cNvPr>
            <p:cNvSpPr/>
            <p:nvPr/>
          </p:nvSpPr>
          <p:spPr>
            <a:xfrm>
              <a:off x="13398891" y="8999740"/>
              <a:ext cx="3583965" cy="707369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DC FACILITIES</a:t>
              </a:r>
              <a:endParaRPr sz="1350" kern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94" name="Google Shape;134;p21">
            <a:extLst>
              <a:ext uri="{FF2B5EF4-FFF2-40B4-BE49-F238E27FC236}">
                <a16:creationId xmlns:a16="http://schemas.microsoft.com/office/drawing/2014/main" id="{0CAF6530-AA2E-B254-9C81-9392AB881EC0}"/>
              </a:ext>
            </a:extLst>
          </p:cNvPr>
          <p:cNvGrpSpPr>
            <a:grpSpLocks/>
          </p:cNvGrpSpPr>
          <p:nvPr/>
        </p:nvGrpSpPr>
        <p:grpSpPr bwMode="auto">
          <a:xfrm>
            <a:off x="1726132" y="3075352"/>
            <a:ext cx="1344168" cy="1382317"/>
            <a:chOff x="1891704" y="6013490"/>
            <a:chExt cx="3584080" cy="3688460"/>
          </a:xfrm>
        </p:grpSpPr>
        <p:pic>
          <p:nvPicPr>
            <p:cNvPr id="95" name="Google Shape;135;p21">
              <a:extLst>
                <a:ext uri="{FF2B5EF4-FFF2-40B4-BE49-F238E27FC236}">
                  <a16:creationId xmlns:a16="http://schemas.microsoft.com/office/drawing/2014/main" id="{61F543EC-BB33-5712-90A3-6F3EFB42E9B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399" y="6013490"/>
              <a:ext cx="3117291" cy="3117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Google Shape;136;p21">
              <a:extLst>
                <a:ext uri="{FF2B5EF4-FFF2-40B4-BE49-F238E27FC236}">
                  <a16:creationId xmlns:a16="http://schemas.microsoft.com/office/drawing/2014/main" id="{EC14B55A-09D4-0E50-414C-02068588905D}"/>
                </a:ext>
              </a:extLst>
            </p:cNvPr>
            <p:cNvSpPr/>
            <p:nvPr/>
          </p:nvSpPr>
          <p:spPr>
            <a:xfrm>
              <a:off x="1891704" y="8998782"/>
              <a:ext cx="3584080" cy="703168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HW MGMT</a:t>
              </a:r>
              <a:endParaRPr sz="1350" kern="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97" name="Google Shape;128;p21">
            <a:extLst>
              <a:ext uri="{FF2B5EF4-FFF2-40B4-BE49-F238E27FC236}">
                <a16:creationId xmlns:a16="http://schemas.microsoft.com/office/drawing/2014/main" id="{68B332CD-AAE5-2D79-0540-8AA7D5495944}"/>
              </a:ext>
            </a:extLst>
          </p:cNvPr>
          <p:cNvGrpSpPr>
            <a:grpSpLocks/>
          </p:cNvGrpSpPr>
          <p:nvPr/>
        </p:nvGrpSpPr>
        <p:grpSpPr bwMode="auto">
          <a:xfrm>
            <a:off x="2465291" y="1107312"/>
            <a:ext cx="1344168" cy="1464156"/>
            <a:chOff x="13398891" y="6358186"/>
            <a:chExt cx="3583965" cy="3905704"/>
          </a:xfrm>
        </p:grpSpPr>
        <p:pic>
          <p:nvPicPr>
            <p:cNvPr id="98" name="Google Shape;129;p21">
              <a:extLst>
                <a:ext uri="{FF2B5EF4-FFF2-40B4-BE49-F238E27FC236}">
                  <a16:creationId xmlns:a16="http://schemas.microsoft.com/office/drawing/2014/main" id="{061C5F32-466C-D831-92E6-6D4D78D68FE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1"/>
            <a:srcRect/>
            <a:stretch/>
          </p:blipFill>
          <p:spPr bwMode="auto">
            <a:xfrm>
              <a:off x="13469881" y="6358186"/>
              <a:ext cx="3334884" cy="3336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Google Shape;130;p21">
              <a:extLst>
                <a:ext uri="{FF2B5EF4-FFF2-40B4-BE49-F238E27FC236}">
                  <a16:creationId xmlns:a16="http://schemas.microsoft.com/office/drawing/2014/main" id="{6AE136A9-E9A5-2286-A32C-F02B9C8B7358}"/>
                </a:ext>
              </a:extLst>
            </p:cNvPr>
            <p:cNvSpPr/>
            <p:nvPr/>
          </p:nvSpPr>
          <p:spPr>
            <a:xfrm>
              <a:off x="13398891" y="9556521"/>
              <a:ext cx="3583965" cy="707369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COOLING ENV</a:t>
              </a:r>
              <a:endParaRPr sz="1350" kern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01" name="Google Shape;119;p21">
            <a:extLst>
              <a:ext uri="{FF2B5EF4-FFF2-40B4-BE49-F238E27FC236}">
                <a16:creationId xmlns:a16="http://schemas.microsoft.com/office/drawing/2014/main" id="{CDAB7027-4BBC-14B3-7E9C-97AB51F3AB16}"/>
              </a:ext>
            </a:extLst>
          </p:cNvPr>
          <p:cNvGrpSpPr>
            <a:grpSpLocks/>
          </p:cNvGrpSpPr>
          <p:nvPr/>
        </p:nvGrpSpPr>
        <p:grpSpPr bwMode="auto">
          <a:xfrm>
            <a:off x="4630796" y="2998240"/>
            <a:ext cx="1344168" cy="1459429"/>
            <a:chOff x="3118342" y="397112"/>
            <a:chExt cx="1344282" cy="1459233"/>
          </a:xfrm>
        </p:grpSpPr>
        <p:pic>
          <p:nvPicPr>
            <p:cNvPr id="102" name="Google Shape;120;p21">
              <a:extLst>
                <a:ext uri="{FF2B5EF4-FFF2-40B4-BE49-F238E27FC236}">
                  <a16:creationId xmlns:a16="http://schemas.microsoft.com/office/drawing/2014/main" id="{C14D0CAD-3754-FA8F-E959-9ADE4F57861F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641" y="397112"/>
              <a:ext cx="1259161" cy="129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Google Shape;121;p21">
              <a:extLst>
                <a:ext uri="{FF2B5EF4-FFF2-40B4-BE49-F238E27FC236}">
                  <a16:creationId xmlns:a16="http://schemas.microsoft.com/office/drawing/2014/main" id="{1749BF3B-796C-8CAB-4A60-A562C438CB78}"/>
                </a:ext>
              </a:extLst>
            </p:cNvPr>
            <p:cNvSpPr/>
            <p:nvPr/>
          </p:nvSpPr>
          <p:spPr>
            <a:xfrm>
              <a:off x="3118342" y="1591205"/>
              <a:ext cx="1344282" cy="26514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NETWORKING</a:t>
              </a:r>
              <a:endParaRPr sz="1350" kern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AEE2CA8-40E2-5E1B-8A4D-DA69FFD67D00}"/>
              </a:ext>
            </a:extLst>
          </p:cNvPr>
          <p:cNvGrpSpPr/>
          <p:nvPr/>
        </p:nvGrpSpPr>
        <p:grpSpPr>
          <a:xfrm>
            <a:off x="7533540" y="3046756"/>
            <a:ext cx="1344168" cy="1410913"/>
            <a:chOff x="3191187" y="3050806"/>
            <a:chExt cx="1344168" cy="1410913"/>
          </a:xfrm>
        </p:grpSpPr>
        <p:sp>
          <p:nvSpPr>
            <p:cNvPr id="105" name="Google Shape;124;p21">
              <a:extLst>
                <a:ext uri="{FF2B5EF4-FFF2-40B4-BE49-F238E27FC236}">
                  <a16:creationId xmlns:a16="http://schemas.microsoft.com/office/drawing/2014/main" id="{D48D829E-C18A-1767-5939-BE8C4FC97897}"/>
                </a:ext>
              </a:extLst>
            </p:cNvPr>
            <p:cNvSpPr/>
            <p:nvPr/>
          </p:nvSpPr>
          <p:spPr bwMode="auto">
            <a:xfrm>
              <a:off x="3191187" y="4198194"/>
              <a:ext cx="1344168" cy="263525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OAI</a:t>
              </a:r>
              <a:endParaRPr sz="1350" kern="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06" name="Picture 105" descr="A computer chip with arrows pointing to the side&#10;&#10;Description automatically generated">
              <a:extLst>
                <a:ext uri="{FF2B5EF4-FFF2-40B4-BE49-F238E27FC236}">
                  <a16:creationId xmlns:a16="http://schemas.microsoft.com/office/drawing/2014/main" id="{3EA6BAB0-2AF1-B552-F509-6D42B4D12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16037" y="3050806"/>
              <a:ext cx="1307405" cy="1307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80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6;p21">
            <a:extLst>
              <a:ext uri="{FF2B5EF4-FFF2-40B4-BE49-F238E27FC236}">
                <a16:creationId xmlns:a16="http://schemas.microsoft.com/office/drawing/2014/main" id="{84663884-D494-D1D4-67BC-42CB35EF9E53}"/>
              </a:ext>
            </a:extLst>
          </p:cNvPr>
          <p:cNvGrpSpPr>
            <a:grpSpLocks/>
          </p:cNvGrpSpPr>
          <p:nvPr/>
        </p:nvGrpSpPr>
        <p:grpSpPr bwMode="auto">
          <a:xfrm>
            <a:off x="1605490" y="3078899"/>
            <a:ext cx="1344168" cy="1370012"/>
            <a:chOff x="4175542" y="1619513"/>
            <a:chExt cx="3586448" cy="3653551"/>
          </a:xfrm>
        </p:grpSpPr>
        <p:pic>
          <p:nvPicPr>
            <p:cNvPr id="3" name="Google Shape;117;p21">
              <a:extLst>
                <a:ext uri="{FF2B5EF4-FFF2-40B4-BE49-F238E27FC236}">
                  <a16:creationId xmlns:a16="http://schemas.microsoft.com/office/drawing/2014/main" id="{90CF1C24-4F9B-5A47-742D-FE5E956F295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502" y="1619513"/>
              <a:ext cx="2954525" cy="295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Google Shape;118;p21">
              <a:extLst>
                <a:ext uri="{FF2B5EF4-FFF2-40B4-BE49-F238E27FC236}">
                  <a16:creationId xmlns:a16="http://schemas.microsoft.com/office/drawing/2014/main" id="{5AD2B39A-9D7D-1CC6-137D-51B84098F403}"/>
                </a:ext>
              </a:extLst>
            </p:cNvPr>
            <p:cNvSpPr/>
            <p:nvPr/>
          </p:nvSpPr>
          <p:spPr>
            <a:xfrm>
              <a:off x="4175542" y="4565892"/>
              <a:ext cx="3586448" cy="707172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SERVER</a:t>
              </a:r>
              <a:endParaRPr sz="1350" kern="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8" name="Google Shape;122;p21">
            <a:extLst>
              <a:ext uri="{FF2B5EF4-FFF2-40B4-BE49-F238E27FC236}">
                <a16:creationId xmlns:a16="http://schemas.microsoft.com/office/drawing/2014/main" id="{3DD2F0D5-5D33-3B74-471C-1F0F4FFC5580}"/>
              </a:ext>
            </a:extLst>
          </p:cNvPr>
          <p:cNvGrpSpPr>
            <a:grpSpLocks/>
          </p:cNvGrpSpPr>
          <p:nvPr/>
        </p:nvGrpSpPr>
        <p:grpSpPr bwMode="auto">
          <a:xfrm>
            <a:off x="3049294" y="2999263"/>
            <a:ext cx="1344168" cy="1449648"/>
            <a:chOff x="8481505" y="1372159"/>
            <a:chExt cx="3584114" cy="3862782"/>
          </a:xfrm>
        </p:grpSpPr>
        <p:pic>
          <p:nvPicPr>
            <p:cNvPr id="9" name="Google Shape;123;p21">
              <a:extLst>
                <a:ext uri="{FF2B5EF4-FFF2-40B4-BE49-F238E27FC236}">
                  <a16:creationId xmlns:a16="http://schemas.microsoft.com/office/drawing/2014/main" id="{470F4D47-37DA-3DB2-B158-082581F7764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9008" y="1372159"/>
              <a:ext cx="3242799" cy="335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Google Shape;124;p21">
              <a:extLst>
                <a:ext uri="{FF2B5EF4-FFF2-40B4-BE49-F238E27FC236}">
                  <a16:creationId xmlns:a16="http://schemas.microsoft.com/office/drawing/2014/main" id="{F5E89E3F-ACC6-E8C5-8FA0-056CAA0806B7}"/>
                </a:ext>
              </a:extLst>
            </p:cNvPr>
            <p:cNvSpPr/>
            <p:nvPr/>
          </p:nvSpPr>
          <p:spPr>
            <a:xfrm>
              <a:off x="8481505" y="4532743"/>
              <a:ext cx="3584114" cy="702198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STORAGE</a:t>
              </a:r>
              <a:endParaRPr sz="1350" kern="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7" name="Google Shape;140;p21">
            <a:extLst>
              <a:ext uri="{FF2B5EF4-FFF2-40B4-BE49-F238E27FC236}">
                <a16:creationId xmlns:a16="http://schemas.microsoft.com/office/drawing/2014/main" id="{920B015F-CE3C-B4A2-369E-0A728B5D8EF2}"/>
              </a:ext>
            </a:extLst>
          </p:cNvPr>
          <p:cNvGrpSpPr>
            <a:grpSpLocks/>
          </p:cNvGrpSpPr>
          <p:nvPr/>
        </p:nvGrpSpPr>
        <p:grpSpPr bwMode="auto">
          <a:xfrm>
            <a:off x="161686" y="3110649"/>
            <a:ext cx="1344168" cy="1338262"/>
            <a:chOff x="508597" y="1664869"/>
            <a:chExt cx="3583965" cy="3567274"/>
          </a:xfrm>
        </p:grpSpPr>
        <p:pic>
          <p:nvPicPr>
            <p:cNvPr id="18" name="Google Shape;141;p21">
              <a:extLst>
                <a:ext uri="{FF2B5EF4-FFF2-40B4-BE49-F238E27FC236}">
                  <a16:creationId xmlns:a16="http://schemas.microsoft.com/office/drawing/2014/main" id="{EE9AFBB4-BCB2-AA86-17B8-DE49EE30219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218" y="1664869"/>
              <a:ext cx="3373027" cy="2863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Google Shape;142;p21">
              <a:extLst>
                <a:ext uri="{FF2B5EF4-FFF2-40B4-BE49-F238E27FC236}">
                  <a16:creationId xmlns:a16="http://schemas.microsoft.com/office/drawing/2014/main" id="{0658D79C-5192-3654-7F9B-8FCC90ACEF2A}"/>
                </a:ext>
              </a:extLst>
            </p:cNvPr>
            <p:cNvSpPr/>
            <p:nvPr/>
          </p:nvSpPr>
          <p:spPr>
            <a:xfrm>
              <a:off x="508597" y="4529690"/>
              <a:ext cx="3583965" cy="702453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SECURITY</a:t>
              </a:r>
              <a:endParaRPr sz="1350" kern="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36E612-3612-E83F-5CDD-C7A3B3FB937F}"/>
              </a:ext>
            </a:extLst>
          </p:cNvPr>
          <p:cNvGrpSpPr/>
          <p:nvPr/>
        </p:nvGrpSpPr>
        <p:grpSpPr>
          <a:xfrm>
            <a:off x="2440485" y="1202914"/>
            <a:ext cx="1444048" cy="1368836"/>
            <a:chOff x="338344" y="2195069"/>
            <a:chExt cx="1444048" cy="1368836"/>
          </a:xfrm>
        </p:grpSpPr>
        <p:pic>
          <p:nvPicPr>
            <p:cNvPr id="21" name="Google Shape;144;p21">
              <a:extLst>
                <a:ext uri="{FF2B5EF4-FFF2-40B4-BE49-F238E27FC236}">
                  <a16:creationId xmlns:a16="http://schemas.microsoft.com/office/drawing/2014/main" id="{EEB82D05-4338-21DE-DD6C-0F334725757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44" y="2195069"/>
              <a:ext cx="1444048" cy="1162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Google Shape;145;p21">
              <a:extLst>
                <a:ext uri="{FF2B5EF4-FFF2-40B4-BE49-F238E27FC236}">
                  <a16:creationId xmlns:a16="http://schemas.microsoft.com/office/drawing/2014/main" id="{1E5C6B5B-FA93-FF95-FAEE-6BE2FB969598}"/>
                </a:ext>
              </a:extLst>
            </p:cNvPr>
            <p:cNvSpPr/>
            <p:nvPr/>
          </p:nvSpPr>
          <p:spPr bwMode="auto">
            <a:xfrm>
              <a:off x="347839" y="3298729"/>
              <a:ext cx="1344168" cy="265176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OPEN PLAT FW</a:t>
              </a:r>
              <a:endParaRPr sz="1350" kern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3" name="Group 59">
            <a:extLst>
              <a:ext uri="{FF2B5EF4-FFF2-40B4-BE49-F238E27FC236}">
                <a16:creationId xmlns:a16="http://schemas.microsoft.com/office/drawing/2014/main" id="{B8184A6C-B26C-AD9C-C35B-DA97A7F6B020}"/>
              </a:ext>
            </a:extLst>
          </p:cNvPr>
          <p:cNvGrpSpPr>
            <a:grpSpLocks/>
          </p:cNvGrpSpPr>
          <p:nvPr/>
        </p:nvGrpSpPr>
        <p:grpSpPr bwMode="auto">
          <a:xfrm>
            <a:off x="7557277" y="3214914"/>
            <a:ext cx="1426464" cy="1233997"/>
            <a:chOff x="19423188" y="1874862"/>
            <a:chExt cx="3800770" cy="3290735"/>
          </a:xfrm>
        </p:grpSpPr>
        <p:pic>
          <p:nvPicPr>
            <p:cNvPr id="24" name="Picture 60">
              <a:extLst>
                <a:ext uri="{FF2B5EF4-FFF2-40B4-BE49-F238E27FC236}">
                  <a16:creationId xmlns:a16="http://schemas.microsoft.com/office/drawing/2014/main" id="{AFA3C714-30FA-7076-DBD5-911841B70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2556" y="1874862"/>
              <a:ext cx="2513554" cy="2398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Google Shape;145;p21">
              <a:extLst>
                <a:ext uri="{FF2B5EF4-FFF2-40B4-BE49-F238E27FC236}">
                  <a16:creationId xmlns:a16="http://schemas.microsoft.com/office/drawing/2014/main" id="{FD6FFE5F-21DB-6984-1377-944743E88633}"/>
                </a:ext>
              </a:extLst>
            </p:cNvPr>
            <p:cNvSpPr/>
            <p:nvPr/>
          </p:nvSpPr>
          <p:spPr>
            <a:xfrm>
              <a:off x="19423188" y="4458445"/>
              <a:ext cx="3800770" cy="707152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TIME APPLIANCES</a:t>
              </a:r>
              <a:endParaRPr sz="1350" kern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9" name="Google Shape;39;p11">
            <a:extLst>
              <a:ext uri="{FF2B5EF4-FFF2-40B4-BE49-F238E27FC236}">
                <a16:creationId xmlns:a16="http://schemas.microsoft.com/office/drawing/2014/main" id="{A0BA9B73-4B20-E56C-5B29-D5F5D0BCF6CE}"/>
              </a:ext>
            </a:extLst>
          </p:cNvPr>
          <p:cNvSpPr txBox="1"/>
          <p:nvPr/>
        </p:nvSpPr>
        <p:spPr>
          <a:xfrm>
            <a:off x="304799" y="283568"/>
            <a:ext cx="8615363" cy="223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alt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ource Sans Pro" panose="020B0503030403020204" pitchFamily="34" charset="0"/>
              </a:rPr>
              <a:t>Please use the appropriate icon representing the Project Group</a:t>
            </a:r>
            <a:endParaRPr lang="en-US" sz="1000" kern="0" dirty="0">
              <a:solidFill>
                <a:srgbClr val="FF0000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3C99FA-B28D-20F4-9FDA-BE9113CDADEA}"/>
              </a:ext>
            </a:extLst>
          </p:cNvPr>
          <p:cNvGrpSpPr/>
          <p:nvPr/>
        </p:nvGrpSpPr>
        <p:grpSpPr>
          <a:xfrm>
            <a:off x="4493098" y="3131969"/>
            <a:ext cx="1344168" cy="1316942"/>
            <a:chOff x="3986845" y="3316819"/>
            <a:chExt cx="1344168" cy="1316942"/>
          </a:xfrm>
        </p:grpSpPr>
        <p:pic>
          <p:nvPicPr>
            <p:cNvPr id="31" name="Google Shape;82;p14">
              <a:extLst>
                <a:ext uri="{FF2B5EF4-FFF2-40B4-BE49-F238E27FC236}">
                  <a16:creationId xmlns:a16="http://schemas.microsoft.com/office/drawing/2014/main" id="{5876F50A-6ECF-2901-8803-570977515280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134094" y="3316819"/>
              <a:ext cx="1049670" cy="10541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Google Shape;124;p21">
              <a:extLst>
                <a:ext uri="{FF2B5EF4-FFF2-40B4-BE49-F238E27FC236}">
                  <a16:creationId xmlns:a16="http://schemas.microsoft.com/office/drawing/2014/main" id="{394DD1C7-9814-5DBA-3869-BF830BCC300B}"/>
                </a:ext>
              </a:extLst>
            </p:cNvPr>
            <p:cNvSpPr/>
            <p:nvPr/>
          </p:nvSpPr>
          <p:spPr bwMode="auto">
            <a:xfrm>
              <a:off x="3986845" y="4370236"/>
              <a:ext cx="1344168" cy="263525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SUSTAINABILITY</a:t>
              </a:r>
              <a:endParaRPr sz="1350" kern="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06C00F5-FAE6-DC09-6499-C7D5F71D1E9F}"/>
              </a:ext>
            </a:extLst>
          </p:cNvPr>
          <p:cNvGrpSpPr/>
          <p:nvPr/>
        </p:nvGrpSpPr>
        <p:grpSpPr>
          <a:xfrm>
            <a:off x="6826814" y="1231345"/>
            <a:ext cx="1344168" cy="1340405"/>
            <a:chOff x="2167243" y="1086883"/>
            <a:chExt cx="1344168" cy="1340405"/>
          </a:xfrm>
        </p:grpSpPr>
        <p:sp>
          <p:nvSpPr>
            <p:cNvPr id="34" name="Google Shape;127;p21">
              <a:extLst>
                <a:ext uri="{FF2B5EF4-FFF2-40B4-BE49-F238E27FC236}">
                  <a16:creationId xmlns:a16="http://schemas.microsoft.com/office/drawing/2014/main" id="{8E9FE2E8-939E-21DF-1A04-691144A1243F}"/>
                </a:ext>
              </a:extLst>
            </p:cNvPr>
            <p:cNvSpPr/>
            <p:nvPr/>
          </p:nvSpPr>
          <p:spPr bwMode="auto">
            <a:xfrm>
              <a:off x="2167243" y="2163763"/>
              <a:ext cx="1344168" cy="263525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RACK &amp; POWER</a:t>
              </a:r>
              <a:endParaRPr sz="1350" kern="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35" name="Google Shape;64;p14">
              <a:extLst>
                <a:ext uri="{FF2B5EF4-FFF2-40B4-BE49-F238E27FC236}">
                  <a16:creationId xmlns:a16="http://schemas.microsoft.com/office/drawing/2014/main" id="{8B82D7E9-BFA4-D10E-30A6-EE1F80319CE4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89643" y="1086883"/>
              <a:ext cx="1298171" cy="10735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63C20E5-A71A-3184-E391-762BD670D832}"/>
              </a:ext>
            </a:extLst>
          </p:cNvPr>
          <p:cNvGrpSpPr/>
          <p:nvPr/>
        </p:nvGrpSpPr>
        <p:grpSpPr>
          <a:xfrm>
            <a:off x="3901912" y="1238445"/>
            <a:ext cx="1344168" cy="1333305"/>
            <a:chOff x="4628797" y="3129993"/>
            <a:chExt cx="1344168" cy="1333305"/>
          </a:xfrm>
        </p:grpSpPr>
        <p:sp>
          <p:nvSpPr>
            <p:cNvPr id="58" name="Google Shape;118;p21">
              <a:extLst>
                <a:ext uri="{FF2B5EF4-FFF2-40B4-BE49-F238E27FC236}">
                  <a16:creationId xmlns:a16="http://schemas.microsoft.com/office/drawing/2014/main" id="{A79DFBFE-16B0-D2D6-FB69-464D1A3F7DC0}"/>
                </a:ext>
              </a:extLst>
            </p:cNvPr>
            <p:cNvSpPr/>
            <p:nvPr/>
          </p:nvSpPr>
          <p:spPr bwMode="auto">
            <a:xfrm>
              <a:off x="4628797" y="4198122"/>
              <a:ext cx="1344168" cy="265176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 err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OpenRAN</a:t>
              </a:r>
              <a:endParaRPr sz="1350" kern="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59" name="Picture 58" descr="A logo of a tower&#10;&#10;Description automatically generated">
              <a:extLst>
                <a:ext uri="{FF2B5EF4-FFF2-40B4-BE49-F238E27FC236}">
                  <a16:creationId xmlns:a16="http://schemas.microsoft.com/office/drawing/2014/main" id="{1D141C65-D5BB-590E-D35A-353732D9E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7929" y="3129993"/>
              <a:ext cx="1081300" cy="10813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FF5728B-1B2D-3022-B587-57C59BABDDD0}"/>
              </a:ext>
            </a:extLst>
          </p:cNvPr>
          <p:cNvGrpSpPr/>
          <p:nvPr/>
        </p:nvGrpSpPr>
        <p:grpSpPr>
          <a:xfrm>
            <a:off x="5936902" y="3075607"/>
            <a:ext cx="1520741" cy="1373304"/>
            <a:chOff x="7499690" y="3087644"/>
            <a:chExt cx="1520741" cy="1373304"/>
          </a:xfrm>
        </p:grpSpPr>
        <p:sp>
          <p:nvSpPr>
            <p:cNvPr id="61" name="Google Shape;124;p21">
              <a:extLst>
                <a:ext uri="{FF2B5EF4-FFF2-40B4-BE49-F238E27FC236}">
                  <a16:creationId xmlns:a16="http://schemas.microsoft.com/office/drawing/2014/main" id="{87267AC6-661B-5925-C12F-2644BED38CBE}"/>
                </a:ext>
              </a:extLst>
            </p:cNvPr>
            <p:cNvSpPr/>
            <p:nvPr/>
          </p:nvSpPr>
          <p:spPr bwMode="auto">
            <a:xfrm>
              <a:off x="7499690" y="4197423"/>
              <a:ext cx="1520741" cy="263525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0" tIns="17147" rIns="0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TEST &amp; VALIDATION</a:t>
              </a:r>
              <a:endParaRPr sz="1350" kern="0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62" name="Picture 61" descr="A magnifying glass over a device&#10;&#10;Description automatically generated">
              <a:extLst>
                <a:ext uri="{FF2B5EF4-FFF2-40B4-BE49-F238E27FC236}">
                  <a16:creationId xmlns:a16="http://schemas.microsoft.com/office/drawing/2014/main" id="{4CA5439A-E42F-0F49-B477-5D9DF1F33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65254" y="3087644"/>
              <a:ext cx="1194277" cy="1177690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4FBDF55-C32A-EC62-07E4-7B5B9EDC9615}"/>
              </a:ext>
            </a:extLst>
          </p:cNvPr>
          <p:cNvGrpSpPr/>
          <p:nvPr/>
        </p:nvGrpSpPr>
        <p:grpSpPr>
          <a:xfrm>
            <a:off x="5365785" y="1155609"/>
            <a:ext cx="1344168" cy="1416141"/>
            <a:chOff x="1749919" y="3501076"/>
            <a:chExt cx="1344168" cy="1416141"/>
          </a:xfrm>
        </p:grpSpPr>
        <p:sp>
          <p:nvSpPr>
            <p:cNvPr id="64" name="Google Shape;145;p21">
              <a:extLst>
                <a:ext uri="{FF2B5EF4-FFF2-40B4-BE49-F238E27FC236}">
                  <a16:creationId xmlns:a16="http://schemas.microsoft.com/office/drawing/2014/main" id="{64D48E83-0C84-EA83-FF47-AA0D33B816F4}"/>
                </a:ext>
              </a:extLst>
            </p:cNvPr>
            <p:cNvSpPr/>
            <p:nvPr/>
          </p:nvSpPr>
          <p:spPr bwMode="auto">
            <a:xfrm>
              <a:off x="1749919" y="4652041"/>
              <a:ext cx="1344168" cy="265176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OPTICS</a:t>
              </a:r>
              <a:endParaRPr sz="1350" kern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65" name="Google Shape;91;p15">
              <a:extLst>
                <a:ext uri="{FF2B5EF4-FFF2-40B4-BE49-F238E27FC236}">
                  <a16:creationId xmlns:a16="http://schemas.microsoft.com/office/drawing/2014/main" id="{1DF0100B-6E0E-54E6-3BB7-4064D9B3EE2A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871839" y="3501076"/>
              <a:ext cx="1188110" cy="12198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83CCCED-3F4B-822E-3452-CAF3DDB5A24B}"/>
              </a:ext>
            </a:extLst>
          </p:cNvPr>
          <p:cNvGrpSpPr/>
          <p:nvPr/>
        </p:nvGrpSpPr>
        <p:grpSpPr>
          <a:xfrm>
            <a:off x="998048" y="1091989"/>
            <a:ext cx="1344168" cy="1479761"/>
            <a:chOff x="3273919" y="3437456"/>
            <a:chExt cx="1344168" cy="1479761"/>
          </a:xfrm>
        </p:grpSpPr>
        <p:sp>
          <p:nvSpPr>
            <p:cNvPr id="67" name="Google Shape;145;p21">
              <a:extLst>
                <a:ext uri="{FF2B5EF4-FFF2-40B4-BE49-F238E27FC236}">
                  <a16:creationId xmlns:a16="http://schemas.microsoft.com/office/drawing/2014/main" id="{ACAF7B08-20D4-822E-3163-45E55CAD76BD}"/>
                </a:ext>
              </a:extLst>
            </p:cNvPr>
            <p:cNvSpPr/>
            <p:nvPr/>
          </p:nvSpPr>
          <p:spPr bwMode="auto">
            <a:xfrm>
              <a:off x="3273919" y="4652041"/>
              <a:ext cx="1344168" cy="265176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lIns="34275" tIns="17147" rIns="34275" bIns="17147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  <a:defRPr/>
              </a:pPr>
              <a:r>
                <a:rPr lang="en-US" sz="1350" kern="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OPEN CHIPLET</a:t>
              </a:r>
              <a:endParaRPr sz="1350" kern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68" name="Google Shape;93;p15">
              <a:extLst>
                <a:ext uri="{FF2B5EF4-FFF2-40B4-BE49-F238E27FC236}">
                  <a16:creationId xmlns:a16="http://schemas.microsoft.com/office/drawing/2014/main" id="{E9F9716E-032A-67DF-AC27-BF6B3B2661F6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354461" y="3437456"/>
              <a:ext cx="1179862" cy="145733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5855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;p12">
            <a:extLst>
              <a:ext uri="{FF2B5EF4-FFF2-40B4-BE49-F238E27FC236}">
                <a16:creationId xmlns:a16="http://schemas.microsoft.com/office/drawing/2014/main" id="{DBB62282-C6CB-B667-611D-3DC8B271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259595"/>
            <a:ext cx="20828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5F6062"/>
              </a:buClr>
              <a:buSzPts val="6400"/>
            </a:pPr>
            <a:r>
              <a:rPr lang="en-US" altLang="en-US" sz="2400" dirty="0">
                <a:solidFill>
                  <a:srgbClr val="5F6062"/>
                </a:solidFill>
                <a:latin typeface="Source Sans 3" panose="020B0303030403020204" pitchFamily="34" charset="0"/>
                <a:sym typeface="Source Sans Pro" panose="020B0503030403020204" pitchFamily="34" charset="0"/>
              </a:rPr>
              <a:t>[TRACK NAME]</a:t>
            </a:r>
          </a:p>
        </p:txBody>
      </p:sp>
      <p:pic>
        <p:nvPicPr>
          <p:cNvPr id="7" name="Google Shape;47;p12">
            <a:extLst>
              <a:ext uri="{FF2B5EF4-FFF2-40B4-BE49-F238E27FC236}">
                <a16:creationId xmlns:a16="http://schemas.microsoft.com/office/drawing/2014/main" id="{BB3B7EAE-2F6A-02EE-B1FA-997E0C81F3C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r="18053"/>
          <a:stretch>
            <a:fillRect/>
          </a:stretch>
        </p:blipFill>
        <p:spPr bwMode="auto">
          <a:xfrm>
            <a:off x="7735888" y="2660784"/>
            <a:ext cx="11541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6E0C8C-243B-EDB9-D030-80C9FB358B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04800" y="2670895"/>
            <a:ext cx="7924223" cy="0"/>
          </a:xfrm>
          <a:prstGeom prst="line">
            <a:avLst/>
          </a:prstGeom>
          <a:ln w="19050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oogle Shape;57;p13">
            <a:extLst>
              <a:ext uri="{FF2B5EF4-FFF2-40B4-BE49-F238E27FC236}">
                <a16:creationId xmlns:a16="http://schemas.microsoft.com/office/drawing/2014/main" id="{2E835A2E-7482-0D92-5078-0A5AA2EED1E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720961"/>
            <a:ext cx="1108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58;p13">
            <a:extLst>
              <a:ext uri="{FF2B5EF4-FFF2-40B4-BE49-F238E27FC236}">
                <a16:creationId xmlns:a16="http://schemas.microsoft.com/office/drawing/2014/main" id="{634D0E2A-9E7D-ACA0-324A-32A7CC4480C4}"/>
              </a:ext>
            </a:extLst>
          </p:cNvPr>
          <p:cNvSpPr/>
          <p:nvPr/>
        </p:nvSpPr>
        <p:spPr>
          <a:xfrm>
            <a:off x="7689850" y="1826917"/>
            <a:ext cx="1231900" cy="263525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lIns="34275" tIns="17147" rIns="34275" bIns="17147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/>
            </a:pPr>
            <a:r>
              <a:rPr lang="en-US" sz="1350" kern="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1350" kern="0" dirty="0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39;p11">
            <a:extLst>
              <a:ext uri="{FF2B5EF4-FFF2-40B4-BE49-F238E27FC236}">
                <a16:creationId xmlns:a16="http://schemas.microsoft.com/office/drawing/2014/main" id="{13BFC585-B5D5-C651-1CA0-F98578595CA8}"/>
              </a:ext>
            </a:extLst>
          </p:cNvPr>
          <p:cNvSpPr txBox="1"/>
          <p:nvPr/>
        </p:nvSpPr>
        <p:spPr>
          <a:xfrm>
            <a:off x="0" y="-309282"/>
            <a:ext cx="2138082" cy="2585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36576" tIns="36576" rIns="36576" bIns="3657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Title/Presenter Slide</a:t>
            </a:r>
            <a:endParaRPr sz="700" kern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9" name="Google Shape;55;p13">
            <a:extLst>
              <a:ext uri="{FF2B5EF4-FFF2-40B4-BE49-F238E27FC236}">
                <a16:creationId xmlns:a16="http://schemas.microsoft.com/office/drawing/2014/main" id="{A824A509-D8A0-D5CF-CF3D-9EEE2DAAADAD}"/>
              </a:ext>
            </a:extLst>
          </p:cNvPr>
          <p:cNvSpPr txBox="1">
            <a:spLocks/>
          </p:cNvSpPr>
          <p:nvPr/>
        </p:nvSpPr>
        <p:spPr>
          <a:xfrm>
            <a:off x="5825530" y="1092154"/>
            <a:ext cx="2082800" cy="36933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40" tIns="45720" rIns="91440" bIns="4572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appropriate Project Logo.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from slides 13-14.</a:t>
            </a: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2C237848-6147-3093-A521-454FA170BC94}"/>
              </a:ext>
            </a:extLst>
          </p:cNvPr>
          <p:cNvSpPr/>
          <p:nvPr/>
        </p:nvSpPr>
        <p:spPr>
          <a:xfrm>
            <a:off x="4910378" y="232955"/>
            <a:ext cx="2082800" cy="36933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This should be the second slide.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Select from slide 11.</a:t>
            </a:r>
            <a:endParaRPr lang="en-US" sz="9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48;p12">
            <a:extLst>
              <a:ext uri="{FF2B5EF4-FFF2-40B4-BE49-F238E27FC236}">
                <a16:creationId xmlns:a16="http://schemas.microsoft.com/office/drawing/2014/main" id="{7CD97219-FFD6-2264-9F24-0BFF4C79C21D}"/>
              </a:ext>
            </a:extLst>
          </p:cNvPr>
          <p:cNvSpPr txBox="1"/>
          <p:nvPr/>
        </p:nvSpPr>
        <p:spPr>
          <a:xfrm>
            <a:off x="4572000" y="3097656"/>
            <a:ext cx="3145415" cy="36933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Use appropriate Membership Logo. Select from slide 9.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If not an OCP member, please remove.</a:t>
            </a:r>
            <a:endParaRPr sz="900" kern="0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D781D5D5-CF42-DA76-0157-F7DDFDE76B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[Speaker Name]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0C10831F-CCB7-590D-77D9-2A748FCA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[Name of Presentation]</a:t>
            </a:r>
          </a:p>
        </p:txBody>
      </p:sp>
    </p:spTree>
    <p:extLst>
      <p:ext uri="{BB962C8B-B14F-4D97-AF65-F5344CB8AC3E}">
        <p14:creationId xmlns:p14="http://schemas.microsoft.com/office/powerpoint/2010/main" val="145807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2927B04D-B744-1E7E-F839-9FC7C3E29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Technical content is desired</a:t>
            </a:r>
          </a:p>
          <a:p>
            <a:r>
              <a:rPr lang="en-US" dirty="0"/>
              <a:t>Open, collaborative in nature, material must be relevant to an open-source community</a:t>
            </a:r>
          </a:p>
          <a:p>
            <a:r>
              <a:rPr lang="en-US" dirty="0"/>
              <a:t>Must not be a product advertisement or too “commercial” in the messaging</a:t>
            </a:r>
          </a:p>
          <a:p>
            <a:r>
              <a:rPr lang="en-US" dirty="0"/>
              <a:t>Products, specs, and any contributions that have NOT been previously discussed in a monthly call, workshop, or previously approved by the foundation should NOT be disclosed in an engineering workshop. </a:t>
            </a:r>
          </a:p>
          <a:p>
            <a:r>
              <a:rPr lang="en-US" dirty="0"/>
              <a:t>No future discussions about contributions without a Contribution License Agreement in place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EF2458-9382-6DEB-102E-ECCB635E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Header [Presentation Starts Here]</a:t>
            </a:r>
          </a:p>
        </p:txBody>
      </p:sp>
      <p:sp>
        <p:nvSpPr>
          <p:cNvPr id="7" name="Google Shape;39;p11">
            <a:extLst>
              <a:ext uri="{FF2B5EF4-FFF2-40B4-BE49-F238E27FC236}">
                <a16:creationId xmlns:a16="http://schemas.microsoft.com/office/drawing/2014/main" id="{83771068-9A79-48ED-3B3E-0657E33CB192}"/>
              </a:ext>
            </a:extLst>
          </p:cNvPr>
          <p:cNvSpPr txBox="1"/>
          <p:nvPr/>
        </p:nvSpPr>
        <p:spPr>
          <a:xfrm>
            <a:off x="0" y="-309282"/>
            <a:ext cx="1143000" cy="2585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36576" tIns="36576" rIns="36576" bIns="3657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Content</a:t>
            </a:r>
            <a:endParaRPr sz="700" kern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0993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EF2458-9382-6DEB-102E-ECCB635E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Add Header</a:t>
            </a:r>
          </a:p>
        </p:txBody>
      </p:sp>
      <p:sp>
        <p:nvSpPr>
          <p:cNvPr id="7" name="Google Shape;39;p11">
            <a:extLst>
              <a:ext uri="{FF2B5EF4-FFF2-40B4-BE49-F238E27FC236}">
                <a16:creationId xmlns:a16="http://schemas.microsoft.com/office/drawing/2014/main" id="{83771068-9A79-48ED-3B3E-0657E33CB192}"/>
              </a:ext>
            </a:extLst>
          </p:cNvPr>
          <p:cNvSpPr txBox="1"/>
          <p:nvPr/>
        </p:nvSpPr>
        <p:spPr>
          <a:xfrm>
            <a:off x="0" y="-309282"/>
            <a:ext cx="1143000" cy="2585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36576" tIns="36576" rIns="36576" bIns="3657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Content</a:t>
            </a:r>
            <a:endParaRPr sz="700" kern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9A79C9A6-3C31-B3D1-A180-42AEA147A2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559682"/>
              </p:ext>
            </p:extLst>
          </p:nvPr>
        </p:nvGraphicFramePr>
        <p:xfrm>
          <a:off x="398183" y="1054100"/>
          <a:ext cx="8377237" cy="320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890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69;p14">
            <a:extLst>
              <a:ext uri="{FF2B5EF4-FFF2-40B4-BE49-F238E27FC236}">
                <a16:creationId xmlns:a16="http://schemas.microsoft.com/office/drawing/2014/main" id="{38D116CF-EB8D-7ABA-3C3F-443744487ED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185738"/>
            <a:ext cx="123666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oogle Shape;70;p14">
            <a:extLst>
              <a:ext uri="{FF2B5EF4-FFF2-40B4-BE49-F238E27FC236}">
                <a16:creationId xmlns:a16="http://schemas.microsoft.com/office/drawing/2014/main" id="{E2A3465B-04E3-01CE-5A34-E92DA4D6AF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060575"/>
            <a:ext cx="1849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39;p11">
            <a:extLst>
              <a:ext uri="{FF2B5EF4-FFF2-40B4-BE49-F238E27FC236}">
                <a16:creationId xmlns:a16="http://schemas.microsoft.com/office/drawing/2014/main" id="{B8C7CAE4-771E-5401-5AFA-72E2E95F4F03}"/>
              </a:ext>
            </a:extLst>
          </p:cNvPr>
          <p:cNvSpPr txBox="1"/>
          <p:nvPr/>
        </p:nvSpPr>
        <p:spPr>
          <a:xfrm>
            <a:off x="0" y="-309282"/>
            <a:ext cx="1143000" cy="2585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36576" tIns="36576" rIns="36576" bIns="3657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Content</a:t>
            </a:r>
            <a:endParaRPr sz="700" kern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D6501-B44F-F771-181A-0A8CB7C27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Photos of Product/Facility</a:t>
            </a:r>
          </a:p>
          <a:p>
            <a:r>
              <a:rPr lang="en-US" dirty="0"/>
              <a:t>Links to Solution Provider’s site</a:t>
            </a:r>
          </a:p>
          <a:p>
            <a:r>
              <a:rPr lang="en-US" dirty="0"/>
              <a:t>Marketplace link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7E0567-BA3D-B73D-6469-653C37E7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[Product/Facility Info]</a:t>
            </a:r>
          </a:p>
        </p:txBody>
      </p:sp>
      <p:sp>
        <p:nvSpPr>
          <p:cNvPr id="2" name="Google Shape;48;p12">
            <a:extLst>
              <a:ext uri="{FF2B5EF4-FFF2-40B4-BE49-F238E27FC236}">
                <a16:creationId xmlns:a16="http://schemas.microsoft.com/office/drawing/2014/main" id="{CDD0CEBB-FBA7-7A56-2497-C3CC4ADB1BA6}"/>
              </a:ext>
            </a:extLst>
          </p:cNvPr>
          <p:cNvSpPr txBox="1"/>
          <p:nvPr/>
        </p:nvSpPr>
        <p:spPr>
          <a:xfrm>
            <a:off x="4707467" y="2337871"/>
            <a:ext cx="2263822" cy="36933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Use the appropriate Solution Provider logo from slide 10.</a:t>
            </a:r>
          </a:p>
        </p:txBody>
      </p:sp>
      <p:sp>
        <p:nvSpPr>
          <p:cNvPr id="5" name="Google Shape;48;p12">
            <a:extLst>
              <a:ext uri="{FF2B5EF4-FFF2-40B4-BE49-F238E27FC236}">
                <a16:creationId xmlns:a16="http://schemas.microsoft.com/office/drawing/2014/main" id="{17788088-4B27-ED65-52B9-5ECBC060DED9}"/>
              </a:ext>
            </a:extLst>
          </p:cNvPr>
          <p:cNvSpPr txBox="1"/>
          <p:nvPr/>
        </p:nvSpPr>
        <p:spPr>
          <a:xfrm>
            <a:off x="5537200" y="430151"/>
            <a:ext cx="2400347" cy="369332"/>
          </a:xfrm>
          <a:prstGeom prst="homePlat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Use the appropriate OCP Recognition logo for Facility/Product from slide 10.</a:t>
            </a:r>
          </a:p>
        </p:txBody>
      </p:sp>
    </p:spTree>
    <p:extLst>
      <p:ext uri="{BB962C8B-B14F-4D97-AF65-F5344CB8AC3E}">
        <p14:creationId xmlns:p14="http://schemas.microsoft.com/office/powerpoint/2010/main" val="171551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94308E-40CC-5F5D-35AD-03594393C2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550"/>
              </a:spcBef>
              <a:buClr>
                <a:schemeClr val="tx1"/>
              </a:buClr>
              <a:buSzPct val="100000"/>
            </a:pPr>
            <a:r>
              <a:rPr lang="en-US" altLang="en-US" dirty="0">
                <a:sym typeface="Source Sans Pro" panose="020B0503030403020204" pitchFamily="34" charset="0"/>
              </a:rPr>
              <a:t>Problem to solve</a:t>
            </a:r>
          </a:p>
          <a:p>
            <a:pPr lvl="1">
              <a:lnSpc>
                <a:spcPct val="120000"/>
              </a:lnSpc>
              <a:spcBef>
                <a:spcPts val="550"/>
              </a:spcBef>
              <a:buClr>
                <a:schemeClr val="tx1"/>
              </a:buClr>
              <a:buSzPct val="100000"/>
            </a:pPr>
            <a:r>
              <a:rPr lang="en-US" altLang="en-US" sz="1500" dirty="0">
                <a:solidFill>
                  <a:srgbClr val="FF0000"/>
                </a:solidFill>
                <a:sym typeface="Source Sans Pro" panose="020B0503030403020204" pitchFamily="34" charset="0"/>
              </a:rPr>
              <a:t>[Example] </a:t>
            </a:r>
            <a:r>
              <a:rPr lang="en-US" altLang="en-US" sz="1500" dirty="0">
                <a:sym typeface="Source Sans Pro" panose="020B0503030403020204" pitchFamily="34" charset="0"/>
              </a:rPr>
              <a:t>Let’s create a specification for sustainable OCP Summit badges</a:t>
            </a:r>
          </a:p>
          <a:p>
            <a:pPr>
              <a:lnSpc>
                <a:spcPct val="120000"/>
              </a:lnSpc>
              <a:spcBef>
                <a:spcPts val="550"/>
              </a:spcBef>
              <a:buClr>
                <a:schemeClr val="tx1"/>
              </a:buClr>
              <a:buSzPct val="100000"/>
            </a:pPr>
            <a:r>
              <a:rPr lang="en-US" altLang="en-US" dirty="0">
                <a:sym typeface="Source Sans Pro" panose="020B0503030403020204" pitchFamily="34" charset="0"/>
              </a:rPr>
              <a:t>How to get involved in the Project/Sub-Project Community</a:t>
            </a:r>
          </a:p>
          <a:p>
            <a:pPr>
              <a:lnSpc>
                <a:spcPct val="120000"/>
              </a:lnSpc>
              <a:spcBef>
                <a:spcPts val="550"/>
              </a:spcBef>
              <a:buClr>
                <a:schemeClr val="tx1"/>
              </a:buClr>
              <a:buSzPct val="100000"/>
            </a:pPr>
            <a:r>
              <a:rPr lang="en-US" altLang="en-US" dirty="0">
                <a:sym typeface="Source Sans Pro" panose="020B0503030403020204" pitchFamily="34" charset="0"/>
              </a:rPr>
              <a:t>Timeline for contribution availability</a:t>
            </a:r>
          </a:p>
          <a:p>
            <a:pPr>
              <a:lnSpc>
                <a:spcPct val="120000"/>
              </a:lnSpc>
              <a:spcBef>
                <a:spcPts val="550"/>
              </a:spcBef>
              <a:buClr>
                <a:schemeClr val="tx1"/>
              </a:buClr>
              <a:buSzPct val="100000"/>
            </a:pPr>
            <a:r>
              <a:rPr lang="en-US" altLang="en-US" dirty="0">
                <a:sym typeface="Source Sans Pro" panose="020B0503030403020204" pitchFamily="34" charset="0"/>
              </a:rPr>
              <a:t>Timeline for Product/Facility availability</a:t>
            </a:r>
          </a:p>
          <a:p>
            <a:pPr>
              <a:lnSpc>
                <a:spcPct val="120000"/>
              </a:lnSpc>
              <a:spcBef>
                <a:spcPts val="550"/>
              </a:spcBef>
              <a:buClr>
                <a:schemeClr val="tx1"/>
              </a:buClr>
              <a:buSzPct val="100000"/>
            </a:pPr>
            <a:r>
              <a:rPr lang="en-US" altLang="en-US" dirty="0">
                <a:sym typeface="Source Sans Pro" panose="020B0503030403020204" pitchFamily="34" charset="0"/>
              </a:rPr>
              <a:t>Link to contribution DB/OCP Marketplace</a:t>
            </a:r>
          </a:p>
          <a:p>
            <a:pPr>
              <a:lnSpc>
                <a:spcPct val="120000"/>
              </a:lnSpc>
              <a:spcBef>
                <a:spcPts val="550"/>
              </a:spcBef>
              <a:buClr>
                <a:schemeClr val="tx1"/>
              </a:buClr>
              <a:buSzPct val="100000"/>
            </a:pPr>
            <a:r>
              <a:rPr lang="en-US" altLang="en-US" dirty="0">
                <a:sym typeface="Source Sans Pro" panose="020B0503030403020204" pitchFamily="34" charset="0"/>
              </a:rPr>
              <a:t>Where to find additional information (URL links)</a:t>
            </a:r>
          </a:p>
          <a:p>
            <a:pPr lvl="1">
              <a:lnSpc>
                <a:spcPct val="120000"/>
              </a:lnSpc>
              <a:spcBef>
                <a:spcPts val="1150"/>
              </a:spcBef>
              <a:buClr>
                <a:schemeClr val="tx1"/>
              </a:buClr>
              <a:buSzPct val="100000"/>
            </a:pPr>
            <a:r>
              <a:rPr lang="en-US" altLang="en-US" sz="1500" dirty="0">
                <a:solidFill>
                  <a:srgbClr val="FF0000"/>
                </a:solidFill>
                <a:sym typeface="Source Sans Pro" panose="020B0503030403020204" pitchFamily="34" charset="0"/>
              </a:rPr>
              <a:t>[Example] </a:t>
            </a:r>
            <a:r>
              <a:rPr lang="en-US" altLang="en-US" sz="1500" dirty="0">
                <a:sym typeface="Source Sans Pro" panose="020B0503030403020204" pitchFamily="34" charset="0"/>
              </a:rPr>
              <a:t>Where to buy:  https://</a:t>
            </a:r>
            <a:r>
              <a:rPr lang="en-US" altLang="en-US" sz="1500" dirty="0" err="1">
                <a:sym typeface="Source Sans Pro" panose="020B0503030403020204" pitchFamily="34" charset="0"/>
              </a:rPr>
              <a:t>www.opencompute.org</a:t>
            </a:r>
            <a:r>
              <a:rPr lang="en-US" altLang="en-US" sz="1500" dirty="0">
                <a:sym typeface="Source Sans Pro" panose="020B0503030403020204" pitchFamily="34" charset="0"/>
              </a:rPr>
              <a:t>/products</a:t>
            </a:r>
          </a:p>
          <a:p>
            <a:pPr lvl="1">
              <a:lnSpc>
                <a:spcPct val="120000"/>
              </a:lnSpc>
              <a:spcBef>
                <a:spcPts val="550"/>
              </a:spcBef>
              <a:buClr>
                <a:schemeClr val="tx1"/>
              </a:buClr>
              <a:buSzPct val="100000"/>
            </a:pPr>
            <a:r>
              <a:rPr lang="en-US" altLang="en-US" sz="1500" dirty="0">
                <a:solidFill>
                  <a:srgbClr val="FF0000"/>
                </a:solidFill>
                <a:sym typeface="Source Sans Pro" panose="020B0503030403020204" pitchFamily="34" charset="0"/>
              </a:rPr>
              <a:t>[Example] </a:t>
            </a:r>
            <a:r>
              <a:rPr lang="en-US" altLang="en-US" sz="1500" dirty="0">
                <a:sym typeface="Source Sans Pro" panose="020B0503030403020204" pitchFamily="34" charset="0"/>
              </a:rPr>
              <a:t>Project Wiki with latest specification : http://</a:t>
            </a:r>
            <a:r>
              <a:rPr lang="en-US" altLang="en-US" sz="1500" dirty="0" err="1">
                <a:sym typeface="Source Sans Pro" panose="020B0503030403020204" pitchFamily="34" charset="0"/>
              </a:rPr>
              <a:t>www.opencompute.org</a:t>
            </a:r>
            <a:r>
              <a:rPr lang="en-US" altLang="en-US" sz="1500" dirty="0">
                <a:sym typeface="Source Sans Pro" panose="020B0503030403020204" pitchFamily="34" charset="0"/>
              </a:rPr>
              <a:t>/wiki/Server/Mezz</a:t>
            </a:r>
          </a:p>
          <a:p>
            <a:pPr lvl="1">
              <a:lnSpc>
                <a:spcPct val="120000"/>
              </a:lnSpc>
              <a:spcBef>
                <a:spcPts val="550"/>
              </a:spcBef>
              <a:buClr>
                <a:schemeClr val="tx1"/>
              </a:buClr>
              <a:buSzPct val="100000"/>
            </a:pPr>
            <a:r>
              <a:rPr lang="en-US" altLang="en-US" sz="1500" dirty="0">
                <a:solidFill>
                  <a:srgbClr val="FF0000"/>
                </a:solidFill>
                <a:sym typeface="Source Sans Pro" panose="020B0503030403020204" pitchFamily="34" charset="0"/>
              </a:rPr>
              <a:t>[Example] </a:t>
            </a:r>
            <a:r>
              <a:rPr lang="en-US" altLang="en-US" sz="1500" dirty="0">
                <a:sym typeface="Source Sans Pro" panose="020B0503030403020204" pitchFamily="34" charset="0"/>
              </a:rPr>
              <a:t>Mailing list: http://</a:t>
            </a:r>
            <a:r>
              <a:rPr lang="en-US" altLang="en-US" sz="1500" dirty="0" err="1">
                <a:sym typeface="Source Sans Pro" panose="020B0503030403020204" pitchFamily="34" charset="0"/>
              </a:rPr>
              <a:t>lists.opencompute.org</a:t>
            </a:r>
            <a:r>
              <a:rPr lang="en-US" altLang="en-US" sz="1500" dirty="0">
                <a:sym typeface="Source Sans Pro" panose="020B0503030403020204" pitchFamily="34" charset="0"/>
              </a:rPr>
              <a:t>/mailman/</a:t>
            </a:r>
            <a:r>
              <a:rPr lang="en-US" altLang="en-US" sz="1500" dirty="0" err="1">
                <a:sym typeface="Source Sans Pro" panose="020B0503030403020204" pitchFamily="34" charset="0"/>
              </a:rPr>
              <a:t>listinfo</a:t>
            </a:r>
            <a:r>
              <a:rPr lang="en-US" altLang="en-US" sz="1500" dirty="0">
                <a:sym typeface="Source Sans Pro" panose="020B0503030403020204" pitchFamily="34" charset="0"/>
              </a:rPr>
              <a:t>/</a:t>
            </a:r>
            <a:r>
              <a:rPr lang="en-US" altLang="en-US" sz="1500" dirty="0" err="1">
                <a:sym typeface="Source Sans Pro" panose="020B0503030403020204" pitchFamily="34" charset="0"/>
              </a:rPr>
              <a:t>opencompute</a:t>
            </a:r>
            <a:r>
              <a:rPr lang="en-US" altLang="en-US" sz="1500" dirty="0">
                <a:sym typeface="Source Sans Pro" panose="020B0503030403020204" pitchFamily="34" charset="0"/>
              </a:rPr>
              <a:t>-mezz-card</a:t>
            </a:r>
          </a:p>
          <a:p>
            <a:pPr>
              <a:lnSpc>
                <a:spcPct val="120000"/>
              </a:lnSpc>
              <a:spcBef>
                <a:spcPts val="550"/>
              </a:spcBef>
              <a:buClr>
                <a:schemeClr val="tx1"/>
              </a:buClr>
              <a:buSzPct val="100000"/>
            </a:pPr>
            <a:endParaRPr lang="en-US" altLang="en-US" dirty="0">
              <a:sym typeface="Source Sans Pro" panose="020B0503030403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B7EECB-E853-FDFA-9EE0-3E6D3AF4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[Call to Action] [MANDATORY]</a:t>
            </a:r>
          </a:p>
        </p:txBody>
      </p:sp>
      <p:sp>
        <p:nvSpPr>
          <p:cNvPr id="3" name="Google Shape;39;p11">
            <a:extLst>
              <a:ext uri="{FF2B5EF4-FFF2-40B4-BE49-F238E27FC236}">
                <a16:creationId xmlns:a16="http://schemas.microsoft.com/office/drawing/2014/main" id="{6E1403A7-F9D9-8A40-F611-2389108BC9B0}"/>
              </a:ext>
            </a:extLst>
          </p:cNvPr>
          <p:cNvSpPr txBox="1"/>
          <p:nvPr/>
        </p:nvSpPr>
        <p:spPr>
          <a:xfrm>
            <a:off x="0" y="-309282"/>
            <a:ext cx="1143000" cy="2585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36576" tIns="36576" rIns="36576" bIns="3657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Content</a:t>
            </a:r>
            <a:endParaRPr sz="700" kern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2" name="Google Shape;39;p11">
            <a:extLst>
              <a:ext uri="{FF2B5EF4-FFF2-40B4-BE49-F238E27FC236}">
                <a16:creationId xmlns:a16="http://schemas.microsoft.com/office/drawing/2014/main" id="{BF49384C-B840-6D24-32B9-9589084E0650}"/>
              </a:ext>
            </a:extLst>
          </p:cNvPr>
          <p:cNvSpPr txBox="1"/>
          <p:nvPr/>
        </p:nvSpPr>
        <p:spPr>
          <a:xfrm>
            <a:off x="6206066" y="323850"/>
            <a:ext cx="2614661" cy="3462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This should be the last content slide </a:t>
            </a:r>
            <a:b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</a:b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before your closing slide.</a:t>
            </a:r>
          </a:p>
        </p:txBody>
      </p:sp>
    </p:spTree>
    <p:extLst>
      <p:ext uri="{BB962C8B-B14F-4D97-AF65-F5344CB8AC3E}">
        <p14:creationId xmlns:p14="http://schemas.microsoft.com/office/powerpoint/2010/main" val="305010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6B0C-91EB-09E6-B6FB-538AA97A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4346"/>
            <a:ext cx="8534400" cy="4610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Google Shape;39;p11">
            <a:extLst>
              <a:ext uri="{FF2B5EF4-FFF2-40B4-BE49-F238E27FC236}">
                <a16:creationId xmlns:a16="http://schemas.microsoft.com/office/drawing/2014/main" id="{4E8A79DD-865F-B1C4-1EA8-4CE68EF32CB0}"/>
              </a:ext>
            </a:extLst>
          </p:cNvPr>
          <p:cNvSpPr txBox="1"/>
          <p:nvPr/>
        </p:nvSpPr>
        <p:spPr>
          <a:xfrm>
            <a:off x="6206066" y="323850"/>
            <a:ext cx="2614661" cy="83098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You have two options for a closing slide: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defRPr/>
            </a:pPr>
            <a:r>
              <a:rPr lang="en-US" sz="900" b="1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“Thank You” (</a:t>
            </a: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this slide)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defRPr/>
            </a:pPr>
            <a:r>
              <a:rPr lang="en-US" sz="900" b="1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–OR–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b="1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“Open Discussion” </a:t>
            </a: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(the next slide)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choose one.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0E54237-B090-C986-A952-66484BF44699}"/>
              </a:ext>
            </a:extLst>
          </p:cNvPr>
          <p:cNvSpPr/>
          <p:nvPr/>
        </p:nvSpPr>
        <p:spPr>
          <a:xfrm>
            <a:off x="7530622" y="1545319"/>
            <a:ext cx="1290105" cy="128920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remove all yellow notes before submitting your presentation.</a:t>
            </a:r>
          </a:p>
        </p:txBody>
      </p:sp>
      <p:sp>
        <p:nvSpPr>
          <p:cNvPr id="5" name="Google Shape;39;p11">
            <a:extLst>
              <a:ext uri="{FF2B5EF4-FFF2-40B4-BE49-F238E27FC236}">
                <a16:creationId xmlns:a16="http://schemas.microsoft.com/office/drawing/2014/main" id="{25586C64-3AA7-7BC7-9AC9-828979E9D123}"/>
              </a:ext>
            </a:extLst>
          </p:cNvPr>
          <p:cNvSpPr txBox="1"/>
          <p:nvPr/>
        </p:nvSpPr>
        <p:spPr>
          <a:xfrm>
            <a:off x="0" y="-309282"/>
            <a:ext cx="1143000" cy="2585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36576" tIns="36576" rIns="36576" bIns="3657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End</a:t>
            </a:r>
            <a:endParaRPr sz="700" kern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46557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6B0C-91EB-09E6-B6FB-538AA97A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4346"/>
            <a:ext cx="8534400" cy="46107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Open Discussion</a:t>
            </a:r>
          </a:p>
        </p:txBody>
      </p:sp>
      <p:sp>
        <p:nvSpPr>
          <p:cNvPr id="3" name="Google Shape;39;p11">
            <a:extLst>
              <a:ext uri="{FF2B5EF4-FFF2-40B4-BE49-F238E27FC236}">
                <a16:creationId xmlns:a16="http://schemas.microsoft.com/office/drawing/2014/main" id="{F3CE4307-8B56-FC14-8CCC-4CDA85706528}"/>
              </a:ext>
            </a:extLst>
          </p:cNvPr>
          <p:cNvSpPr txBox="1"/>
          <p:nvPr/>
        </p:nvSpPr>
        <p:spPr>
          <a:xfrm>
            <a:off x="0" y="-309282"/>
            <a:ext cx="1143000" cy="2585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36576" tIns="36576" rIns="36576" bIns="36576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1200" kern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End</a:t>
            </a:r>
            <a:endParaRPr sz="700" kern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7067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oogle Shape;88;p17">
            <a:extLst>
              <a:ext uri="{FF2B5EF4-FFF2-40B4-BE49-F238E27FC236}">
                <a16:creationId xmlns:a16="http://schemas.microsoft.com/office/drawing/2014/main" id="{A476523C-9119-85A8-41E1-3BD1C37F2C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4" r="20079"/>
          <a:stretch>
            <a:fillRect/>
          </a:stretch>
        </p:blipFill>
        <p:spPr bwMode="auto">
          <a:xfrm>
            <a:off x="7456488" y="801141"/>
            <a:ext cx="138271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Google Shape;89;p17">
            <a:extLst>
              <a:ext uri="{FF2B5EF4-FFF2-40B4-BE49-F238E27FC236}">
                <a16:creationId xmlns:a16="http://schemas.microsoft.com/office/drawing/2014/main" id="{47293765-504D-2B58-604F-C15D6F5E37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25" y="2721762"/>
            <a:ext cx="13827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Google Shape;90;p17">
            <a:extLst>
              <a:ext uri="{FF2B5EF4-FFF2-40B4-BE49-F238E27FC236}">
                <a16:creationId xmlns:a16="http://schemas.microsoft.com/office/drawing/2014/main" id="{2916A6A7-B599-A320-72CC-B051731931C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r="22752"/>
          <a:stretch>
            <a:fillRect/>
          </a:stretch>
        </p:blipFill>
        <p:spPr bwMode="auto">
          <a:xfrm>
            <a:off x="3979949" y="722754"/>
            <a:ext cx="13811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OCP community logo vert v2-2b.ai">
            <a:extLst>
              <a:ext uri="{FF2B5EF4-FFF2-40B4-BE49-F238E27FC236}">
                <a16:creationId xmlns:a16="http://schemas.microsoft.com/office/drawing/2014/main" id="{607010F2-60C7-3623-04B6-506E825BB0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4850" y="2514600"/>
            <a:ext cx="114300" cy="114300"/>
          </a:xfrm>
          <a:prstGeom prst="rect">
            <a:avLst/>
          </a:prstGeom>
          <a:noFill/>
        </p:spPr>
        <p:txBody>
          <a:bodyPr lIns="34290" tIns="17145" rIns="34290" bIns="171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97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utoShape 4" descr="OCP community logo vert v2-2b.ai">
            <a:extLst>
              <a:ext uri="{FF2B5EF4-FFF2-40B4-BE49-F238E27FC236}">
                <a16:creationId xmlns:a16="http://schemas.microsoft.com/office/drawing/2014/main" id="{E1B38386-FE12-0EA9-7E0D-14FCE51F28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756025" cy="3756025"/>
          </a:xfrm>
          <a:prstGeom prst="rect">
            <a:avLst/>
          </a:prstGeom>
          <a:noFill/>
        </p:spPr>
        <p:txBody>
          <a:bodyPr lIns="34290" tIns="17145" rIns="34290" bIns="1714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97"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19" name="Picture 6">
            <a:extLst>
              <a:ext uri="{FF2B5EF4-FFF2-40B4-BE49-F238E27FC236}">
                <a16:creationId xmlns:a16="http://schemas.microsoft.com/office/drawing/2014/main" id="{BF97A75A-68D2-C157-BBEE-0ACC6B48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10" y="2480512"/>
            <a:ext cx="152558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39;p11">
            <a:extLst>
              <a:ext uri="{FF2B5EF4-FFF2-40B4-BE49-F238E27FC236}">
                <a16:creationId xmlns:a16="http://schemas.microsoft.com/office/drawing/2014/main" id="{0035E2A1-6E3C-1902-6F03-5023120ACF1E}"/>
              </a:ext>
            </a:extLst>
          </p:cNvPr>
          <p:cNvSpPr txBox="1"/>
          <p:nvPr/>
        </p:nvSpPr>
        <p:spPr>
          <a:xfrm>
            <a:off x="304800" y="323850"/>
            <a:ext cx="8534400" cy="2231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34284" tIns="34284" rIns="34284" bIns="34284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3600"/>
              <a:buFont typeface="Arial"/>
              <a:buNone/>
              <a:defRPr/>
            </a:pPr>
            <a:r>
              <a:rPr lang="en-US" sz="1000" kern="0" dirty="0">
                <a:solidFill>
                  <a:srgbClr val="FF0000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Please use one of these membership logos to designate your company’s membership level.   </a:t>
            </a:r>
          </a:p>
        </p:txBody>
      </p:sp>
      <p:pic>
        <p:nvPicPr>
          <p:cNvPr id="1026" name="Picture 2" descr="OCP Startup level membership logo">
            <a:extLst>
              <a:ext uri="{FF2B5EF4-FFF2-40B4-BE49-F238E27FC236}">
                <a16:creationId xmlns:a16="http://schemas.microsoft.com/office/drawing/2014/main" id="{B51D82DD-B0AD-36E7-0C57-1F2624708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22754"/>
            <a:ext cx="1436859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eakout Sessions Template">
  <a:themeElements>
    <a:clrScheme name="OCP Global Summit 2024">
      <a:dk1>
        <a:srgbClr val="005870"/>
      </a:dk1>
      <a:lt1>
        <a:srgbClr val="FFFFFF"/>
      </a:lt1>
      <a:dk2>
        <a:srgbClr val="5F6061"/>
      </a:dk2>
      <a:lt2>
        <a:srgbClr val="E7E6E6"/>
      </a:lt2>
      <a:accent1>
        <a:srgbClr val="8DC63F"/>
      </a:accent1>
      <a:accent2>
        <a:srgbClr val="F6B71C"/>
      </a:accent2>
      <a:accent3>
        <a:srgbClr val="DBE241"/>
      </a:accent3>
      <a:accent4>
        <a:srgbClr val="12CFCA"/>
      </a:accent4>
      <a:accent5>
        <a:srgbClr val="007940"/>
      </a:accent5>
      <a:accent6>
        <a:srgbClr val="005870"/>
      </a:accent6>
      <a:hlink>
        <a:srgbClr val="12CFCA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ymposium Template">
  <a:themeElements>
    <a:clrScheme name="OCP Global Summit 2024">
      <a:dk1>
        <a:srgbClr val="005870"/>
      </a:dk1>
      <a:lt1>
        <a:srgbClr val="FFFFFF"/>
      </a:lt1>
      <a:dk2>
        <a:srgbClr val="5F6061"/>
      </a:dk2>
      <a:lt2>
        <a:srgbClr val="E7E6E6"/>
      </a:lt2>
      <a:accent1>
        <a:srgbClr val="8DC63F"/>
      </a:accent1>
      <a:accent2>
        <a:srgbClr val="F6B71C"/>
      </a:accent2>
      <a:accent3>
        <a:srgbClr val="DBE241"/>
      </a:accent3>
      <a:accent4>
        <a:srgbClr val="12CFCA"/>
      </a:accent4>
      <a:accent5>
        <a:srgbClr val="007940"/>
      </a:accent5>
      <a:accent6>
        <a:srgbClr val="005870"/>
      </a:accent6>
      <a:hlink>
        <a:srgbClr val="12CFCA"/>
      </a:hlink>
      <a:folHlink>
        <a:srgbClr val="00A8B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3113</TotalTime>
  <Words>701</Words>
  <Application>Microsoft Macintosh PowerPoint</Application>
  <PresentationFormat>On-screen Show (16:9)</PresentationFormat>
  <Paragraphs>112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Source Sans 3</vt:lpstr>
      <vt:lpstr>Source Sans Pro</vt:lpstr>
      <vt:lpstr>Breakout Sessions Template</vt:lpstr>
      <vt:lpstr>Symposium Template</vt:lpstr>
      <vt:lpstr>[Name of Presentation]</vt:lpstr>
      <vt:lpstr>[Name of Presentation]</vt:lpstr>
      <vt:lpstr>Click to Add Header [Presentation Starts Here]</vt:lpstr>
      <vt:lpstr>Click to Add Header</vt:lpstr>
      <vt:lpstr>[Product/Facility Info]</vt:lpstr>
      <vt:lpstr>[Call to Action] [MANDATORY]</vt:lpstr>
      <vt:lpstr>Thank you!</vt:lpstr>
      <vt:lpstr>Open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Heather Griffin</cp:lastModifiedBy>
  <cp:revision>112</cp:revision>
  <dcterms:created xsi:type="dcterms:W3CDTF">2020-02-12T17:20:03Z</dcterms:created>
  <dcterms:modified xsi:type="dcterms:W3CDTF">2024-07-17T20:48:15Z</dcterms:modified>
</cp:coreProperties>
</file>