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 id="2147483657" r:id="rId5"/>
  </p:sldMasterIdLst>
  <p:notesMasterIdLst>
    <p:notesMasterId r:id="rId25"/>
  </p:notesMasterIdLst>
  <p:sldIdLst>
    <p:sldId id="269" r:id="rId6"/>
    <p:sldId id="272" r:id="rId7"/>
    <p:sldId id="274" r:id="rId8"/>
    <p:sldId id="277" r:id="rId9"/>
    <p:sldId id="295" r:id="rId10"/>
    <p:sldId id="296" r:id="rId11"/>
    <p:sldId id="283" r:id="rId12"/>
    <p:sldId id="278" r:id="rId13"/>
    <p:sldId id="279" r:id="rId14"/>
    <p:sldId id="299" r:id="rId15"/>
    <p:sldId id="291" r:id="rId16"/>
    <p:sldId id="297" r:id="rId17"/>
    <p:sldId id="298" r:id="rId18"/>
    <p:sldId id="300" r:id="rId19"/>
    <p:sldId id="301" r:id="rId20"/>
    <p:sldId id="302" r:id="rId21"/>
    <p:sldId id="280" r:id="rId22"/>
    <p:sldId id="290" r:id="rId23"/>
    <p:sldId id="258" r:id="rId24"/>
  </p:sldIdLst>
  <p:sldSz cx="24384000" cy="13716000"/>
  <p:notesSz cx="6858000" cy="9144000"/>
  <p:embeddedFontLst>
    <p:embeddedFont>
      <p:font typeface="Calibri" panose="020F0502020204030204" pitchFamily="3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na Haylock" initials="A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p:restoredTop sz="94663"/>
  </p:normalViewPr>
  <p:slideViewPr>
    <p:cSldViewPr snapToGrid="0">
      <p:cViewPr varScale="1">
        <p:scale>
          <a:sx n="53" d="100"/>
          <a:sy n="53" d="100"/>
        </p:scale>
        <p:origin x="642" y="108"/>
      </p:cViewPr>
      <p:guideLst>
        <p:guide orient="horz" pos="4320"/>
        <p:guide pos="7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2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CP17 End Bumper copy 1">
  <p:cSld name="OCP17 End Bumper copy 1">
    <p:spTree>
      <p:nvGrpSpPr>
        <p:cNvPr id="1" name="Shape 18"/>
        <p:cNvGrpSpPr/>
        <p:nvPr/>
      </p:nvGrpSpPr>
      <p:grpSpPr>
        <a:xfrm>
          <a:off x="0" y="0"/>
          <a:ext cx="0" cy="0"/>
          <a:chOff x="0" y="0"/>
          <a:chExt cx="0" cy="0"/>
        </a:xfrm>
      </p:grpSpPr>
      <p:pic>
        <p:nvPicPr>
          <p:cNvPr id="19" name="Google Shape;19;p5" descr="slide3.png"/>
          <p:cNvPicPr preferRelativeResize="0"/>
          <p:nvPr/>
        </p:nvPicPr>
        <p:blipFill rotWithShape="1">
          <a:blip r:embed="rId2">
            <a:alphaModFix/>
          </a:blip>
          <a:srcRect/>
          <a:stretch/>
        </p:blipFill>
        <p:spPr>
          <a:xfrm>
            <a:off x="0" y="0"/>
            <a:ext cx="24384000" cy="13716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EE01ED-B654-7449-9635-334A4910BB6D}" type="datetimeFigureOut">
              <a:rPr lang="en-US" smtClean="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dirty="0"/>
          </a:p>
        </p:txBody>
      </p:sp>
      <p:pic>
        <p:nvPicPr>
          <p:cNvPr id="8" name="Picture 7">
            <a:extLst>
              <a:ext uri="{FF2B5EF4-FFF2-40B4-BE49-F238E27FC236}">
                <a16:creationId xmlns:a16="http://schemas.microsoft.com/office/drawing/2014/main" id="{A6AAC3B8-2690-294A-8867-8D93CDBD499D}"/>
              </a:ext>
            </a:extLst>
          </p:cNvPr>
          <p:cNvPicPr>
            <a:picLocks noChangeAspect="1"/>
          </p:cNvPicPr>
          <p:nvPr userDrawn="1"/>
        </p:nvPicPr>
        <p:blipFill>
          <a:blip r:embed="rId2"/>
          <a:srcRect/>
          <a:stretch/>
        </p:blipFill>
        <p:spPr>
          <a:xfrm>
            <a:off x="0" y="0"/>
            <a:ext cx="24384000" cy="13716000"/>
          </a:xfrm>
          <a:prstGeom prst="rect">
            <a:avLst/>
          </a:prstGeom>
        </p:spPr>
      </p:pic>
    </p:spTree>
    <p:extLst>
      <p:ext uri="{BB962C8B-B14F-4D97-AF65-F5344CB8AC3E}">
        <p14:creationId xmlns:p14="http://schemas.microsoft.com/office/powerpoint/2010/main" val="26636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392AB9-EB3E-2A4B-BAD0-B3FCB88303F6}"/>
              </a:ext>
            </a:extLst>
          </p:cNvPr>
          <p:cNvSpPr>
            <a:spLocks noGrp="1"/>
          </p:cNvSpPr>
          <p:nvPr>
            <p:ph type="dt" sz="half" idx="10"/>
          </p:nvPr>
        </p:nvSpPr>
        <p:spPr/>
        <p:txBody>
          <a:bodyPr/>
          <a:lstStyle/>
          <a:p>
            <a:fld id="{5AEE01ED-B654-7449-9635-334A4910BB6D}" type="datetimeFigureOut">
              <a:rPr lang="en-US" smtClean="0"/>
              <a:t>4/10/2020</a:t>
            </a:fld>
            <a:endParaRPr lang="en-US"/>
          </a:p>
        </p:txBody>
      </p:sp>
      <p:sp>
        <p:nvSpPr>
          <p:cNvPr id="4" name="Footer Placeholder 3">
            <a:extLst>
              <a:ext uri="{FF2B5EF4-FFF2-40B4-BE49-F238E27FC236}">
                <a16:creationId xmlns:a16="http://schemas.microsoft.com/office/drawing/2014/main" id="{9A51EA73-A965-9244-AA78-2668EF29C0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82C28-3FE0-FE47-AFC5-0EA0449517A2}"/>
              </a:ext>
            </a:extLst>
          </p:cNvPr>
          <p:cNvSpPr>
            <a:spLocks noGrp="1"/>
          </p:cNvSpPr>
          <p:nvPr>
            <p:ph type="sldNum" sz="quarter" idx="12"/>
          </p:nvPr>
        </p:nvSpPr>
        <p:spPr/>
        <p:txBody>
          <a:bodyPr/>
          <a:lstStyle/>
          <a:p>
            <a:fld id="{0D55EA28-F498-AD43-B938-06BEC22B7F0D}" type="slidenum">
              <a:rPr lang="en-US" smtClean="0"/>
              <a:t>‹#›</a:t>
            </a:fld>
            <a:endParaRPr lang="en-US"/>
          </a:p>
        </p:txBody>
      </p:sp>
      <p:pic>
        <p:nvPicPr>
          <p:cNvPr id="8" name="Picture 7">
            <a:extLst>
              <a:ext uri="{FF2B5EF4-FFF2-40B4-BE49-F238E27FC236}">
                <a16:creationId xmlns:a16="http://schemas.microsoft.com/office/drawing/2014/main" id="{CDCD9D9D-1EFB-4F4A-B08B-16972EC97492}"/>
              </a:ext>
            </a:extLst>
          </p:cNvPr>
          <p:cNvPicPr>
            <a:picLocks noChangeAspect="1"/>
          </p:cNvPicPr>
          <p:nvPr userDrawn="1"/>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33595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1676400" y="730251"/>
            <a:ext cx="21031199"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9"/>
          <p:cNvSpPr txBox="1">
            <a:spLocks noGrp="1"/>
          </p:cNvSpPr>
          <p:nvPr>
            <p:ph type="body" idx="1"/>
          </p:nvPr>
        </p:nvSpPr>
        <p:spPr>
          <a:xfrm>
            <a:off x="1676400" y="2668270"/>
            <a:ext cx="10439400"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body" idx="2"/>
          </p:nvPr>
        </p:nvSpPr>
        <p:spPr>
          <a:xfrm>
            <a:off x="12268200" y="2668270"/>
            <a:ext cx="10439400"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01ED-B654-7449-9635-334A4910BB6D}" type="datetimeFigureOut">
              <a:rPr lang="en-US" smtClean="0"/>
              <a:t>4/10/2020</a:t>
            </a:fld>
            <a:endParaRPr lang="en-US"/>
          </a:p>
        </p:txBody>
      </p:sp>
      <p:sp>
        <p:nvSpPr>
          <p:cNvPr id="5" name="Footer Placeholder 4"/>
          <p:cNvSpPr>
            <a:spLocks noGrp="1"/>
          </p:cNvSpPr>
          <p:nvPr>
            <p:ph type="ftr" sz="quarter" idx="11"/>
          </p:nvPr>
        </p:nvSpPr>
        <p:spPr>
          <a:xfrm>
            <a:off x="8077200" y="12712700"/>
            <a:ext cx="8229600" cy="7302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D55EA28-F498-AD43-B938-06BEC22B7F0D}" type="slidenum">
              <a:rPr lang="en-US" smtClean="0"/>
              <a:t>‹#›</a:t>
            </a:fld>
            <a:endParaRPr lang="en-US"/>
          </a:p>
        </p:txBody>
      </p:sp>
    </p:spTree>
    <p:extLst>
      <p:ext uri="{BB962C8B-B14F-4D97-AF65-F5344CB8AC3E}">
        <p14:creationId xmlns:p14="http://schemas.microsoft.com/office/powerpoint/2010/main" val="1894888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srcRect/>
          <a:stretch/>
        </p:blipFill>
        <p:spPr>
          <a:xfrm>
            <a:off x="0" y="0"/>
            <a:ext cx="24384000" cy="1371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8"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676400" y="730251"/>
            <a:ext cx="21031199" cy="154029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35353"/>
              </a:buClr>
              <a:buSzPts val="10000"/>
              <a:buFont typeface="Source Sans Pro"/>
              <a:buNone/>
              <a:defRPr sz="10000" b="0" i="0" u="none" strike="noStrike" cap="none">
                <a:solidFill>
                  <a:srgbClr val="535353"/>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1676400" y="2576830"/>
            <a:ext cx="21031199" cy="870267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lists.opencompute.org/mailman/listinfo/opencompute-acsimmersion" TargetMode="External"/><Relationship Id="rId2" Type="http://schemas.openxmlformats.org/officeDocument/2006/relationships/hyperlink" Target="https://www.opencompute.org/wiki/Rack_%26_Power/Advanced_Cooling_Solution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rolf.brink@ocproject.net" TargetMode="External"/><Relationship Id="rId2" Type="http://schemas.openxmlformats.org/officeDocument/2006/relationships/hyperlink" Target="mailto:jshah2@mmm.com"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5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1213-EEF4-4279-9800-C839E9D10166}"/>
              </a:ext>
            </a:extLst>
          </p:cNvPr>
          <p:cNvSpPr>
            <a:spLocks noGrp="1"/>
          </p:cNvSpPr>
          <p:nvPr>
            <p:ph type="title"/>
          </p:nvPr>
        </p:nvSpPr>
        <p:spPr/>
        <p:txBody>
          <a:bodyPr/>
          <a:lstStyle/>
          <a:p>
            <a:r>
              <a:rPr lang="en-GB" dirty="0"/>
              <a:t>High availability requirements</a:t>
            </a:r>
          </a:p>
        </p:txBody>
      </p:sp>
      <p:sp>
        <p:nvSpPr>
          <p:cNvPr id="3" name="Content Placeholder 2">
            <a:extLst>
              <a:ext uri="{FF2B5EF4-FFF2-40B4-BE49-F238E27FC236}">
                <a16:creationId xmlns:a16="http://schemas.microsoft.com/office/drawing/2014/main" id="{5A5C023B-9399-487A-8C0B-06B5103C02B3}"/>
              </a:ext>
            </a:extLst>
          </p:cNvPr>
          <p:cNvSpPr>
            <a:spLocks noGrp="1"/>
          </p:cNvSpPr>
          <p:nvPr>
            <p:ph idx="1"/>
          </p:nvPr>
        </p:nvSpPr>
        <p:spPr/>
        <p:txBody>
          <a:bodyPr/>
          <a:lstStyle/>
          <a:p>
            <a:r>
              <a:rPr lang="en-GB" dirty="0"/>
              <a:t>Compliance with all thermal optimized and high safety classifications</a:t>
            </a:r>
          </a:p>
          <a:p>
            <a:r>
              <a:rPr lang="en-GB" dirty="0"/>
              <a:t>Dual power delivery and full selectivity of critical features</a:t>
            </a:r>
          </a:p>
          <a:p>
            <a:pPr marL="1085850" indent="-857250">
              <a:buFont typeface="Arial" panose="020B0604020202020204" pitchFamily="34" charset="0"/>
              <a:buChar char="•"/>
            </a:pPr>
            <a:r>
              <a:rPr lang="en-GB" dirty="0"/>
              <a:t>Certified/confirmed by independent 3</a:t>
            </a:r>
            <a:r>
              <a:rPr lang="en-GB" baseline="30000" dirty="0"/>
              <a:t>rd</a:t>
            </a:r>
            <a:r>
              <a:rPr lang="en-GB" dirty="0"/>
              <a:t> party</a:t>
            </a:r>
          </a:p>
          <a:p>
            <a:pPr marL="1085850" indent="-857250">
              <a:buFont typeface="Arial" panose="020B0604020202020204" pitchFamily="34" charset="0"/>
              <a:buChar char="•"/>
            </a:pPr>
            <a:r>
              <a:rPr lang="en-GB" dirty="0"/>
              <a:t>Ability to distribute redundant power to all electronics</a:t>
            </a:r>
          </a:p>
          <a:p>
            <a:pPr marL="228600" indent="0"/>
            <a:r>
              <a:rPr lang="en-GB" dirty="0"/>
              <a:t>N+1 or 2N cooling ability (at least dual heat exchanging)</a:t>
            </a:r>
          </a:p>
          <a:p>
            <a:pPr marL="228600" indent="0"/>
            <a:r>
              <a:rPr lang="en-GB" dirty="0"/>
              <a:t>N+1 can be supplemented with specific ride through capabilities</a:t>
            </a:r>
          </a:p>
        </p:txBody>
      </p:sp>
    </p:spTree>
    <p:extLst>
      <p:ext uri="{BB962C8B-B14F-4D97-AF65-F5344CB8AC3E}">
        <p14:creationId xmlns:p14="http://schemas.microsoft.com/office/powerpoint/2010/main" val="2707644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7D8F-150B-43AE-AA8F-55FCBF7D4C92}"/>
              </a:ext>
            </a:extLst>
          </p:cNvPr>
          <p:cNvSpPr>
            <a:spLocks noGrp="1"/>
          </p:cNvSpPr>
          <p:nvPr>
            <p:ph type="title"/>
          </p:nvPr>
        </p:nvSpPr>
        <p:spPr>
          <a:xfrm>
            <a:off x="1676400" y="730251"/>
            <a:ext cx="21031199" cy="1706244"/>
          </a:xfrm>
        </p:spPr>
        <p:txBody>
          <a:bodyPr/>
          <a:lstStyle/>
          <a:p>
            <a:r>
              <a:rPr lang="en-US" dirty="0"/>
              <a:t>Dielectric fluid quality management guidelines</a:t>
            </a:r>
          </a:p>
        </p:txBody>
      </p:sp>
      <p:sp>
        <p:nvSpPr>
          <p:cNvPr id="3" name="Content Placeholder 2">
            <a:extLst>
              <a:ext uri="{FF2B5EF4-FFF2-40B4-BE49-F238E27FC236}">
                <a16:creationId xmlns:a16="http://schemas.microsoft.com/office/drawing/2014/main" id="{4397ECA8-41B6-4BBB-B197-72E5EB061F59}"/>
              </a:ext>
            </a:extLst>
          </p:cNvPr>
          <p:cNvSpPr>
            <a:spLocks noGrp="1"/>
          </p:cNvSpPr>
          <p:nvPr>
            <p:ph idx="1"/>
          </p:nvPr>
        </p:nvSpPr>
        <p:spPr>
          <a:xfrm>
            <a:off x="1676399" y="2973281"/>
            <a:ext cx="21031199" cy="8702675"/>
          </a:xfrm>
        </p:spPr>
        <p:txBody>
          <a:bodyPr/>
          <a:lstStyle/>
          <a:p>
            <a:r>
              <a:rPr lang="en-US" sz="4800" u="sng" dirty="0"/>
              <a:t>Hydrocarbons</a:t>
            </a:r>
          </a:p>
          <a:p>
            <a:pPr marL="1085850" indent="-857250">
              <a:buFont typeface="Arial" panose="020B0604020202020204" pitchFamily="34" charset="0"/>
              <a:buChar char="•"/>
            </a:pPr>
            <a:r>
              <a:rPr lang="en-US" sz="4000" dirty="0"/>
              <a:t>Mineral oils should be avoided. Only synthetic liquids should be used.</a:t>
            </a:r>
          </a:p>
          <a:p>
            <a:pPr marL="1085850" indent="-857250">
              <a:buFont typeface="Arial" panose="020B0604020202020204" pitchFamily="34" charset="0"/>
              <a:buChar char="•"/>
            </a:pPr>
            <a:r>
              <a:rPr lang="en-US" sz="4000" dirty="0"/>
              <a:t>The properties of the oil in operation should be tested for oxidation stability, interfacial tension, particle count, flash point, viscosity, break down voltage, density and corrosive Sulfur at regular intervals to monitor fluid quality ensuring consistent performance over time.</a:t>
            </a:r>
          </a:p>
          <a:p>
            <a:pPr marL="1085850" indent="-857250">
              <a:buFont typeface="Arial" panose="020B0604020202020204" pitchFamily="34" charset="0"/>
              <a:buChar char="•"/>
            </a:pPr>
            <a:endParaRPr lang="en-US" sz="4000" dirty="0"/>
          </a:p>
          <a:p>
            <a:r>
              <a:rPr lang="en-US" sz="4800" u="sng" dirty="0"/>
              <a:t>Fluorochemical</a:t>
            </a:r>
          </a:p>
          <a:p>
            <a:pPr marL="1085850" indent="-857250">
              <a:buFont typeface="Arial" panose="020B0604020202020204" pitchFamily="34" charset="0"/>
              <a:buChar char="•"/>
            </a:pPr>
            <a:r>
              <a:rPr lang="en-US" sz="4000" dirty="0"/>
              <a:t>The fluid conditioning system should be designed to remove water, oils, acids and thermal decomposition products from Fluorochemical fluids.</a:t>
            </a:r>
          </a:p>
          <a:p>
            <a:pPr marL="1085850" indent="-857250">
              <a:buFont typeface="Arial" panose="020B0604020202020204" pitchFamily="34" charset="0"/>
              <a:buChar char="•"/>
            </a:pPr>
            <a:endParaRPr lang="en-US" sz="4000" dirty="0"/>
          </a:p>
        </p:txBody>
      </p:sp>
      <p:grpSp>
        <p:nvGrpSpPr>
          <p:cNvPr id="4" name="Group 3">
            <a:extLst>
              <a:ext uri="{FF2B5EF4-FFF2-40B4-BE49-F238E27FC236}">
                <a16:creationId xmlns:a16="http://schemas.microsoft.com/office/drawing/2014/main" id="{D2E9B137-A695-41E7-AF6C-B319E05CE593}"/>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AD7C37A1-149A-4448-9024-E4B1B7AB7147}"/>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5D68B40D-9F60-4691-9596-41B76290819B}"/>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11523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809C132-013E-42AD-BC8B-B17B14468FEC}"/>
              </a:ext>
            </a:extLst>
          </p:cNvPr>
          <p:cNvGraphicFramePr>
            <a:graphicFrameLocks noGrp="1"/>
          </p:cNvGraphicFramePr>
          <p:nvPr>
            <p:extLst>
              <p:ext uri="{D42A27DB-BD31-4B8C-83A1-F6EECF244321}">
                <p14:modId xmlns:p14="http://schemas.microsoft.com/office/powerpoint/2010/main" val="412180156"/>
              </p:ext>
            </p:extLst>
          </p:nvPr>
        </p:nvGraphicFramePr>
        <p:xfrm>
          <a:off x="1082040" y="990349"/>
          <a:ext cx="22219919" cy="11811325"/>
        </p:xfrm>
        <a:graphic>
          <a:graphicData uri="http://schemas.openxmlformats.org/drawingml/2006/table">
            <a:tbl>
              <a:tblPr firstRow="1" bandRow="1"/>
              <a:tblGrid>
                <a:gridCol w="4594059">
                  <a:extLst>
                    <a:ext uri="{9D8B030D-6E8A-4147-A177-3AD203B41FA5}">
                      <a16:colId xmlns:a16="http://schemas.microsoft.com/office/drawing/2014/main" val="1063618288"/>
                    </a:ext>
                  </a:extLst>
                </a:gridCol>
                <a:gridCol w="8812930">
                  <a:extLst>
                    <a:ext uri="{9D8B030D-6E8A-4147-A177-3AD203B41FA5}">
                      <a16:colId xmlns:a16="http://schemas.microsoft.com/office/drawing/2014/main" val="1996765902"/>
                    </a:ext>
                  </a:extLst>
                </a:gridCol>
                <a:gridCol w="8812930">
                  <a:extLst>
                    <a:ext uri="{9D8B030D-6E8A-4147-A177-3AD203B41FA5}">
                      <a16:colId xmlns:a16="http://schemas.microsoft.com/office/drawing/2014/main" val="1796989257"/>
                    </a:ext>
                  </a:extLst>
                </a:gridCol>
              </a:tblGrid>
              <a:tr h="898782">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Contaminants</a:t>
                      </a:r>
                      <a:endParaRPr lang="en-US" sz="3600" dirty="0">
                        <a:effectLst/>
                      </a:endParaRPr>
                    </a:p>
                  </a:txBody>
                  <a:tcPr marL="63500" marR="63500" marT="63500" marB="63500"/>
                </a:tc>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Sources/Cause</a:t>
                      </a:r>
                      <a:endParaRPr lang="en-US" sz="3600" dirty="0">
                        <a:effectLst/>
                      </a:endParaRPr>
                    </a:p>
                  </a:txBody>
                  <a:tcPr marL="63500" marR="63500" marT="63500" marB="63500"/>
                </a:tc>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Prevention/Remediation</a:t>
                      </a:r>
                      <a:endParaRPr lang="en-US" sz="3600" dirty="0">
                        <a:effectLst/>
                      </a:endParaRPr>
                    </a:p>
                  </a:txBody>
                  <a:tcPr marL="63500" marR="63500" marT="63500" marB="63500"/>
                </a:tc>
                <a:extLst>
                  <a:ext uri="{0D108BD9-81ED-4DB2-BD59-A6C34878D82A}">
                    <a16:rowId xmlns:a16="http://schemas.microsoft.com/office/drawing/2014/main" val="3597283434"/>
                  </a:ext>
                </a:extLst>
              </a:tr>
              <a:tr h="1120522">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Particles or fiber</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Oil or equipment e.g. metallic, fiber, sludge in mechanical circulated systems.</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A continuous filter system</a:t>
                      </a:r>
                      <a:endParaRPr lang="en-US" sz="2900" dirty="0">
                        <a:effectLst/>
                      </a:endParaRPr>
                    </a:p>
                  </a:txBody>
                  <a:tcPr marL="63500" marR="63500" marT="63500" marB="63500"/>
                </a:tc>
                <a:extLst>
                  <a:ext uri="{0D108BD9-81ED-4DB2-BD59-A6C34878D82A}">
                    <a16:rowId xmlns:a16="http://schemas.microsoft.com/office/drawing/2014/main" val="2189426282"/>
                  </a:ext>
                </a:extLst>
              </a:tr>
              <a:tr h="857818">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Moisture</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Atmosphere/manufacturing process</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Any open bath solution should contain a lid to limit ventilation of the air to liquid interface.</a:t>
                      </a:r>
                      <a:endParaRPr lang="en-US" sz="2900" dirty="0">
                        <a:effectLst/>
                      </a:endParaRPr>
                    </a:p>
                  </a:txBody>
                  <a:tcPr marL="63500" marR="63500" marT="63500" marB="63500"/>
                </a:tc>
                <a:extLst>
                  <a:ext uri="{0D108BD9-81ED-4DB2-BD59-A6C34878D82A}">
                    <a16:rowId xmlns:a16="http://schemas.microsoft.com/office/drawing/2014/main" val="3694942751"/>
                  </a:ext>
                </a:extLst>
              </a:tr>
              <a:tr h="1416247">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Sludge</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Oxidation in oil</a:t>
                      </a:r>
                      <a:endParaRPr lang="en-US" sz="2900" dirty="0">
                        <a:effectLst/>
                      </a:endParaRPr>
                    </a:p>
                  </a:txBody>
                  <a:tcPr marL="63500" marR="63500" marT="63500" marB="63500"/>
                </a:tc>
                <a:tc>
                  <a:txBody>
                    <a:bodyPr/>
                    <a:lstStyle/>
                    <a:p>
                      <a:pPr rtl="0" fontAlgn="t">
                        <a:spcBef>
                          <a:spcPts val="0"/>
                        </a:spcBef>
                        <a:spcAft>
                          <a:spcPts val="0"/>
                        </a:spcAft>
                      </a:pPr>
                      <a:r>
                        <a:rPr lang="en-US" sz="2900" b="0" i="0" u="none" strike="noStrike" dirty="0">
                          <a:solidFill>
                            <a:srgbClr val="000000"/>
                          </a:solidFill>
                          <a:effectLst/>
                          <a:latin typeface="Arial" panose="020B0604020202020204" pitchFamily="34" charset="0"/>
                        </a:rPr>
                        <a:t>Oxidation could be detected by acidity and color appearance monitoring. It could be mitigated by moisture level, overheating and contamination control.</a:t>
                      </a:r>
                      <a:endParaRPr lang="en-US" sz="2900" dirty="0">
                        <a:effectLst/>
                      </a:endParaRPr>
                    </a:p>
                  </a:txBody>
                  <a:tcPr marL="63500" marR="63500" marT="63500" marB="63500"/>
                </a:tc>
                <a:extLst>
                  <a:ext uri="{0D108BD9-81ED-4DB2-BD59-A6C34878D82A}">
                    <a16:rowId xmlns:a16="http://schemas.microsoft.com/office/drawing/2014/main" val="3615465446"/>
                  </a:ext>
                </a:extLst>
              </a:tr>
              <a:tr h="602166">
                <a:tc>
                  <a:txBody>
                    <a:bodyPr/>
                    <a:lstStyle/>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Corrosive Sulfur</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Introduced by IT materials</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Monitor for Sulfur contents on a regular basis</a:t>
                      </a:r>
                    </a:p>
                  </a:txBody>
                  <a:tcPr marL="63500" marR="63500" marT="63500" marB="63500"/>
                </a:tc>
                <a:extLst>
                  <a:ext uri="{0D108BD9-81ED-4DB2-BD59-A6C34878D82A}">
                    <a16:rowId xmlns:a16="http://schemas.microsoft.com/office/drawing/2014/main" val="1395235121"/>
                  </a:ext>
                </a:extLst>
              </a:tr>
              <a:tr h="914400">
                <a:tc>
                  <a:txBody>
                    <a:bodyPr/>
                    <a:lstStyle/>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Degradable products and soluble polar contaminants</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Incompatibility</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Check interfacial tension</a:t>
                      </a:r>
                    </a:p>
                  </a:txBody>
                  <a:tcPr marL="63500" marR="63500" marT="63500" marB="63500"/>
                </a:tc>
                <a:extLst>
                  <a:ext uri="{0D108BD9-81ED-4DB2-BD59-A6C34878D82A}">
                    <a16:rowId xmlns:a16="http://schemas.microsoft.com/office/drawing/2014/main" val="2900673037"/>
                  </a:ext>
                </a:extLst>
              </a:tr>
              <a:tr h="2610252">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Generation of low molecular hydrocarbons</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Produced by overheating or electrical discharge/cause lowering in flash point of oil</a:t>
                      </a:r>
                    </a:p>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Low molecular hydrocarbons could also come from cables and other IT materials after overheating and degradation., </a:t>
                      </a:r>
                      <a:r>
                        <a:rPr lang="en-US" sz="2900" b="0" i="0" u="none" strike="noStrike" cap="none" dirty="0" err="1">
                          <a:solidFill>
                            <a:srgbClr val="000000"/>
                          </a:solidFill>
                          <a:effectLst/>
                          <a:latin typeface="Arial" panose="020B0604020202020204" pitchFamily="34" charset="0"/>
                          <a:ea typeface="+mn-ea"/>
                          <a:cs typeface="+mn-cs"/>
                          <a:sym typeface="Arial"/>
                        </a:rPr>
                        <a:t>eg.EVA</a:t>
                      </a:r>
                      <a:r>
                        <a:rPr lang="en-US" sz="2900" b="0" i="0" u="none" strike="noStrike" cap="none" dirty="0">
                          <a:solidFill>
                            <a:srgbClr val="000000"/>
                          </a:solidFill>
                          <a:effectLst/>
                          <a:latin typeface="Arial" panose="020B0604020202020204" pitchFamily="34" charset="0"/>
                          <a:ea typeface="+mn-ea"/>
                          <a:cs typeface="+mn-cs"/>
                          <a:sym typeface="Arial"/>
                        </a:rPr>
                        <a:t> and PE are used in different types of cables.  </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Avoid completely</a:t>
                      </a:r>
                    </a:p>
                  </a:txBody>
                  <a:tcPr marL="63500" marR="63500" marT="63500" marB="63500"/>
                </a:tc>
                <a:extLst>
                  <a:ext uri="{0D108BD9-81ED-4DB2-BD59-A6C34878D82A}">
                    <a16:rowId xmlns:a16="http://schemas.microsoft.com/office/drawing/2014/main" val="2926730741"/>
                  </a:ext>
                </a:extLst>
              </a:tr>
              <a:tr h="2494415">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Contamination by plasticizers, grease, adhesive, ink, elastomers, rubber, solder flux, coatings, etc.</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a:solidFill>
                            <a:srgbClr val="000000"/>
                          </a:solidFill>
                          <a:effectLst/>
                          <a:latin typeface="Arial" panose="020B0604020202020204" pitchFamily="34" charset="0"/>
                          <a:ea typeface="+mn-ea"/>
                          <a:cs typeface="+mn-cs"/>
                          <a:sym typeface="Arial"/>
                        </a:rPr>
                        <a:t>Server components</a:t>
                      </a:r>
                    </a:p>
                  </a:txBody>
                  <a:tcPr marL="63500" marR="63500" marT="63500" marB="63500"/>
                </a:tc>
                <a:tc>
                  <a:txBody>
                    <a:bodyPr/>
                    <a:lstStyle/>
                    <a:p>
                      <a:pPr marR="0" algn="l" rtl="0" fontAlgn="t">
                        <a:lnSpc>
                          <a:spcPct val="100000"/>
                        </a:lnSpc>
                        <a:spcBef>
                          <a:spcPts val="0"/>
                        </a:spcBef>
                        <a:spcAft>
                          <a:spcPts val="0"/>
                        </a:spcAft>
                        <a:buClr>
                          <a:srgbClr val="000000"/>
                        </a:buClr>
                        <a:buFont typeface="Arial"/>
                      </a:pPr>
                      <a:r>
                        <a:rPr lang="en-US" sz="2900" b="0" i="0" u="none" strike="noStrike" cap="none" dirty="0">
                          <a:solidFill>
                            <a:srgbClr val="000000"/>
                          </a:solidFill>
                          <a:effectLst/>
                          <a:latin typeface="Arial" panose="020B0604020202020204" pitchFamily="34" charset="0"/>
                          <a:ea typeface="+mn-ea"/>
                          <a:cs typeface="+mn-cs"/>
                          <a:sym typeface="Arial"/>
                        </a:rPr>
                        <a:t>Check material compatibility. </a:t>
                      </a:r>
                      <a:r>
                        <a:rPr lang="en-US" sz="2900" b="1" i="1" u="none" strike="noStrike" cap="none" dirty="0">
                          <a:solidFill>
                            <a:srgbClr val="000000"/>
                          </a:solidFill>
                          <a:effectLst/>
                          <a:latin typeface="Arial" panose="020B0604020202020204" pitchFamily="34" charset="0"/>
                          <a:ea typeface="+mn-ea"/>
                          <a:cs typeface="+mn-cs"/>
                          <a:sym typeface="Arial"/>
                        </a:rPr>
                        <a:t>Refer to upcoming OCP whitepaper “IT gear for immersion strategies” for more details.</a:t>
                      </a:r>
                    </a:p>
                  </a:txBody>
                  <a:tcPr marL="63500" marR="63500" marT="63500" marB="63500"/>
                </a:tc>
                <a:extLst>
                  <a:ext uri="{0D108BD9-81ED-4DB2-BD59-A6C34878D82A}">
                    <a16:rowId xmlns:a16="http://schemas.microsoft.com/office/drawing/2014/main" val="144129362"/>
                  </a:ext>
                </a:extLst>
              </a:tr>
            </a:tbl>
          </a:graphicData>
        </a:graphic>
      </p:graphicFrame>
      <p:sp>
        <p:nvSpPr>
          <p:cNvPr id="13" name="Rectangle 12">
            <a:extLst>
              <a:ext uri="{FF2B5EF4-FFF2-40B4-BE49-F238E27FC236}">
                <a16:creationId xmlns:a16="http://schemas.microsoft.com/office/drawing/2014/main" id="{9E38DBB6-2E0D-463A-90BA-71E926A7D844}"/>
              </a:ext>
            </a:extLst>
          </p:cNvPr>
          <p:cNvSpPr/>
          <p:nvPr/>
        </p:nvSpPr>
        <p:spPr>
          <a:xfrm>
            <a:off x="1051560" y="67019"/>
            <a:ext cx="12192000" cy="923330"/>
          </a:xfrm>
          <a:prstGeom prst="rect">
            <a:avLst/>
          </a:prstGeom>
        </p:spPr>
        <p:txBody>
          <a:bodyPr>
            <a:spAutoFit/>
          </a:bodyPr>
          <a:lstStyle/>
          <a:p>
            <a:pPr>
              <a:spcBef>
                <a:spcPts val="500"/>
              </a:spcBef>
              <a:spcAft>
                <a:spcPts val="500"/>
              </a:spcAft>
            </a:pPr>
            <a:r>
              <a:rPr lang="en-US" sz="4000" b="1" u="sng" dirty="0">
                <a:latin typeface="Arial" panose="020B0604020202020204" pitchFamily="34" charset="0"/>
              </a:rPr>
              <a:t>Hydrocarbons:</a:t>
            </a:r>
            <a:br>
              <a:rPr lang="en-US" dirty="0"/>
            </a:br>
            <a:endParaRPr lang="en-US" dirty="0"/>
          </a:p>
        </p:txBody>
      </p:sp>
    </p:spTree>
    <p:extLst>
      <p:ext uri="{BB962C8B-B14F-4D97-AF65-F5344CB8AC3E}">
        <p14:creationId xmlns:p14="http://schemas.microsoft.com/office/powerpoint/2010/main" val="407136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809C132-013E-42AD-BC8B-B17B14468FEC}"/>
              </a:ext>
            </a:extLst>
          </p:cNvPr>
          <p:cNvGraphicFramePr>
            <a:graphicFrameLocks noGrp="1"/>
          </p:cNvGraphicFramePr>
          <p:nvPr>
            <p:extLst>
              <p:ext uri="{D42A27DB-BD31-4B8C-83A1-F6EECF244321}">
                <p14:modId xmlns:p14="http://schemas.microsoft.com/office/powerpoint/2010/main" val="3533342480"/>
              </p:ext>
            </p:extLst>
          </p:nvPr>
        </p:nvGraphicFramePr>
        <p:xfrm>
          <a:off x="1051560" y="1235676"/>
          <a:ext cx="22219919" cy="9737937"/>
        </p:xfrm>
        <a:graphic>
          <a:graphicData uri="http://schemas.openxmlformats.org/drawingml/2006/table">
            <a:tbl>
              <a:tblPr firstRow="1" bandRow="1"/>
              <a:tblGrid>
                <a:gridCol w="4594059">
                  <a:extLst>
                    <a:ext uri="{9D8B030D-6E8A-4147-A177-3AD203B41FA5}">
                      <a16:colId xmlns:a16="http://schemas.microsoft.com/office/drawing/2014/main" val="1063618288"/>
                    </a:ext>
                  </a:extLst>
                </a:gridCol>
                <a:gridCol w="8812930">
                  <a:extLst>
                    <a:ext uri="{9D8B030D-6E8A-4147-A177-3AD203B41FA5}">
                      <a16:colId xmlns:a16="http://schemas.microsoft.com/office/drawing/2014/main" val="1996765902"/>
                    </a:ext>
                  </a:extLst>
                </a:gridCol>
                <a:gridCol w="8812930">
                  <a:extLst>
                    <a:ext uri="{9D8B030D-6E8A-4147-A177-3AD203B41FA5}">
                      <a16:colId xmlns:a16="http://schemas.microsoft.com/office/drawing/2014/main" val="1796989257"/>
                    </a:ext>
                  </a:extLst>
                </a:gridCol>
              </a:tblGrid>
              <a:tr h="1106080">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Contaminants</a:t>
                      </a:r>
                      <a:endParaRPr lang="en-US" sz="3600" dirty="0">
                        <a:effectLst/>
                      </a:endParaRPr>
                    </a:p>
                  </a:txBody>
                  <a:tcPr marL="63500" marR="63500" marT="63500" marB="63500"/>
                </a:tc>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Sources/Cause</a:t>
                      </a:r>
                      <a:endParaRPr lang="en-US" sz="3600" dirty="0">
                        <a:effectLst/>
                      </a:endParaRPr>
                    </a:p>
                  </a:txBody>
                  <a:tcPr marL="63500" marR="63500" marT="63500" marB="63500"/>
                </a:tc>
                <a:tc>
                  <a:txBody>
                    <a:bodyPr/>
                    <a:lstStyle/>
                    <a:p>
                      <a:pPr algn="ctr" rtl="0" fontAlgn="t">
                        <a:spcBef>
                          <a:spcPts val="0"/>
                        </a:spcBef>
                        <a:spcAft>
                          <a:spcPts val="0"/>
                        </a:spcAft>
                      </a:pPr>
                      <a:r>
                        <a:rPr lang="en-US" sz="3600" b="1" i="0" u="none" strike="noStrike" dirty="0">
                          <a:solidFill>
                            <a:srgbClr val="000000"/>
                          </a:solidFill>
                          <a:effectLst/>
                          <a:latin typeface="Arial" panose="020B0604020202020204" pitchFamily="34" charset="0"/>
                        </a:rPr>
                        <a:t>Prevention/Remediation</a:t>
                      </a:r>
                      <a:endParaRPr lang="en-US" sz="3600" dirty="0">
                        <a:effectLst/>
                      </a:endParaRPr>
                    </a:p>
                  </a:txBody>
                  <a:tcPr marL="63500" marR="63500" marT="63500" marB="63500"/>
                </a:tc>
                <a:extLst>
                  <a:ext uri="{0D108BD9-81ED-4DB2-BD59-A6C34878D82A}">
                    <a16:rowId xmlns:a16="http://schemas.microsoft.com/office/drawing/2014/main" val="3597283434"/>
                  </a:ext>
                </a:extLst>
              </a:tr>
              <a:tr h="1656957">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“Inert” hydrocarbon such as DOP, PDMS, etc.</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Wire insulation, silicone rubber, solder flux, etc.</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Activated Carbon</a:t>
                      </a:r>
                      <a:endParaRPr lang="en-US" sz="3000">
                        <a:effectLst/>
                      </a:endParaRPr>
                    </a:p>
                  </a:txBody>
                  <a:tcPr marL="63500" marR="63500" marT="63500" marB="63500"/>
                </a:tc>
                <a:extLst>
                  <a:ext uri="{0D108BD9-81ED-4DB2-BD59-A6C34878D82A}">
                    <a16:rowId xmlns:a16="http://schemas.microsoft.com/office/drawing/2014/main" val="2189426282"/>
                  </a:ext>
                </a:extLst>
              </a:tr>
              <a:tr h="1615171">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Chemically “active” hydrocarbon such as solder flux</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Printed Circuit Boards</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Activated Carbon</a:t>
                      </a:r>
                      <a:endParaRPr lang="en-US" sz="3000">
                        <a:effectLst/>
                      </a:endParaRPr>
                    </a:p>
                  </a:txBody>
                  <a:tcPr marL="63500" marR="63500" marT="63500" marB="63500"/>
                </a:tc>
                <a:extLst>
                  <a:ext uri="{0D108BD9-81ED-4DB2-BD59-A6C34878D82A}">
                    <a16:rowId xmlns:a16="http://schemas.microsoft.com/office/drawing/2014/main" val="3694942751"/>
                  </a:ext>
                </a:extLst>
              </a:tr>
              <a:tr h="1416247">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Water</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Condensation. Heat Exchanger Leak</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Silica Gel or Metal Sulfate</a:t>
                      </a:r>
                      <a:endParaRPr lang="en-US" sz="3000">
                        <a:effectLst/>
                      </a:endParaRPr>
                    </a:p>
                  </a:txBody>
                  <a:tcPr marL="63500" marR="63500" marT="63500" marB="63500"/>
                </a:tc>
                <a:extLst>
                  <a:ext uri="{0D108BD9-81ED-4DB2-BD59-A6C34878D82A}">
                    <a16:rowId xmlns:a16="http://schemas.microsoft.com/office/drawing/2014/main" val="3615465446"/>
                  </a:ext>
                </a:extLst>
              </a:tr>
              <a:tr h="1303721">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Particulate</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Manufacturing Residue</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Mechanical Filtration to &lt;1 µm</a:t>
                      </a:r>
                      <a:endParaRPr lang="en-US" sz="3000">
                        <a:effectLst/>
                      </a:endParaRPr>
                    </a:p>
                  </a:txBody>
                  <a:tcPr marL="63500" marR="63500" marT="63500" marB="63500"/>
                </a:tc>
                <a:extLst>
                  <a:ext uri="{0D108BD9-81ED-4DB2-BD59-A6C34878D82A}">
                    <a16:rowId xmlns:a16="http://schemas.microsoft.com/office/drawing/2014/main" val="1395235121"/>
                  </a:ext>
                </a:extLst>
              </a:tr>
              <a:tr h="2639761">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Decomposition Products: COF2, Unsaturates, HF, etc.</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a:solidFill>
                            <a:srgbClr val="000000"/>
                          </a:solidFill>
                          <a:effectLst/>
                          <a:latin typeface="Arial" panose="020B0604020202020204" pitchFamily="34" charset="0"/>
                        </a:rPr>
                        <a:t>Electrical Failure resulting in Arc or Red-hot burn</a:t>
                      </a:r>
                      <a:endParaRPr lang="en-US" sz="3000">
                        <a:effectLst/>
                      </a:endParaRPr>
                    </a:p>
                  </a:txBody>
                  <a:tcPr marL="63500" marR="63500" marT="63500" marB="63500"/>
                </a:tc>
                <a:tc>
                  <a:txBody>
                    <a:bodyPr/>
                    <a:lstStyle/>
                    <a:p>
                      <a:pPr rtl="0" fontAlgn="t">
                        <a:spcBef>
                          <a:spcPts val="0"/>
                        </a:spcBef>
                        <a:spcAft>
                          <a:spcPts val="0"/>
                        </a:spcAft>
                      </a:pPr>
                      <a:r>
                        <a:rPr lang="en-US" sz="3000" b="0" i="0" u="none" strike="noStrike" dirty="0">
                          <a:solidFill>
                            <a:srgbClr val="000000"/>
                          </a:solidFill>
                          <a:effectLst/>
                          <a:latin typeface="Arial" panose="020B0604020202020204" pitchFamily="34" charset="0"/>
                        </a:rPr>
                        <a:t>Activated Alumina or Base Wash</a:t>
                      </a:r>
                      <a:endParaRPr lang="en-US" sz="3000" dirty="0">
                        <a:effectLst/>
                      </a:endParaRPr>
                    </a:p>
                  </a:txBody>
                  <a:tcPr marL="63500" marR="63500" marT="63500" marB="63500"/>
                </a:tc>
                <a:extLst>
                  <a:ext uri="{0D108BD9-81ED-4DB2-BD59-A6C34878D82A}">
                    <a16:rowId xmlns:a16="http://schemas.microsoft.com/office/drawing/2014/main" val="2900673037"/>
                  </a:ext>
                </a:extLst>
              </a:tr>
            </a:tbl>
          </a:graphicData>
        </a:graphic>
      </p:graphicFrame>
      <p:sp>
        <p:nvSpPr>
          <p:cNvPr id="13" name="Rectangle 12">
            <a:extLst>
              <a:ext uri="{FF2B5EF4-FFF2-40B4-BE49-F238E27FC236}">
                <a16:creationId xmlns:a16="http://schemas.microsoft.com/office/drawing/2014/main" id="{9E38DBB6-2E0D-463A-90BA-71E926A7D844}"/>
              </a:ext>
            </a:extLst>
          </p:cNvPr>
          <p:cNvSpPr/>
          <p:nvPr/>
        </p:nvSpPr>
        <p:spPr>
          <a:xfrm>
            <a:off x="1051560" y="67019"/>
            <a:ext cx="12192000" cy="923330"/>
          </a:xfrm>
          <a:prstGeom prst="rect">
            <a:avLst/>
          </a:prstGeom>
        </p:spPr>
        <p:txBody>
          <a:bodyPr>
            <a:spAutoFit/>
          </a:bodyPr>
          <a:lstStyle/>
          <a:p>
            <a:pPr>
              <a:spcBef>
                <a:spcPts val="500"/>
              </a:spcBef>
              <a:spcAft>
                <a:spcPts val="500"/>
              </a:spcAft>
            </a:pPr>
            <a:r>
              <a:rPr lang="en-US" sz="4000" b="1" u="sng" dirty="0">
                <a:latin typeface="Arial" panose="020B0604020202020204" pitchFamily="34" charset="0"/>
              </a:rPr>
              <a:t>Fluorochemical fluids:</a:t>
            </a:r>
            <a:br>
              <a:rPr lang="en-US" dirty="0"/>
            </a:br>
            <a:endParaRPr lang="en-US" dirty="0"/>
          </a:p>
        </p:txBody>
      </p:sp>
    </p:spTree>
    <p:extLst>
      <p:ext uri="{BB962C8B-B14F-4D97-AF65-F5344CB8AC3E}">
        <p14:creationId xmlns:p14="http://schemas.microsoft.com/office/powerpoint/2010/main" val="325975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09FDA8-F266-4A9C-B1DC-2B0C7C1CBC45}"/>
              </a:ext>
            </a:extLst>
          </p:cNvPr>
          <p:cNvPicPr>
            <a:picLocks noChangeAspect="1"/>
          </p:cNvPicPr>
          <p:nvPr/>
        </p:nvPicPr>
        <p:blipFill>
          <a:blip r:embed="rId2"/>
          <a:stretch>
            <a:fillRect/>
          </a:stretch>
        </p:blipFill>
        <p:spPr>
          <a:xfrm>
            <a:off x="13077173" y="4912177"/>
            <a:ext cx="10810489" cy="6080900"/>
          </a:xfrm>
          <a:prstGeom prst="rect">
            <a:avLst/>
          </a:prstGeom>
        </p:spPr>
      </p:pic>
      <p:sp>
        <p:nvSpPr>
          <p:cNvPr id="2" name="Title 1">
            <a:extLst>
              <a:ext uri="{FF2B5EF4-FFF2-40B4-BE49-F238E27FC236}">
                <a16:creationId xmlns:a16="http://schemas.microsoft.com/office/drawing/2014/main" id="{51EA1F01-B5A7-4433-8D2E-7B548C5B0654}"/>
              </a:ext>
            </a:extLst>
          </p:cNvPr>
          <p:cNvSpPr>
            <a:spLocks noGrp="1"/>
          </p:cNvSpPr>
          <p:nvPr>
            <p:ph type="title"/>
          </p:nvPr>
        </p:nvSpPr>
        <p:spPr/>
        <p:txBody>
          <a:bodyPr/>
          <a:lstStyle/>
          <a:p>
            <a:r>
              <a:rPr lang="en-US" dirty="0"/>
              <a:t>Immersion related uptime factors</a:t>
            </a:r>
          </a:p>
        </p:txBody>
      </p:sp>
      <p:sp>
        <p:nvSpPr>
          <p:cNvPr id="3" name="Content Placeholder 2">
            <a:extLst>
              <a:ext uri="{FF2B5EF4-FFF2-40B4-BE49-F238E27FC236}">
                <a16:creationId xmlns:a16="http://schemas.microsoft.com/office/drawing/2014/main" id="{D85D5820-91A5-471B-8740-4496B81D5F07}"/>
              </a:ext>
            </a:extLst>
          </p:cNvPr>
          <p:cNvSpPr>
            <a:spLocks noGrp="1"/>
          </p:cNvSpPr>
          <p:nvPr>
            <p:ph idx="1"/>
          </p:nvPr>
        </p:nvSpPr>
        <p:spPr>
          <a:xfrm>
            <a:off x="1676400" y="3795500"/>
            <a:ext cx="21031199" cy="8702675"/>
          </a:xfrm>
        </p:spPr>
        <p:txBody>
          <a:bodyPr/>
          <a:lstStyle/>
          <a:p>
            <a:pPr marL="228600" indent="0"/>
            <a:r>
              <a:rPr lang="en-US" dirty="0"/>
              <a:t>Dielectric ride through</a:t>
            </a:r>
          </a:p>
          <a:p>
            <a:pPr marL="1085850" indent="-857250">
              <a:buFont typeface="Arial" panose="020B0604020202020204" pitchFamily="34" charset="0"/>
              <a:buChar char="•"/>
            </a:pPr>
            <a:r>
              <a:rPr lang="en-US" dirty="0"/>
              <a:t>Thermal buffer of the liquid</a:t>
            </a:r>
          </a:p>
          <a:p>
            <a:pPr marL="228600" indent="0"/>
            <a:r>
              <a:rPr lang="en-US" dirty="0"/>
              <a:t>Partial dielectric ride through</a:t>
            </a:r>
          </a:p>
          <a:p>
            <a:pPr marL="1085850" indent="-857250">
              <a:buFont typeface="Arial" panose="020B0604020202020204" pitchFamily="34" charset="0"/>
              <a:buChar char="•"/>
            </a:pPr>
            <a:r>
              <a:rPr lang="en-US" dirty="0"/>
              <a:t>N+1 or 2N like systems</a:t>
            </a:r>
          </a:p>
          <a:p>
            <a:pPr marL="228600" indent="0"/>
            <a:r>
              <a:rPr lang="en-US" dirty="0"/>
              <a:t>FWS ride through</a:t>
            </a:r>
          </a:p>
          <a:p>
            <a:pPr marL="1085850" indent="-857250">
              <a:buFont typeface="Arial" panose="020B0604020202020204" pitchFamily="34" charset="0"/>
              <a:buChar char="•"/>
            </a:pPr>
            <a:r>
              <a:rPr lang="en-US" dirty="0"/>
              <a:t>Built-in buffer in the FWS</a:t>
            </a:r>
          </a:p>
        </p:txBody>
      </p:sp>
      <p:grpSp>
        <p:nvGrpSpPr>
          <p:cNvPr id="4" name="Group 3">
            <a:extLst>
              <a:ext uri="{FF2B5EF4-FFF2-40B4-BE49-F238E27FC236}">
                <a16:creationId xmlns:a16="http://schemas.microsoft.com/office/drawing/2014/main" id="{2C3DE899-67E8-4BD3-97B6-F10A9CC1EAB5}"/>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8B31BCF8-C823-4833-9929-E7E823E956D3}"/>
                </a:ext>
              </a:extLst>
            </p:cNvPr>
            <p:cNvPicPr>
              <a:picLocks noChangeAspect="1"/>
            </p:cNvPicPr>
            <p:nvPr/>
          </p:nvPicPr>
          <p:blipFill>
            <a:blip r:embed="rId3"/>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5CA50D7B-675F-431B-9D45-D8A26558EC02}"/>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7" name="Rectangle 6">
            <a:extLst>
              <a:ext uri="{FF2B5EF4-FFF2-40B4-BE49-F238E27FC236}">
                <a16:creationId xmlns:a16="http://schemas.microsoft.com/office/drawing/2014/main" id="{DF705D16-7528-4054-82A9-138AEAF4E99A}"/>
              </a:ext>
            </a:extLst>
          </p:cNvPr>
          <p:cNvSpPr/>
          <p:nvPr/>
        </p:nvSpPr>
        <p:spPr>
          <a:xfrm>
            <a:off x="10985327" y="2137847"/>
            <a:ext cx="12053405" cy="1477328"/>
          </a:xfrm>
          <a:prstGeom prst="rect">
            <a:avLst/>
          </a:prstGeom>
          <a:noFill/>
          <a:ln>
            <a:noFill/>
          </a:ln>
        </p:spPr>
        <p:txBody>
          <a:bodyPr spcFirstLastPara="1" wrap="square" lIns="91425" tIns="45700" rIns="91425" bIns="45700" anchor="ctr" anchorCtr="0"/>
          <a:lstStyle/>
          <a:p>
            <a:pPr>
              <a:lnSpc>
                <a:spcPct val="90000"/>
              </a:lnSpc>
              <a:buClr>
                <a:srgbClr val="535353"/>
              </a:buClr>
              <a:buSzPts val="10000"/>
            </a:pPr>
            <a:r>
              <a:rPr lang="en-US" sz="7200" i="1" dirty="0">
                <a:solidFill>
                  <a:srgbClr val="535353"/>
                </a:solidFill>
                <a:latin typeface="Source Sans Pro"/>
                <a:ea typeface="Source Sans Pro"/>
                <a:sym typeface="Source Sans Pro"/>
              </a:rPr>
              <a:t>1- Ride through</a:t>
            </a:r>
          </a:p>
        </p:txBody>
      </p:sp>
    </p:spTree>
    <p:extLst>
      <p:ext uri="{BB962C8B-B14F-4D97-AF65-F5344CB8AC3E}">
        <p14:creationId xmlns:p14="http://schemas.microsoft.com/office/powerpoint/2010/main" val="394517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A1F01-B5A7-4433-8D2E-7B548C5B0654}"/>
              </a:ext>
            </a:extLst>
          </p:cNvPr>
          <p:cNvSpPr>
            <a:spLocks noGrp="1"/>
          </p:cNvSpPr>
          <p:nvPr>
            <p:ph type="title"/>
          </p:nvPr>
        </p:nvSpPr>
        <p:spPr/>
        <p:txBody>
          <a:bodyPr/>
          <a:lstStyle/>
          <a:p>
            <a:r>
              <a:rPr lang="en-US" dirty="0"/>
              <a:t>Immersion related uptime factors</a:t>
            </a:r>
          </a:p>
        </p:txBody>
      </p:sp>
      <p:sp>
        <p:nvSpPr>
          <p:cNvPr id="3" name="Content Placeholder 2">
            <a:extLst>
              <a:ext uri="{FF2B5EF4-FFF2-40B4-BE49-F238E27FC236}">
                <a16:creationId xmlns:a16="http://schemas.microsoft.com/office/drawing/2014/main" id="{D85D5820-91A5-471B-8740-4496B81D5F07}"/>
              </a:ext>
            </a:extLst>
          </p:cNvPr>
          <p:cNvSpPr>
            <a:spLocks noGrp="1"/>
          </p:cNvSpPr>
          <p:nvPr>
            <p:ph idx="1"/>
          </p:nvPr>
        </p:nvSpPr>
        <p:spPr>
          <a:xfrm>
            <a:off x="1676400" y="3795500"/>
            <a:ext cx="21031199" cy="8702675"/>
          </a:xfrm>
        </p:spPr>
        <p:txBody>
          <a:bodyPr/>
          <a:lstStyle/>
          <a:p>
            <a:pPr marL="228600" indent="0"/>
            <a:r>
              <a:rPr lang="en-US" dirty="0"/>
              <a:t>Dependent on immersion solution</a:t>
            </a:r>
          </a:p>
          <a:p>
            <a:pPr marL="228600" indent="0"/>
            <a:endParaRPr lang="en-US" dirty="0"/>
          </a:p>
          <a:p>
            <a:pPr marL="228600" indent="0"/>
            <a:r>
              <a:rPr lang="en-US" dirty="0"/>
              <a:t>Dampening effect by liquid</a:t>
            </a:r>
          </a:p>
          <a:p>
            <a:pPr marL="1085850" indent="-857250">
              <a:buFont typeface="Arial" panose="020B0604020202020204" pitchFamily="34" charset="0"/>
              <a:buChar char="•"/>
            </a:pPr>
            <a:r>
              <a:rPr lang="en-US" dirty="0"/>
              <a:t>Minimize thermal stress on (micro) components</a:t>
            </a:r>
          </a:p>
          <a:p>
            <a:pPr marL="228600" indent="0"/>
            <a:endParaRPr lang="en-US" dirty="0"/>
          </a:p>
          <a:p>
            <a:pPr marL="228600" indent="0"/>
            <a:r>
              <a:rPr lang="en-US" dirty="0"/>
              <a:t>Thermal stability by controlled or predictable flow </a:t>
            </a:r>
          </a:p>
          <a:p>
            <a:pPr marL="1085850" indent="-857250">
              <a:buFont typeface="Arial" panose="020B0604020202020204" pitchFamily="34" charset="0"/>
              <a:buChar char="•"/>
            </a:pPr>
            <a:r>
              <a:rPr lang="en-US" dirty="0"/>
              <a:t>More stable chip temperatures</a:t>
            </a:r>
          </a:p>
        </p:txBody>
      </p:sp>
      <p:grpSp>
        <p:nvGrpSpPr>
          <p:cNvPr id="4" name="Group 3">
            <a:extLst>
              <a:ext uri="{FF2B5EF4-FFF2-40B4-BE49-F238E27FC236}">
                <a16:creationId xmlns:a16="http://schemas.microsoft.com/office/drawing/2014/main" id="{2C3DE899-67E8-4BD3-97B6-F10A9CC1EAB5}"/>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8B31BCF8-C823-4833-9929-E7E823E956D3}"/>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5CA50D7B-675F-431B-9D45-D8A26558EC02}"/>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7" name="Rectangle 6">
            <a:extLst>
              <a:ext uri="{FF2B5EF4-FFF2-40B4-BE49-F238E27FC236}">
                <a16:creationId xmlns:a16="http://schemas.microsoft.com/office/drawing/2014/main" id="{DF705D16-7528-4054-82A9-138AEAF4E99A}"/>
              </a:ext>
            </a:extLst>
          </p:cNvPr>
          <p:cNvSpPr/>
          <p:nvPr/>
        </p:nvSpPr>
        <p:spPr>
          <a:xfrm>
            <a:off x="10985327" y="2137847"/>
            <a:ext cx="12053405" cy="1477328"/>
          </a:xfrm>
          <a:prstGeom prst="rect">
            <a:avLst/>
          </a:prstGeom>
          <a:noFill/>
          <a:ln>
            <a:noFill/>
          </a:ln>
        </p:spPr>
        <p:txBody>
          <a:bodyPr spcFirstLastPara="1" wrap="square" lIns="91425" tIns="45700" rIns="91425" bIns="45700" anchor="ctr" anchorCtr="0"/>
          <a:lstStyle/>
          <a:p>
            <a:pPr>
              <a:lnSpc>
                <a:spcPct val="90000"/>
              </a:lnSpc>
              <a:buClr>
                <a:srgbClr val="535353"/>
              </a:buClr>
              <a:buSzPts val="10000"/>
            </a:pPr>
            <a:r>
              <a:rPr lang="en-US" sz="7200" i="1" dirty="0">
                <a:solidFill>
                  <a:srgbClr val="535353"/>
                </a:solidFill>
                <a:latin typeface="Source Sans Pro"/>
                <a:ea typeface="Source Sans Pro"/>
                <a:sym typeface="Source Sans Pro"/>
              </a:rPr>
              <a:t>2- Thermal design</a:t>
            </a:r>
          </a:p>
        </p:txBody>
      </p:sp>
    </p:spTree>
    <p:extLst>
      <p:ext uri="{BB962C8B-B14F-4D97-AF65-F5344CB8AC3E}">
        <p14:creationId xmlns:p14="http://schemas.microsoft.com/office/powerpoint/2010/main" val="93644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3DE899-67E8-4BD3-97B6-F10A9CC1EAB5}"/>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8B31BCF8-C823-4833-9929-E7E823E956D3}"/>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5CA50D7B-675F-431B-9D45-D8A26558EC02}"/>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2" name="Title 1">
            <a:extLst>
              <a:ext uri="{FF2B5EF4-FFF2-40B4-BE49-F238E27FC236}">
                <a16:creationId xmlns:a16="http://schemas.microsoft.com/office/drawing/2014/main" id="{51EA1F01-B5A7-4433-8D2E-7B548C5B0654}"/>
              </a:ext>
            </a:extLst>
          </p:cNvPr>
          <p:cNvSpPr>
            <a:spLocks noGrp="1"/>
          </p:cNvSpPr>
          <p:nvPr>
            <p:ph type="title"/>
          </p:nvPr>
        </p:nvSpPr>
        <p:spPr/>
        <p:txBody>
          <a:bodyPr/>
          <a:lstStyle/>
          <a:p>
            <a:r>
              <a:rPr lang="en-US" dirty="0"/>
              <a:t>Immersion related uptime factors</a:t>
            </a:r>
          </a:p>
        </p:txBody>
      </p:sp>
      <p:sp>
        <p:nvSpPr>
          <p:cNvPr id="3" name="Content Placeholder 2">
            <a:extLst>
              <a:ext uri="{FF2B5EF4-FFF2-40B4-BE49-F238E27FC236}">
                <a16:creationId xmlns:a16="http://schemas.microsoft.com/office/drawing/2014/main" id="{D85D5820-91A5-471B-8740-4496B81D5F07}"/>
              </a:ext>
            </a:extLst>
          </p:cNvPr>
          <p:cNvSpPr>
            <a:spLocks noGrp="1"/>
          </p:cNvSpPr>
          <p:nvPr>
            <p:ph idx="1"/>
          </p:nvPr>
        </p:nvSpPr>
        <p:spPr>
          <a:xfrm>
            <a:off x="1676400" y="3795500"/>
            <a:ext cx="21031199" cy="8702675"/>
          </a:xfrm>
        </p:spPr>
        <p:txBody>
          <a:bodyPr/>
          <a:lstStyle/>
          <a:p>
            <a:pPr marL="1085850" indent="-857250">
              <a:buFont typeface="Arial" panose="020B0604020202020204" pitchFamily="34" charset="0"/>
              <a:buChar char="•"/>
            </a:pPr>
            <a:r>
              <a:rPr lang="en-US" dirty="0"/>
              <a:t>Alternate cooling sources as backups (river, pools, </a:t>
            </a:r>
            <a:r>
              <a:rPr lang="en-US" dirty="0" err="1"/>
              <a:t>etc</a:t>
            </a:r>
            <a:r>
              <a:rPr lang="en-US" dirty="0"/>
              <a:t>)</a:t>
            </a:r>
          </a:p>
          <a:p>
            <a:pPr marL="1085850" indent="-857250">
              <a:buFont typeface="Arial" panose="020B0604020202020204" pitchFamily="34" charset="0"/>
              <a:buChar char="•"/>
            </a:pPr>
            <a:endParaRPr lang="en-US" dirty="0"/>
          </a:p>
          <a:p>
            <a:pPr marL="1085850" indent="-857250">
              <a:buFont typeface="Arial" panose="020B0604020202020204" pitchFamily="34" charset="0"/>
              <a:buChar char="•"/>
            </a:pPr>
            <a:r>
              <a:rPr lang="en-US" dirty="0"/>
              <a:t>High temperature cooling allows reuse as primary cooling (traditional circuit as back-up)</a:t>
            </a:r>
          </a:p>
          <a:p>
            <a:pPr marL="1085850" indent="-857250">
              <a:buFont typeface="Arial" panose="020B0604020202020204" pitchFamily="34" charset="0"/>
              <a:buChar char="•"/>
            </a:pPr>
            <a:endParaRPr lang="en-US" dirty="0"/>
          </a:p>
          <a:p>
            <a:pPr marL="1085850" indent="-857250">
              <a:buFont typeface="Arial" panose="020B0604020202020204" pitchFamily="34" charset="0"/>
              <a:buChar char="•"/>
            </a:pPr>
            <a:r>
              <a:rPr lang="en-US" dirty="0"/>
              <a:t>Insulation against oxygen (oxidation protection)</a:t>
            </a:r>
          </a:p>
        </p:txBody>
      </p:sp>
      <p:sp>
        <p:nvSpPr>
          <p:cNvPr id="7" name="Rectangle 6">
            <a:extLst>
              <a:ext uri="{FF2B5EF4-FFF2-40B4-BE49-F238E27FC236}">
                <a16:creationId xmlns:a16="http://schemas.microsoft.com/office/drawing/2014/main" id="{DF705D16-7528-4054-82A9-138AEAF4E99A}"/>
              </a:ext>
            </a:extLst>
          </p:cNvPr>
          <p:cNvSpPr/>
          <p:nvPr/>
        </p:nvSpPr>
        <p:spPr>
          <a:xfrm>
            <a:off x="10985327" y="2137847"/>
            <a:ext cx="12053406" cy="1477328"/>
          </a:xfrm>
          <a:prstGeom prst="rect">
            <a:avLst/>
          </a:prstGeom>
          <a:noFill/>
          <a:ln>
            <a:noFill/>
          </a:ln>
        </p:spPr>
        <p:txBody>
          <a:bodyPr spcFirstLastPara="1" wrap="square" lIns="91425" tIns="45700" rIns="91425" bIns="45700" anchor="ctr" anchorCtr="0"/>
          <a:lstStyle/>
          <a:p>
            <a:pPr>
              <a:lnSpc>
                <a:spcPct val="90000"/>
              </a:lnSpc>
              <a:buClr>
                <a:srgbClr val="535353"/>
              </a:buClr>
              <a:buSzPts val="10000"/>
            </a:pPr>
            <a:r>
              <a:rPr lang="en-US" sz="7200" i="1" dirty="0">
                <a:solidFill>
                  <a:srgbClr val="535353"/>
                </a:solidFill>
                <a:latin typeface="Source Sans Pro"/>
                <a:ea typeface="Source Sans Pro"/>
                <a:sym typeface="Source Sans Pro"/>
              </a:rPr>
              <a:t>3- Other factors</a:t>
            </a:r>
          </a:p>
        </p:txBody>
      </p:sp>
    </p:spTree>
    <p:extLst>
      <p:ext uri="{BB962C8B-B14F-4D97-AF65-F5344CB8AC3E}">
        <p14:creationId xmlns:p14="http://schemas.microsoft.com/office/powerpoint/2010/main" val="56633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3541-A053-4FF6-AFDC-34B67C530F64}"/>
              </a:ext>
            </a:extLst>
          </p:cNvPr>
          <p:cNvSpPr>
            <a:spLocks noGrp="1"/>
          </p:cNvSpPr>
          <p:nvPr>
            <p:ph type="title"/>
          </p:nvPr>
        </p:nvSpPr>
        <p:spPr/>
        <p:txBody>
          <a:bodyPr/>
          <a:lstStyle/>
          <a:p>
            <a:r>
              <a:rPr lang="en-US" dirty="0"/>
              <a:t>Upcoming ACS Immersion activities</a:t>
            </a:r>
          </a:p>
        </p:txBody>
      </p:sp>
      <p:grpSp>
        <p:nvGrpSpPr>
          <p:cNvPr id="4" name="Group 3">
            <a:extLst>
              <a:ext uri="{FF2B5EF4-FFF2-40B4-BE49-F238E27FC236}">
                <a16:creationId xmlns:a16="http://schemas.microsoft.com/office/drawing/2014/main" id="{EEEEDDCC-A0DC-4CC1-ADC7-EEA0F2459B9A}"/>
              </a:ext>
            </a:extLst>
          </p:cNvPr>
          <p:cNvGrpSpPr/>
          <p:nvPr/>
        </p:nvGrpSpPr>
        <p:grpSpPr>
          <a:xfrm>
            <a:off x="20763414" y="179586"/>
            <a:ext cx="3389769" cy="4438134"/>
            <a:chOff x="4318093" y="1185426"/>
            <a:chExt cx="3389769" cy="4438134"/>
          </a:xfrm>
        </p:grpSpPr>
        <p:pic>
          <p:nvPicPr>
            <p:cNvPr id="5" name="Picture 4">
              <a:extLst>
                <a:ext uri="{FF2B5EF4-FFF2-40B4-BE49-F238E27FC236}">
                  <a16:creationId xmlns:a16="http://schemas.microsoft.com/office/drawing/2014/main" id="{BD3927BF-49F6-45A9-B434-BC163AB4877E}"/>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B7677A14-F60C-49A4-A9FD-4D7B2044856D}"/>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
        <p:nvSpPr>
          <p:cNvPr id="7" name="Text Placeholder 2">
            <a:extLst>
              <a:ext uri="{FF2B5EF4-FFF2-40B4-BE49-F238E27FC236}">
                <a16:creationId xmlns:a16="http://schemas.microsoft.com/office/drawing/2014/main" id="{B0090723-4CDD-49BD-83AC-FEC660D3A38D}"/>
              </a:ext>
            </a:extLst>
          </p:cNvPr>
          <p:cNvSpPr txBox="1">
            <a:spLocks/>
          </p:cNvSpPr>
          <p:nvPr/>
        </p:nvSpPr>
        <p:spPr>
          <a:xfrm>
            <a:off x="1676400" y="2668270"/>
            <a:ext cx="9993923" cy="870267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228600" algn="l" rtl="0">
              <a:lnSpc>
                <a:spcPct val="90000"/>
              </a:lnSpc>
              <a:spcBef>
                <a:spcPts val="2000"/>
              </a:spcBef>
              <a:spcAft>
                <a:spcPts val="0"/>
              </a:spcAft>
              <a:buClr>
                <a:srgbClr val="5F6062"/>
              </a:buClr>
              <a:buSzPts val="6400"/>
              <a:buFont typeface="Source Sans Pro"/>
              <a:buNone/>
              <a:defRPr sz="6400" b="0" i="0" u="none" strike="noStrike" cap="none">
                <a:solidFill>
                  <a:srgbClr val="5F6062"/>
                </a:solidFill>
                <a:latin typeface="Source Sans Pro"/>
                <a:ea typeface="Source Sans Pro"/>
                <a:cs typeface="Source Sans Pro"/>
                <a:sym typeface="Source Sans Pro"/>
              </a:defRPr>
            </a:lvl1pPr>
            <a:lvl2pPr marL="914400" marR="0" lvl="1"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2pPr>
            <a:lvl3pPr marL="1371600" marR="0" lvl="2"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3pPr>
            <a:lvl4pPr marL="1828800" marR="0" lvl="3"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4pPr>
            <a:lvl5pPr marL="2286000" marR="0" lvl="4" indent="-635000" algn="l" rtl="0">
              <a:lnSpc>
                <a:spcPct val="90000"/>
              </a:lnSpc>
              <a:spcBef>
                <a:spcPts val="2000"/>
              </a:spcBef>
              <a:spcAft>
                <a:spcPts val="0"/>
              </a:spcAft>
              <a:buClr>
                <a:srgbClr val="5F6062"/>
              </a:buClr>
              <a:buSzPts val="6400"/>
              <a:buFont typeface="Source Sans Pro"/>
              <a:buChar char="•"/>
              <a:defRPr sz="6400" b="0" i="0" u="none" strike="noStrike" cap="none">
                <a:solidFill>
                  <a:srgbClr val="5F6062"/>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IT Gear</a:t>
            </a:r>
          </a:p>
          <a:p>
            <a:pPr marL="1085850" indent="-857250">
              <a:buFont typeface="Arial" panose="020B0604020202020204" pitchFamily="34" charset="0"/>
              <a:buChar char="•"/>
            </a:pPr>
            <a:r>
              <a:rPr lang="en-GB" dirty="0"/>
              <a:t>Design guidelines for IT</a:t>
            </a:r>
          </a:p>
          <a:p>
            <a:pPr marL="1085850" indent="-857250">
              <a:buFont typeface="Arial" panose="020B0604020202020204" pitchFamily="34" charset="0"/>
              <a:buChar char="•"/>
            </a:pPr>
            <a:r>
              <a:rPr lang="en-GB" dirty="0"/>
              <a:t>Material compatibility</a:t>
            </a:r>
          </a:p>
          <a:p>
            <a:pPr marL="1085850" indent="-857250">
              <a:buFont typeface="Arial" panose="020B0604020202020204" pitchFamily="34" charset="0"/>
              <a:buChar char="•"/>
            </a:pPr>
            <a:r>
              <a:rPr lang="en-GB" dirty="0"/>
              <a:t>Thermodynamics</a:t>
            </a:r>
          </a:p>
          <a:p>
            <a:pPr marL="1085850" indent="-857250">
              <a:buFont typeface="Arial" panose="020B0604020202020204" pitchFamily="34" charset="0"/>
              <a:buChar char="•"/>
            </a:pPr>
            <a:r>
              <a:rPr lang="en-GB" dirty="0"/>
              <a:t>Immersion components</a:t>
            </a:r>
          </a:p>
          <a:p>
            <a:pPr marL="1085850" indent="-857250">
              <a:buFont typeface="Arial" panose="020B0604020202020204" pitchFamily="34" charset="0"/>
              <a:buChar char="•"/>
            </a:pPr>
            <a:r>
              <a:rPr lang="en-GB" dirty="0"/>
              <a:t>Future designs</a:t>
            </a:r>
          </a:p>
        </p:txBody>
      </p:sp>
      <p:sp>
        <p:nvSpPr>
          <p:cNvPr id="8" name="Text Placeholder 3">
            <a:extLst>
              <a:ext uri="{FF2B5EF4-FFF2-40B4-BE49-F238E27FC236}">
                <a16:creationId xmlns:a16="http://schemas.microsoft.com/office/drawing/2014/main" id="{DE13453E-E219-4834-8F81-7B69C2238996}"/>
              </a:ext>
            </a:extLst>
          </p:cNvPr>
          <p:cNvSpPr txBox="1">
            <a:spLocks/>
          </p:cNvSpPr>
          <p:nvPr/>
        </p:nvSpPr>
        <p:spPr>
          <a:xfrm>
            <a:off x="11219687" y="2668270"/>
            <a:ext cx="11506200" cy="8702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Bef>
                <a:spcPts val="2000"/>
              </a:spcBef>
              <a:buClr>
                <a:srgbClr val="5F6062"/>
              </a:buClr>
              <a:buSzPts val="6400"/>
            </a:pPr>
            <a:r>
              <a:rPr lang="en-GB" sz="6400" dirty="0">
                <a:solidFill>
                  <a:srgbClr val="5F6062"/>
                </a:solidFill>
                <a:latin typeface="Source Sans Pro"/>
                <a:ea typeface="Source Sans Pro"/>
                <a:sym typeface="Source Sans Pro"/>
              </a:rPr>
              <a:t>Immersion systems</a:t>
            </a:r>
          </a:p>
          <a:p>
            <a:pPr marL="1085850" indent="-857250">
              <a:lnSpc>
                <a:spcPct val="90000"/>
              </a:lnSpc>
              <a:spcBef>
                <a:spcPts val="2000"/>
              </a:spcBef>
              <a:buClr>
                <a:srgbClr val="5F6062"/>
              </a:buClr>
              <a:buSzPts val="6400"/>
              <a:buFont typeface="Arial" panose="020B0604020202020204" pitchFamily="34" charset="0"/>
              <a:buChar char="•"/>
            </a:pPr>
            <a:r>
              <a:rPr lang="en-GB" sz="6400" dirty="0">
                <a:solidFill>
                  <a:srgbClr val="5F6062"/>
                </a:solidFill>
                <a:latin typeface="Source Sans Pro"/>
                <a:ea typeface="Source Sans Pro"/>
                <a:sym typeface="Source Sans Pro"/>
              </a:rPr>
              <a:t>New technology reviews</a:t>
            </a:r>
          </a:p>
          <a:p>
            <a:pPr marL="1543050" lvl="1" indent="-857250">
              <a:lnSpc>
                <a:spcPct val="90000"/>
              </a:lnSpc>
              <a:spcBef>
                <a:spcPts val="2000"/>
              </a:spcBef>
              <a:buClr>
                <a:srgbClr val="5F6062"/>
              </a:buClr>
              <a:buSzPts val="6400"/>
              <a:buFont typeface="Arial" panose="020B0604020202020204" pitchFamily="34" charset="0"/>
              <a:buChar char="•"/>
            </a:pPr>
            <a:r>
              <a:rPr lang="en-GB" sz="6400" dirty="0">
                <a:solidFill>
                  <a:srgbClr val="5F6062"/>
                </a:solidFill>
                <a:latin typeface="Source Sans Pro"/>
                <a:ea typeface="Source Sans Pro"/>
                <a:sym typeface="Source Sans Pro"/>
              </a:rPr>
              <a:t>Solutions</a:t>
            </a:r>
          </a:p>
          <a:p>
            <a:pPr marL="1543050" lvl="1" indent="-857250">
              <a:lnSpc>
                <a:spcPct val="90000"/>
              </a:lnSpc>
              <a:spcBef>
                <a:spcPts val="2000"/>
              </a:spcBef>
              <a:buClr>
                <a:srgbClr val="5F6062"/>
              </a:buClr>
              <a:buSzPts val="6400"/>
              <a:buFont typeface="Arial" panose="020B0604020202020204" pitchFamily="34" charset="0"/>
              <a:buChar char="•"/>
            </a:pPr>
            <a:r>
              <a:rPr lang="en-GB" sz="6400" dirty="0">
                <a:solidFill>
                  <a:srgbClr val="5F6062"/>
                </a:solidFill>
                <a:latin typeface="Source Sans Pro"/>
                <a:ea typeface="Source Sans Pro"/>
                <a:sym typeface="Source Sans Pro"/>
              </a:rPr>
              <a:t>Liquids</a:t>
            </a:r>
          </a:p>
          <a:p>
            <a:pPr marL="228600">
              <a:lnSpc>
                <a:spcPct val="90000"/>
              </a:lnSpc>
              <a:spcBef>
                <a:spcPts val="2000"/>
              </a:spcBef>
              <a:buClr>
                <a:srgbClr val="5F6062"/>
              </a:buClr>
              <a:buSzPts val="6400"/>
            </a:pPr>
            <a:r>
              <a:rPr lang="en-GB" sz="6400" dirty="0">
                <a:solidFill>
                  <a:srgbClr val="5F6062"/>
                </a:solidFill>
                <a:latin typeface="Source Sans Pro"/>
                <a:ea typeface="Source Sans Pro"/>
                <a:sym typeface="Source Sans Pro"/>
              </a:rPr>
              <a:t>Industry standards optimization</a:t>
            </a:r>
          </a:p>
        </p:txBody>
      </p:sp>
    </p:spTree>
    <p:extLst>
      <p:ext uri="{BB962C8B-B14F-4D97-AF65-F5344CB8AC3E}">
        <p14:creationId xmlns:p14="http://schemas.microsoft.com/office/powerpoint/2010/main" val="48474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ABA2-26F6-41D6-BC80-701007D32A1C}"/>
              </a:ext>
            </a:extLst>
          </p:cNvPr>
          <p:cNvSpPr>
            <a:spLocks noGrp="1"/>
          </p:cNvSpPr>
          <p:nvPr>
            <p:ph type="title"/>
          </p:nvPr>
        </p:nvSpPr>
        <p:spPr/>
        <p:txBody>
          <a:bodyPr/>
          <a:lstStyle/>
          <a:p>
            <a:r>
              <a:rPr lang="en-US" dirty="0"/>
              <a:t>ACS – Immersion workstream</a:t>
            </a:r>
          </a:p>
        </p:txBody>
      </p:sp>
      <p:sp>
        <p:nvSpPr>
          <p:cNvPr id="4" name="Text Placeholder 2">
            <a:extLst>
              <a:ext uri="{FF2B5EF4-FFF2-40B4-BE49-F238E27FC236}">
                <a16:creationId xmlns:a16="http://schemas.microsoft.com/office/drawing/2014/main" id="{1870E7DB-8225-43DE-BB18-477253A66754}"/>
              </a:ext>
            </a:extLst>
          </p:cNvPr>
          <p:cNvSpPr>
            <a:spLocks noGrp="1"/>
          </p:cNvSpPr>
          <p:nvPr>
            <p:ph idx="1"/>
          </p:nvPr>
        </p:nvSpPr>
        <p:spPr>
          <a:xfrm>
            <a:off x="1676400" y="2576513"/>
            <a:ext cx="22335744" cy="10005631"/>
          </a:xfrm>
        </p:spPr>
        <p:txBody>
          <a:bodyPr/>
          <a:lstStyle/>
          <a:p>
            <a:r>
              <a:rPr lang="en-GB" sz="5400" dirty="0"/>
              <a:t>Join the immersion workstream and contribute!</a:t>
            </a:r>
          </a:p>
          <a:p>
            <a:r>
              <a:rPr lang="en-GB" sz="5400" dirty="0"/>
              <a:t>ACS Immersion schedule:</a:t>
            </a:r>
            <a:endParaRPr lang="en-US" sz="5400" dirty="0"/>
          </a:p>
          <a:p>
            <a:r>
              <a:rPr lang="en-GB" sz="5400" dirty="0"/>
              <a:t>Each 3rd Tuesday of the month</a:t>
            </a:r>
            <a:endParaRPr lang="en-US" sz="5400" dirty="0"/>
          </a:p>
          <a:p>
            <a:r>
              <a:rPr lang="en-GB" sz="5400" u="sng" dirty="0">
                <a:hlinkClick r:id="rId2"/>
              </a:rPr>
              <a:t>https://www.opencompute.org/wiki/Rack_%26_Power/Advanced_Cooling_Solutions</a:t>
            </a:r>
            <a:endParaRPr lang="en-US" sz="5400" dirty="0"/>
          </a:p>
          <a:p>
            <a:r>
              <a:rPr lang="en-GB" sz="5400" dirty="0"/>
              <a:t>Mailing list: </a:t>
            </a:r>
            <a:r>
              <a:rPr lang="en-GB" sz="5400" u="sng" dirty="0">
                <a:hlinkClick r:id="rId3"/>
              </a:rPr>
              <a:t>http://lists.opencompute.org/mailman/listinfo/opencompute-acsimmersion</a:t>
            </a:r>
            <a:endParaRPr lang="en-US" sz="5400" dirty="0"/>
          </a:p>
          <a:p>
            <a:endParaRPr lang="en-GB" sz="5400" dirty="0"/>
          </a:p>
          <a:p>
            <a:r>
              <a:rPr lang="en-GB" sz="5400" dirty="0"/>
              <a:t>On-going project: Document split and IT Gear specs, guidelines and best practices</a:t>
            </a:r>
          </a:p>
          <a:p>
            <a:endParaRPr lang="en-GB" dirty="0"/>
          </a:p>
          <a:p>
            <a:endParaRPr lang="en-GB" dirty="0"/>
          </a:p>
        </p:txBody>
      </p:sp>
    </p:spTree>
    <p:extLst>
      <p:ext uri="{BB962C8B-B14F-4D97-AF65-F5344CB8AC3E}">
        <p14:creationId xmlns:p14="http://schemas.microsoft.com/office/powerpoint/2010/main" val="335693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3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12">
            <a:extLst>
              <a:ext uri="{FF2B5EF4-FFF2-40B4-BE49-F238E27FC236}">
                <a16:creationId xmlns:a16="http://schemas.microsoft.com/office/drawing/2014/main" id="{C6965893-7392-4618-ABC4-5F21E30D916A}"/>
              </a:ext>
            </a:extLst>
          </p:cNvPr>
          <p:cNvSpPr txBox="1">
            <a:spLocks noGrp="1"/>
          </p:cNvSpPr>
          <p:nvPr>
            <p:ph type="title"/>
          </p:nvPr>
        </p:nvSpPr>
        <p:spPr>
          <a:xfrm>
            <a:off x="1005840" y="2383455"/>
            <a:ext cx="16561500" cy="9258422"/>
          </a:xfrm>
          <a:prstGeom prst="rect">
            <a:avLst/>
          </a:prstGeom>
        </p:spPr>
        <p:txBody>
          <a:bodyPr spcFirstLastPara="1" wrap="square" lIns="91425" tIns="0" rIns="91425" bIns="91425" anchor="t" anchorCtr="0">
            <a:noAutofit/>
          </a:bodyPr>
          <a:lstStyle/>
          <a:p>
            <a:pPr lvl="0">
              <a:lnSpc>
                <a:spcPct val="100000"/>
              </a:lnSpc>
            </a:pPr>
            <a:r>
              <a:rPr lang="en-US" dirty="0">
                <a:solidFill>
                  <a:schemeClr val="bg2"/>
                </a:solidFill>
              </a:rPr>
              <a:t>ACS Immersion Standards Revision 2</a:t>
            </a:r>
            <a:endParaRPr dirty="0">
              <a:solidFill>
                <a:schemeClr val="lt2"/>
              </a:solidFill>
            </a:endParaRPr>
          </a:p>
          <a:p>
            <a:pPr lvl="0">
              <a:buClr>
                <a:srgbClr val="5F6062"/>
              </a:buClr>
              <a:buSzPts val="6400"/>
            </a:pPr>
            <a:br>
              <a:rPr lang="en-US" sz="6400" dirty="0">
                <a:solidFill>
                  <a:srgbClr val="5F6062"/>
                </a:solidFill>
              </a:rPr>
            </a:br>
            <a:r>
              <a:rPr lang="en-US" sz="6400" dirty="0">
                <a:solidFill>
                  <a:srgbClr val="5F6062"/>
                </a:solidFill>
              </a:rPr>
              <a:t>Jimil M. Shah, Application Development Engineer, 3M EMSD </a:t>
            </a:r>
            <a:br>
              <a:rPr lang="en-US" sz="6400" dirty="0">
                <a:solidFill>
                  <a:srgbClr val="5F6062"/>
                </a:solidFill>
              </a:rPr>
            </a:br>
            <a:r>
              <a:rPr lang="en-US" sz="6400" dirty="0">
                <a:solidFill>
                  <a:srgbClr val="5F6062"/>
                </a:solidFill>
                <a:hlinkClick r:id="rId2"/>
              </a:rPr>
              <a:t>jshah2@mmm.com</a:t>
            </a:r>
            <a:r>
              <a:rPr lang="en-US" sz="6400" dirty="0">
                <a:solidFill>
                  <a:srgbClr val="5F6062"/>
                </a:solidFill>
              </a:rPr>
              <a:t> </a:t>
            </a:r>
            <a:br>
              <a:rPr lang="en-US" sz="6400" dirty="0">
                <a:solidFill>
                  <a:srgbClr val="5F6062"/>
                </a:solidFill>
              </a:rPr>
            </a:br>
            <a:br>
              <a:rPr lang="en-US" sz="6400" dirty="0">
                <a:solidFill>
                  <a:srgbClr val="5F6062"/>
                </a:solidFill>
              </a:rPr>
            </a:br>
            <a:r>
              <a:rPr lang="en-US" sz="6400" dirty="0">
                <a:solidFill>
                  <a:srgbClr val="5F6062"/>
                </a:solidFill>
              </a:rPr>
              <a:t>Rolf Brink, Immersion Stream Leader, OCP</a:t>
            </a:r>
            <a:br>
              <a:rPr lang="en-US" sz="6400" dirty="0">
                <a:solidFill>
                  <a:srgbClr val="5F6062"/>
                </a:solidFill>
              </a:rPr>
            </a:br>
            <a:r>
              <a:rPr lang="en-US" sz="6400" dirty="0">
                <a:solidFill>
                  <a:srgbClr val="5F6062"/>
                </a:solidFill>
                <a:hlinkClick r:id="rId3"/>
              </a:rPr>
              <a:t>rolf.brink@ocproject.net</a:t>
            </a:r>
            <a:r>
              <a:rPr lang="en-US" sz="6400" dirty="0">
                <a:solidFill>
                  <a:srgbClr val="5F6062"/>
                </a:solidFill>
              </a:rPr>
              <a:t> </a:t>
            </a:r>
            <a:endParaRPr sz="6400" dirty="0">
              <a:solidFill>
                <a:schemeClr val="lt2"/>
              </a:solidFill>
            </a:endParaRPr>
          </a:p>
        </p:txBody>
      </p:sp>
      <p:pic>
        <p:nvPicPr>
          <p:cNvPr id="8" name="Picture 7">
            <a:extLst>
              <a:ext uri="{FF2B5EF4-FFF2-40B4-BE49-F238E27FC236}">
                <a16:creationId xmlns:a16="http://schemas.microsoft.com/office/drawing/2014/main" id="{623CD0E0-1D6D-408C-9BF8-A0DFBC40F1E5}"/>
              </a:ext>
            </a:extLst>
          </p:cNvPr>
          <p:cNvPicPr>
            <a:picLocks noChangeAspect="1"/>
          </p:cNvPicPr>
          <p:nvPr/>
        </p:nvPicPr>
        <p:blipFill>
          <a:blip r:embed="rId4"/>
          <a:stretch>
            <a:fillRect/>
          </a:stretch>
        </p:blipFill>
        <p:spPr>
          <a:xfrm>
            <a:off x="18603241" y="4141117"/>
            <a:ext cx="4260670" cy="6544389"/>
          </a:xfrm>
          <a:prstGeom prst="rect">
            <a:avLst/>
          </a:prstGeom>
        </p:spPr>
      </p:pic>
      <p:sp>
        <p:nvSpPr>
          <p:cNvPr id="9" name="Google Shape;45;p12">
            <a:extLst>
              <a:ext uri="{FF2B5EF4-FFF2-40B4-BE49-F238E27FC236}">
                <a16:creationId xmlns:a16="http://schemas.microsoft.com/office/drawing/2014/main" id="{E14575B6-177D-422E-98E7-9FD8C6C70860}"/>
              </a:ext>
            </a:extLst>
          </p:cNvPr>
          <p:cNvSpPr txBox="1"/>
          <p:nvPr/>
        </p:nvSpPr>
        <p:spPr>
          <a:xfrm>
            <a:off x="18603241" y="494216"/>
            <a:ext cx="5553659" cy="11695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5F6062"/>
              </a:buClr>
              <a:buSzPts val="6400"/>
              <a:buFont typeface="Source Sans Pro"/>
              <a:buNone/>
            </a:pPr>
            <a:r>
              <a:rPr lang="en-US" sz="6400" b="0" i="0" u="none" strike="noStrike" cap="none" dirty="0">
                <a:solidFill>
                  <a:srgbClr val="5F6062"/>
                </a:solidFill>
                <a:latin typeface="Source Sans Pro"/>
                <a:ea typeface="Source Sans Pro"/>
                <a:cs typeface="Source Sans Pro"/>
                <a:sym typeface="Source Sans Pro"/>
              </a:rPr>
              <a:t>ACS Immersion</a:t>
            </a:r>
            <a:endParaRPr sz="6400" b="0" i="0" u="none" strike="noStrike" cap="none" dirty="0">
              <a:solidFill>
                <a:srgbClr val="5F606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3756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13">
            <a:extLst>
              <a:ext uri="{FF2B5EF4-FFF2-40B4-BE49-F238E27FC236}">
                <a16:creationId xmlns:a16="http://schemas.microsoft.com/office/drawing/2014/main" id="{C045A7A2-6BDF-4487-88CE-8D89D094815B}"/>
              </a:ext>
            </a:extLst>
          </p:cNvPr>
          <p:cNvSpPr txBox="1">
            <a:spLocks noGrp="1"/>
          </p:cNvSpPr>
          <p:nvPr>
            <p:ph type="title"/>
          </p:nvPr>
        </p:nvSpPr>
        <p:spPr>
          <a:xfrm>
            <a:off x="1014135" y="826814"/>
            <a:ext cx="21023539" cy="1601400"/>
          </a:xfrm>
          <a:prstGeom prst="rect">
            <a:avLst/>
          </a:prstGeom>
          <a:noFill/>
          <a:ln>
            <a:noFill/>
          </a:ln>
        </p:spPr>
        <p:txBody>
          <a:bodyPr spcFirstLastPara="1" wrap="square" lIns="91425" tIns="45700" rIns="91425" bIns="45700" anchor="ctr" anchorCtr="0">
            <a:noAutofit/>
          </a:bodyPr>
          <a:lstStyle/>
          <a:p>
            <a:pPr lvl="0"/>
            <a:r>
              <a:rPr lang="en-GB" dirty="0"/>
              <a:t>ACS Immersion goals</a:t>
            </a:r>
            <a:endParaRPr sz="10000" b="0" i="0" u="none" strike="noStrike" cap="none" dirty="0">
              <a:solidFill>
                <a:srgbClr val="535353"/>
              </a:solidFill>
              <a:latin typeface="Source Sans Pro"/>
              <a:ea typeface="Source Sans Pro"/>
              <a:cs typeface="Source Sans Pro"/>
              <a:sym typeface="Source Sans Pro"/>
            </a:endParaRPr>
          </a:p>
        </p:txBody>
      </p:sp>
      <p:sp>
        <p:nvSpPr>
          <p:cNvPr id="3" name="Google Shape;54;p13">
            <a:extLst>
              <a:ext uri="{FF2B5EF4-FFF2-40B4-BE49-F238E27FC236}">
                <a16:creationId xmlns:a16="http://schemas.microsoft.com/office/drawing/2014/main" id="{2F13AAF0-1920-40C8-B6FD-E14816C83996}"/>
              </a:ext>
            </a:extLst>
          </p:cNvPr>
          <p:cNvSpPr txBox="1"/>
          <p:nvPr/>
        </p:nvSpPr>
        <p:spPr>
          <a:xfrm>
            <a:off x="1503679" y="3271575"/>
            <a:ext cx="19819621" cy="7471144"/>
          </a:xfrm>
          <a:prstGeom prst="rect">
            <a:avLst/>
          </a:prstGeom>
          <a:noFill/>
          <a:ln>
            <a:noFill/>
          </a:ln>
        </p:spPr>
        <p:txBody>
          <a:bodyPr spcFirstLastPara="1" wrap="square" lIns="91425" tIns="45700" rIns="91425" bIns="45700" anchor="t" anchorCtr="0">
            <a:noAutofit/>
          </a:bodyPr>
          <a:lstStyle/>
          <a:p>
            <a:pPr marL="571500" lvl="0" indent="-571500">
              <a:buClr>
                <a:srgbClr val="5F6061"/>
              </a:buClr>
              <a:buSzPts val="3600"/>
              <a:buFont typeface="Arial" panose="020B0604020202020204" pitchFamily="34" charset="0"/>
              <a:buChar char="•"/>
            </a:pPr>
            <a:r>
              <a:rPr lang="en-US" sz="5400" dirty="0">
                <a:solidFill>
                  <a:srgbClr val="5F6061"/>
                </a:solidFill>
                <a:latin typeface="Source Sans Pro" panose="020B0503030403020204" pitchFamily="34" charset="0"/>
                <a:ea typeface="Source Sans Pro" panose="020B0503030403020204" pitchFamily="34" charset="0"/>
                <a:cs typeface="Source Sans Pro"/>
                <a:sym typeface="Source Sans Pro"/>
              </a:rPr>
              <a:t>Define requirements and specifications to stimulate immersion technologies in OCP</a:t>
            </a:r>
          </a:p>
          <a:p>
            <a:pPr marL="571500" lvl="0" indent="-571500">
              <a:buClr>
                <a:srgbClr val="5F6061"/>
              </a:buClr>
              <a:buSzPts val="3600"/>
              <a:buFont typeface="Arial" panose="020B0604020202020204" pitchFamily="34" charset="0"/>
              <a:buChar char="•"/>
            </a:pPr>
            <a:endParaRPr lang="en-US" sz="5400" dirty="0">
              <a:solidFill>
                <a:srgbClr val="5F6061"/>
              </a:solidFill>
              <a:latin typeface="Source Sans Pro" panose="020B0503030403020204" pitchFamily="34" charset="0"/>
              <a:ea typeface="Source Sans Pro" panose="020B0503030403020204" pitchFamily="34" charset="0"/>
              <a:cs typeface="Source Sans Pro"/>
              <a:sym typeface="Source Sans Pro"/>
            </a:endParaRPr>
          </a:p>
          <a:p>
            <a:pPr marL="571500" lvl="0" indent="-571500">
              <a:buClr>
                <a:srgbClr val="5F6061"/>
              </a:buClr>
              <a:buSzPts val="3600"/>
              <a:buFont typeface="Arial" panose="020B0604020202020204" pitchFamily="34" charset="0"/>
              <a:buChar char="•"/>
            </a:pPr>
            <a:r>
              <a:rPr lang="en-US" sz="5400" dirty="0">
                <a:solidFill>
                  <a:srgbClr val="5F6061"/>
                </a:solidFill>
                <a:latin typeface="Source Sans Pro" panose="020B0503030403020204" pitchFamily="34" charset="0"/>
                <a:ea typeface="Source Sans Pro" panose="020B0503030403020204" pitchFamily="34" charset="0"/>
                <a:cs typeface="Source Sans Pro"/>
                <a:sym typeface="Source Sans Pro"/>
              </a:rPr>
              <a:t>Most immersion technologies are unique in shape, size and solution approach</a:t>
            </a:r>
          </a:p>
          <a:p>
            <a:pPr marL="571500" lvl="0" indent="-571500">
              <a:buClr>
                <a:srgbClr val="5F6061"/>
              </a:buClr>
              <a:buSzPts val="3600"/>
              <a:buFont typeface="Arial" panose="020B0604020202020204" pitchFamily="34" charset="0"/>
              <a:buChar char="•"/>
            </a:pPr>
            <a:endParaRPr lang="en-US" sz="5400" dirty="0">
              <a:solidFill>
                <a:srgbClr val="5F6061"/>
              </a:solidFill>
              <a:latin typeface="Source Sans Pro" panose="020B0503030403020204" pitchFamily="34" charset="0"/>
              <a:ea typeface="Source Sans Pro" panose="020B0503030403020204" pitchFamily="34" charset="0"/>
              <a:cs typeface="Source Sans Pro"/>
              <a:sym typeface="Source Sans Pro"/>
            </a:endParaRPr>
          </a:p>
          <a:p>
            <a:pPr marL="571500" lvl="0" indent="-571500">
              <a:buClr>
                <a:srgbClr val="5F6061"/>
              </a:buClr>
              <a:buSzPts val="3600"/>
              <a:buFont typeface="Arial" panose="020B0604020202020204" pitchFamily="34" charset="0"/>
              <a:buChar char="•"/>
            </a:pPr>
            <a:r>
              <a:rPr lang="en-US" sz="5400" dirty="0">
                <a:solidFill>
                  <a:srgbClr val="5F6061"/>
                </a:solidFill>
                <a:latin typeface="Source Sans Pro" panose="020B0503030403020204" pitchFamily="34" charset="0"/>
                <a:ea typeface="Source Sans Pro" panose="020B0503030403020204" pitchFamily="34" charset="0"/>
                <a:cs typeface="Source Sans Pro"/>
                <a:sym typeface="Source Sans Pro"/>
              </a:rPr>
              <a:t>Standards must be inclusive to most solution types</a:t>
            </a:r>
          </a:p>
          <a:p>
            <a:pPr lvl="0" algn="ctr">
              <a:buClr>
                <a:srgbClr val="5F6061"/>
              </a:buClr>
              <a:buSzPts val="3600"/>
            </a:pPr>
            <a:endParaRPr lang="en-US" sz="3600" dirty="0">
              <a:solidFill>
                <a:srgbClr val="5F6061"/>
              </a:solidFill>
              <a:latin typeface="Source Sans Pro"/>
              <a:ea typeface="Source Sans Pro"/>
              <a:cs typeface="Source Sans Pro"/>
              <a:sym typeface="Source Sans Pro"/>
            </a:endParaRPr>
          </a:p>
          <a:p>
            <a:pPr lvl="0" algn="ctr">
              <a:buClr>
                <a:srgbClr val="5F6061"/>
              </a:buClr>
              <a:buSzPts val="3600"/>
            </a:pPr>
            <a:endParaRPr lang="en-US" sz="3600" dirty="0">
              <a:solidFill>
                <a:srgbClr val="5F6061"/>
              </a:solidFill>
              <a:latin typeface="Source Sans Pro"/>
              <a:ea typeface="Source Sans Pro"/>
              <a:cs typeface="Source Sans Pro"/>
              <a:sym typeface="Source Sans Pro"/>
            </a:endParaRPr>
          </a:p>
          <a:p>
            <a:pPr lvl="0" algn="ctr">
              <a:buClr>
                <a:srgbClr val="5F6061"/>
              </a:buClr>
              <a:buSzPts val="3600"/>
            </a:pPr>
            <a:endParaRPr lang="en-US" sz="3600" dirty="0">
              <a:solidFill>
                <a:srgbClr val="5F6061"/>
              </a:solidFill>
              <a:latin typeface="Source Sans Pro"/>
              <a:ea typeface="Source Sans Pro"/>
              <a:cs typeface="Source Sans Pro"/>
              <a:sym typeface="Source Sans Pro"/>
            </a:endParaRPr>
          </a:p>
          <a:p>
            <a:pPr lvl="0" algn="ctr">
              <a:buClr>
                <a:srgbClr val="5F6061"/>
              </a:buClr>
              <a:buSzPts val="3600"/>
            </a:pPr>
            <a:r>
              <a:rPr lang="en-US" sz="5400" b="1" u="sng" dirty="0">
                <a:solidFill>
                  <a:srgbClr val="5F6061"/>
                </a:solidFill>
                <a:latin typeface="Source Sans Pro"/>
                <a:ea typeface="Source Sans Pro"/>
                <a:cs typeface="Source Sans Pro"/>
                <a:sym typeface="Source Sans Pro"/>
              </a:rPr>
              <a:t>Prevent limitations on new innovations</a:t>
            </a:r>
          </a:p>
          <a:p>
            <a:pPr marR="0" lvl="0" algn="l" rtl="0">
              <a:lnSpc>
                <a:spcPct val="100000"/>
              </a:lnSpc>
              <a:spcBef>
                <a:spcPts val="0"/>
              </a:spcBef>
              <a:spcAft>
                <a:spcPts val="0"/>
              </a:spcAft>
              <a:buClr>
                <a:srgbClr val="5F6061"/>
              </a:buClr>
              <a:buSzPts val="3600"/>
            </a:pPr>
            <a:endParaRPr sz="3600" dirty="0">
              <a:solidFill>
                <a:srgbClr val="5F6061"/>
              </a:solidFill>
              <a:latin typeface="Source Sans Pro"/>
              <a:ea typeface="Source Sans Pro"/>
              <a:cs typeface="Source Sans Pro"/>
              <a:sym typeface="Source Sans Pro"/>
            </a:endParaRPr>
          </a:p>
        </p:txBody>
      </p:sp>
      <p:grpSp>
        <p:nvGrpSpPr>
          <p:cNvPr id="7" name="Group 6">
            <a:extLst>
              <a:ext uri="{FF2B5EF4-FFF2-40B4-BE49-F238E27FC236}">
                <a16:creationId xmlns:a16="http://schemas.microsoft.com/office/drawing/2014/main" id="{BDCA9014-19BE-4CC6-808C-65305BE943F1}"/>
              </a:ext>
            </a:extLst>
          </p:cNvPr>
          <p:cNvGrpSpPr/>
          <p:nvPr/>
        </p:nvGrpSpPr>
        <p:grpSpPr>
          <a:xfrm>
            <a:off x="20342790" y="179586"/>
            <a:ext cx="3389769" cy="4438134"/>
            <a:chOff x="4318093" y="1185426"/>
            <a:chExt cx="3389769" cy="4438134"/>
          </a:xfrm>
        </p:grpSpPr>
        <p:pic>
          <p:nvPicPr>
            <p:cNvPr id="9" name="Picture 8">
              <a:extLst>
                <a:ext uri="{FF2B5EF4-FFF2-40B4-BE49-F238E27FC236}">
                  <a16:creationId xmlns:a16="http://schemas.microsoft.com/office/drawing/2014/main" id="{C39F5ACC-2A53-4DBC-8DEC-1D5C7CFC2056}"/>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10" name="Google Shape;139;p21">
              <a:extLst>
                <a:ext uri="{FF2B5EF4-FFF2-40B4-BE49-F238E27FC236}">
                  <a16:creationId xmlns:a16="http://schemas.microsoft.com/office/drawing/2014/main" id="{D1A55885-77F6-4AB5-AC6E-118D41E91CB0}"/>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4382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960C-BD70-4BD4-B382-88622607DECB}"/>
              </a:ext>
            </a:extLst>
          </p:cNvPr>
          <p:cNvSpPr>
            <a:spLocks noGrp="1"/>
          </p:cNvSpPr>
          <p:nvPr>
            <p:ph type="title"/>
          </p:nvPr>
        </p:nvSpPr>
        <p:spPr/>
        <p:txBody>
          <a:bodyPr/>
          <a:lstStyle/>
          <a:p>
            <a:r>
              <a:rPr lang="en-US" dirty="0"/>
              <a:t>Contributors</a:t>
            </a:r>
          </a:p>
        </p:txBody>
      </p:sp>
      <p:sp>
        <p:nvSpPr>
          <p:cNvPr id="3" name="Content Placeholder 2">
            <a:extLst>
              <a:ext uri="{FF2B5EF4-FFF2-40B4-BE49-F238E27FC236}">
                <a16:creationId xmlns:a16="http://schemas.microsoft.com/office/drawing/2014/main" id="{BE222C42-63F9-4F26-8CE5-E8AAEBE06521}"/>
              </a:ext>
            </a:extLst>
          </p:cNvPr>
          <p:cNvSpPr>
            <a:spLocks noGrp="1"/>
          </p:cNvSpPr>
          <p:nvPr>
            <p:ph idx="1"/>
          </p:nvPr>
        </p:nvSpPr>
        <p:spPr/>
        <p:txBody>
          <a:bodyPr/>
          <a:lstStyle/>
          <a:p>
            <a:r>
              <a:rPr lang="en-US" dirty="0"/>
              <a:t>Rolf Brink, </a:t>
            </a:r>
            <a:r>
              <a:rPr lang="en-US" dirty="0" err="1"/>
              <a:t>Asperitas</a:t>
            </a:r>
            <a:endParaRPr lang="en-US" dirty="0"/>
          </a:p>
          <a:p>
            <a:r>
              <a:rPr lang="en-US" dirty="0"/>
              <a:t>Jessica Gullbrand, Intel</a:t>
            </a:r>
          </a:p>
          <a:p>
            <a:r>
              <a:rPr lang="en-US" dirty="0"/>
              <a:t>Nigel Gore, </a:t>
            </a:r>
            <a:r>
              <a:rPr lang="en-US" dirty="0" err="1"/>
              <a:t>Iceotope</a:t>
            </a:r>
            <a:endParaRPr lang="en-US" dirty="0"/>
          </a:p>
          <a:p>
            <a:r>
              <a:rPr lang="en-US" dirty="0"/>
              <a:t>John Bean, Schneider Electric</a:t>
            </a:r>
          </a:p>
          <a:p>
            <a:r>
              <a:rPr lang="en-US" dirty="0"/>
              <a:t>Rick Payne, Flex</a:t>
            </a:r>
          </a:p>
          <a:p>
            <a:r>
              <a:rPr lang="en-US" dirty="0"/>
              <a:t>Jimil M. Shah, 3M</a:t>
            </a:r>
          </a:p>
        </p:txBody>
      </p:sp>
      <p:grpSp>
        <p:nvGrpSpPr>
          <p:cNvPr id="4" name="Group 3">
            <a:extLst>
              <a:ext uri="{FF2B5EF4-FFF2-40B4-BE49-F238E27FC236}">
                <a16:creationId xmlns:a16="http://schemas.microsoft.com/office/drawing/2014/main" id="{4D4175E8-C379-4E03-BB6A-A43703346324}"/>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315F03DB-BCF5-4319-94F4-256DB2B500E1}"/>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E198C94E-E683-41B5-9CB5-31725654961E}"/>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87444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1B39-8B6F-4DCD-BF3C-5B8C50A15B75}"/>
              </a:ext>
            </a:extLst>
          </p:cNvPr>
          <p:cNvSpPr>
            <a:spLocks noGrp="1"/>
          </p:cNvSpPr>
          <p:nvPr>
            <p:ph type="title"/>
          </p:nvPr>
        </p:nvSpPr>
        <p:spPr/>
        <p:txBody>
          <a:bodyPr/>
          <a:lstStyle/>
          <a:p>
            <a:r>
              <a:rPr lang="en-US" dirty="0"/>
              <a:t>2019 Publication Summary</a:t>
            </a:r>
          </a:p>
        </p:txBody>
      </p:sp>
      <p:sp>
        <p:nvSpPr>
          <p:cNvPr id="3" name="Content Placeholder 2">
            <a:extLst>
              <a:ext uri="{FF2B5EF4-FFF2-40B4-BE49-F238E27FC236}">
                <a16:creationId xmlns:a16="http://schemas.microsoft.com/office/drawing/2014/main" id="{27F5C76F-53BE-4F05-8E80-E0D0DD1FC1B4}"/>
              </a:ext>
            </a:extLst>
          </p:cNvPr>
          <p:cNvSpPr>
            <a:spLocks noGrp="1"/>
          </p:cNvSpPr>
          <p:nvPr>
            <p:ph idx="1"/>
          </p:nvPr>
        </p:nvSpPr>
        <p:spPr>
          <a:xfrm>
            <a:off x="1676400" y="2576830"/>
            <a:ext cx="21317415" cy="9176555"/>
          </a:xfrm>
        </p:spPr>
        <p:txBody>
          <a:bodyPr/>
          <a:lstStyle/>
          <a:p>
            <a:pPr marL="228600" indent="0"/>
            <a:r>
              <a:rPr lang="en-US" dirty="0"/>
              <a:t>Technology styles</a:t>
            </a:r>
          </a:p>
          <a:p>
            <a:pPr marL="1085850" indent="-857250">
              <a:buFont typeface="Arial" panose="020B0604020202020204" pitchFamily="34" charset="0"/>
              <a:buChar char="•"/>
            </a:pPr>
            <a:r>
              <a:rPr lang="en-GB" dirty="0"/>
              <a:t>Enclosed chassis, Tank-style and Hybrid</a:t>
            </a:r>
          </a:p>
          <a:p>
            <a:pPr marL="1085850" indent="-857250">
              <a:buFont typeface="Arial" panose="020B0604020202020204" pitchFamily="34" charset="0"/>
              <a:buChar char="•"/>
            </a:pPr>
            <a:r>
              <a:rPr lang="en-GB" dirty="0"/>
              <a:t>Feature Classifications (Standards, thermal optimized, high safety</a:t>
            </a:r>
          </a:p>
          <a:p>
            <a:pPr marL="228600" indent="0"/>
            <a:r>
              <a:rPr lang="en-GB" dirty="0"/>
              <a:t>Certification Compliancy</a:t>
            </a:r>
          </a:p>
          <a:p>
            <a:pPr marL="228600" indent="0"/>
            <a:r>
              <a:rPr lang="en-GB" dirty="0"/>
              <a:t>Liquid Management</a:t>
            </a:r>
          </a:p>
          <a:p>
            <a:pPr marL="228600" indent="0"/>
            <a:r>
              <a:rPr lang="en-US" dirty="0"/>
              <a:t>DCIM/Redfish integration</a:t>
            </a:r>
            <a:endParaRPr lang="en-GB" dirty="0"/>
          </a:p>
          <a:p>
            <a:pPr marL="228600" indent="0"/>
            <a:endParaRPr lang="en-GB" dirty="0"/>
          </a:p>
          <a:p>
            <a:pPr marL="1085850" indent="-857250">
              <a:buFont typeface="Arial" panose="020B0604020202020204" pitchFamily="34" charset="0"/>
              <a:buChar char="•"/>
            </a:pPr>
            <a:endParaRPr lang="en-GB" dirty="0"/>
          </a:p>
          <a:p>
            <a:pPr marL="1085850" indent="-857250">
              <a:buFont typeface="Arial" panose="020B0604020202020204" pitchFamily="34" charset="0"/>
              <a:buChar char="•"/>
            </a:pPr>
            <a:endParaRPr lang="en-GB" dirty="0"/>
          </a:p>
          <a:p>
            <a:endParaRPr lang="en-US" dirty="0"/>
          </a:p>
          <a:p>
            <a:endParaRPr lang="en-US" dirty="0"/>
          </a:p>
        </p:txBody>
      </p:sp>
    </p:spTree>
    <p:extLst>
      <p:ext uri="{BB962C8B-B14F-4D97-AF65-F5344CB8AC3E}">
        <p14:creationId xmlns:p14="http://schemas.microsoft.com/office/powerpoint/2010/main" val="414151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D35F-D546-4E57-B283-0AE2C9ADED36}"/>
              </a:ext>
            </a:extLst>
          </p:cNvPr>
          <p:cNvSpPr>
            <a:spLocks noGrp="1"/>
          </p:cNvSpPr>
          <p:nvPr>
            <p:ph type="title"/>
          </p:nvPr>
        </p:nvSpPr>
        <p:spPr/>
        <p:txBody>
          <a:bodyPr/>
          <a:lstStyle/>
          <a:p>
            <a:r>
              <a:rPr lang="en-US" dirty="0"/>
              <a:t>2019 Publication Summary - Continue</a:t>
            </a:r>
          </a:p>
        </p:txBody>
      </p:sp>
      <p:sp>
        <p:nvSpPr>
          <p:cNvPr id="3" name="Content Placeholder 2">
            <a:extLst>
              <a:ext uri="{FF2B5EF4-FFF2-40B4-BE49-F238E27FC236}">
                <a16:creationId xmlns:a16="http://schemas.microsoft.com/office/drawing/2014/main" id="{AC4CF1F7-08FE-4D74-8C43-916636FE4397}"/>
              </a:ext>
            </a:extLst>
          </p:cNvPr>
          <p:cNvSpPr>
            <a:spLocks noGrp="1"/>
          </p:cNvSpPr>
          <p:nvPr>
            <p:ph idx="1"/>
          </p:nvPr>
        </p:nvSpPr>
        <p:spPr/>
        <p:txBody>
          <a:bodyPr/>
          <a:lstStyle/>
          <a:p>
            <a:r>
              <a:rPr lang="en-US" dirty="0"/>
              <a:t>Solution description specs</a:t>
            </a:r>
          </a:p>
          <a:p>
            <a:r>
              <a:rPr lang="en-US" dirty="0"/>
              <a:t>Comparable metrics based on SI</a:t>
            </a:r>
          </a:p>
          <a:p>
            <a:r>
              <a:rPr lang="en-US" dirty="0"/>
              <a:t>Required documentation</a:t>
            </a:r>
          </a:p>
          <a:p>
            <a:r>
              <a:rPr lang="en-US" dirty="0"/>
              <a:t>Data center Interface requirements</a:t>
            </a:r>
          </a:p>
          <a:p>
            <a:r>
              <a:rPr lang="en-US" dirty="0"/>
              <a:t>Dielectric Fluid Requirements</a:t>
            </a:r>
          </a:p>
        </p:txBody>
      </p:sp>
    </p:spTree>
    <p:extLst>
      <p:ext uri="{BB962C8B-B14F-4D97-AF65-F5344CB8AC3E}">
        <p14:creationId xmlns:p14="http://schemas.microsoft.com/office/powerpoint/2010/main" val="325217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4E2F-21AC-4B8F-967A-8C069C67C5A3}"/>
              </a:ext>
            </a:extLst>
          </p:cNvPr>
          <p:cNvSpPr>
            <a:spLocks noGrp="1"/>
          </p:cNvSpPr>
          <p:nvPr>
            <p:ph type="title"/>
          </p:nvPr>
        </p:nvSpPr>
        <p:spPr/>
        <p:txBody>
          <a:bodyPr/>
          <a:lstStyle/>
          <a:p>
            <a:r>
              <a:rPr lang="en-US" dirty="0"/>
              <a:t>Comparable metrics based on SI</a:t>
            </a:r>
          </a:p>
        </p:txBody>
      </p:sp>
      <p:sp>
        <p:nvSpPr>
          <p:cNvPr id="3" name="Content Placeholder 2">
            <a:extLst>
              <a:ext uri="{FF2B5EF4-FFF2-40B4-BE49-F238E27FC236}">
                <a16:creationId xmlns:a16="http://schemas.microsoft.com/office/drawing/2014/main" id="{1AF74BCA-9444-4741-925E-52E39C9E1880}"/>
              </a:ext>
            </a:extLst>
          </p:cNvPr>
          <p:cNvSpPr>
            <a:spLocks noGrp="1"/>
          </p:cNvSpPr>
          <p:nvPr>
            <p:ph idx="1"/>
          </p:nvPr>
        </p:nvSpPr>
        <p:spPr>
          <a:xfrm>
            <a:off x="1676400" y="2487622"/>
            <a:ext cx="21031199" cy="9365234"/>
          </a:xfrm>
        </p:spPr>
        <p:txBody>
          <a:bodyPr/>
          <a:lstStyle/>
          <a:p>
            <a:pPr marL="228600" indent="0" fontAlgn="base"/>
            <a:r>
              <a:rPr lang="en-GB" sz="6600" dirty="0"/>
              <a:t>Density per square meters: kW/m</a:t>
            </a:r>
            <a:r>
              <a:rPr lang="en-GB" sz="6600" baseline="30000" dirty="0"/>
              <a:t>2</a:t>
            </a:r>
            <a:r>
              <a:rPr lang="en-GB" sz="6600" dirty="0"/>
              <a:t> @ #°C</a:t>
            </a:r>
          </a:p>
          <a:p>
            <a:pPr marL="914400" indent="-685800" fontAlgn="base">
              <a:buFont typeface="Arial" panose="020B0604020202020204" pitchFamily="34" charset="0"/>
              <a:buChar char="•"/>
            </a:pPr>
            <a:r>
              <a:rPr lang="en-GB" sz="6600" dirty="0"/>
              <a:t>Compute density</a:t>
            </a:r>
          </a:p>
          <a:p>
            <a:pPr marL="914400" indent="-685800" fontAlgn="base">
              <a:buFont typeface="Arial" panose="020B0604020202020204" pitchFamily="34" charset="0"/>
              <a:buChar char="•"/>
            </a:pPr>
            <a:r>
              <a:rPr lang="en-GB" sz="6600" dirty="0"/>
              <a:t>Solution density</a:t>
            </a:r>
          </a:p>
          <a:p>
            <a:pPr marL="914400" indent="-685800" fontAlgn="base">
              <a:buFont typeface="Arial" panose="020B0604020202020204" pitchFamily="34" charset="0"/>
              <a:buChar char="•"/>
            </a:pPr>
            <a:r>
              <a:rPr lang="en-GB" sz="6600" dirty="0"/>
              <a:t>Solution footprint</a:t>
            </a:r>
          </a:p>
          <a:p>
            <a:pPr marL="914400" indent="-685800">
              <a:buFont typeface="Arial" panose="020B0604020202020204" pitchFamily="34" charset="0"/>
              <a:buChar char="•"/>
            </a:pPr>
            <a:r>
              <a:rPr lang="en-GB" sz="6600" b="1" dirty="0"/>
              <a:t>*ASHRAE W3 solution footprint: </a:t>
            </a:r>
            <a:r>
              <a:rPr lang="en-GB" sz="6600" dirty="0"/>
              <a:t>kW/m</a:t>
            </a:r>
            <a:r>
              <a:rPr lang="en-GB" sz="6600" baseline="30000" dirty="0"/>
              <a:t>2</a:t>
            </a:r>
            <a:r>
              <a:rPr lang="en-GB" sz="6600" dirty="0"/>
              <a:t> @ 32°C</a:t>
            </a:r>
          </a:p>
          <a:p>
            <a:pPr marL="228600" indent="0"/>
            <a:r>
              <a:rPr lang="en-GB" sz="6600" dirty="0"/>
              <a:t>Power/fluorocarbon volume (kW/litre)</a:t>
            </a:r>
          </a:p>
          <a:p>
            <a:pPr marL="228600" indent="0"/>
            <a:r>
              <a:rPr lang="en-GB" sz="6600" dirty="0"/>
              <a:t>Facility design information</a:t>
            </a:r>
          </a:p>
          <a:p>
            <a:pPr marL="914400" indent="-685800">
              <a:buFont typeface="Arial" panose="020B0604020202020204" pitchFamily="34" charset="0"/>
              <a:buChar char="•"/>
            </a:pPr>
            <a:r>
              <a:rPr lang="en-GB" sz="6600" dirty="0"/>
              <a:t>Static load, height clearance, dT, cooling tolerance, etc.</a:t>
            </a:r>
          </a:p>
          <a:p>
            <a:endParaRPr lang="en-US" dirty="0"/>
          </a:p>
        </p:txBody>
      </p:sp>
      <p:grpSp>
        <p:nvGrpSpPr>
          <p:cNvPr id="4" name="Group 3">
            <a:extLst>
              <a:ext uri="{FF2B5EF4-FFF2-40B4-BE49-F238E27FC236}">
                <a16:creationId xmlns:a16="http://schemas.microsoft.com/office/drawing/2014/main" id="{0DE12BF9-6E18-4B6C-A530-9DB347E37D44}"/>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6225C157-A332-4FED-AC20-99338166EDDB}"/>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76F963F3-2A2A-4B23-B901-B84375C68A57}"/>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846002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A342-A4E8-4919-9CC7-B47EAA6A4C4D}"/>
              </a:ext>
            </a:extLst>
          </p:cNvPr>
          <p:cNvSpPr>
            <a:spLocks noGrp="1"/>
          </p:cNvSpPr>
          <p:nvPr>
            <p:ph type="title"/>
          </p:nvPr>
        </p:nvSpPr>
        <p:spPr/>
        <p:txBody>
          <a:bodyPr/>
          <a:lstStyle/>
          <a:p>
            <a:r>
              <a:rPr lang="en-US" dirty="0"/>
              <a:t>Outline: Revision 2 headlines</a:t>
            </a:r>
          </a:p>
        </p:txBody>
      </p:sp>
      <p:sp>
        <p:nvSpPr>
          <p:cNvPr id="3" name="Content Placeholder 2">
            <a:extLst>
              <a:ext uri="{FF2B5EF4-FFF2-40B4-BE49-F238E27FC236}">
                <a16:creationId xmlns:a16="http://schemas.microsoft.com/office/drawing/2014/main" id="{8E053F50-DBCC-4047-8003-9E2887B8D223}"/>
              </a:ext>
            </a:extLst>
          </p:cNvPr>
          <p:cNvSpPr>
            <a:spLocks noGrp="1"/>
          </p:cNvSpPr>
          <p:nvPr>
            <p:ph idx="1"/>
          </p:nvPr>
        </p:nvSpPr>
        <p:spPr/>
        <p:txBody>
          <a:bodyPr/>
          <a:lstStyle/>
          <a:p>
            <a:pPr marL="1085850" indent="-857250">
              <a:buFont typeface="Arial" panose="020B0604020202020204" pitchFamily="34" charset="0"/>
              <a:buChar char="•"/>
            </a:pPr>
            <a:r>
              <a:rPr lang="en-US" dirty="0"/>
              <a:t>Document split: Immersion best practices vs SPEC</a:t>
            </a:r>
          </a:p>
          <a:p>
            <a:pPr marL="1085850" indent="-857250">
              <a:buFont typeface="Arial" panose="020B0604020202020204" pitchFamily="34" charset="0"/>
              <a:buChar char="•"/>
            </a:pPr>
            <a:r>
              <a:rPr lang="en-US" dirty="0"/>
              <a:t>High Availability requirements</a:t>
            </a:r>
          </a:p>
          <a:p>
            <a:pPr marL="1085850" indent="-857250">
              <a:buFont typeface="Arial" panose="020B0604020202020204" pitchFamily="34" charset="0"/>
              <a:buChar char="•"/>
            </a:pPr>
            <a:r>
              <a:rPr lang="en-US" dirty="0"/>
              <a:t>Dielectric fluid quality management guidelines</a:t>
            </a:r>
          </a:p>
          <a:p>
            <a:pPr marL="1085850" indent="-857250">
              <a:buFont typeface="Arial" panose="020B0604020202020204" pitchFamily="34" charset="0"/>
              <a:buChar char="•"/>
            </a:pPr>
            <a:r>
              <a:rPr lang="en-US" dirty="0"/>
              <a:t>Immersion related uptime factors</a:t>
            </a:r>
          </a:p>
          <a:p>
            <a:pPr marL="1085850" indent="-857250">
              <a:buFont typeface="Arial" panose="020B0604020202020204" pitchFamily="34" charset="0"/>
              <a:buChar char="•"/>
            </a:pPr>
            <a:r>
              <a:rPr lang="en-US" dirty="0"/>
              <a:t>Immersion qualification checklist</a:t>
            </a:r>
          </a:p>
          <a:p>
            <a:endParaRPr lang="en-US" dirty="0"/>
          </a:p>
        </p:txBody>
      </p:sp>
      <p:grpSp>
        <p:nvGrpSpPr>
          <p:cNvPr id="4" name="Group 3">
            <a:extLst>
              <a:ext uri="{FF2B5EF4-FFF2-40B4-BE49-F238E27FC236}">
                <a16:creationId xmlns:a16="http://schemas.microsoft.com/office/drawing/2014/main" id="{3E734ED6-9B0B-427B-96E2-112DECE25127}"/>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6965F551-C270-4F9F-BCF3-68AF0A8F9ECB}"/>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7674C756-350E-4EF1-B743-DC0328243A93}"/>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313301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F5C8-422B-4C85-BF0E-915BED91F14D}"/>
              </a:ext>
            </a:extLst>
          </p:cNvPr>
          <p:cNvSpPr>
            <a:spLocks noGrp="1"/>
          </p:cNvSpPr>
          <p:nvPr>
            <p:ph type="title"/>
          </p:nvPr>
        </p:nvSpPr>
        <p:spPr/>
        <p:txBody>
          <a:bodyPr/>
          <a:lstStyle/>
          <a:p>
            <a:r>
              <a:rPr lang="en-US" dirty="0"/>
              <a:t>Document split</a:t>
            </a:r>
          </a:p>
        </p:txBody>
      </p:sp>
      <p:sp>
        <p:nvSpPr>
          <p:cNvPr id="3" name="Content Placeholder 2">
            <a:extLst>
              <a:ext uri="{FF2B5EF4-FFF2-40B4-BE49-F238E27FC236}">
                <a16:creationId xmlns:a16="http://schemas.microsoft.com/office/drawing/2014/main" id="{2A2B60A9-DC08-4610-8746-BA84AB3D46BF}"/>
              </a:ext>
            </a:extLst>
          </p:cNvPr>
          <p:cNvSpPr>
            <a:spLocks noGrp="1"/>
          </p:cNvSpPr>
          <p:nvPr>
            <p:ph idx="1"/>
          </p:nvPr>
        </p:nvSpPr>
        <p:spPr>
          <a:xfrm>
            <a:off x="1676400" y="2576830"/>
            <a:ext cx="21693465" cy="8702675"/>
          </a:xfrm>
        </p:spPr>
        <p:txBody>
          <a:bodyPr/>
          <a:lstStyle/>
          <a:p>
            <a:r>
              <a:rPr lang="en-US" dirty="0"/>
              <a:t>Immersion best practices white paper</a:t>
            </a:r>
          </a:p>
          <a:p>
            <a:pPr marL="1085850" indent="-857250">
              <a:buFont typeface="Arial" panose="020B0604020202020204" pitchFamily="34" charset="0"/>
              <a:buChar char="•"/>
            </a:pPr>
            <a:r>
              <a:rPr lang="en-US" dirty="0"/>
              <a:t>Common context (metrics, terminology)</a:t>
            </a:r>
          </a:p>
          <a:p>
            <a:pPr marL="1085850" indent="-857250">
              <a:buFont typeface="Arial" panose="020B0604020202020204" pitchFamily="34" charset="0"/>
              <a:buChar char="•"/>
            </a:pPr>
            <a:r>
              <a:rPr lang="en-US" dirty="0"/>
              <a:t>Design guidelines (safety, form factor, shape </a:t>
            </a:r>
            <a:r>
              <a:rPr lang="en-US" dirty="0" err="1"/>
              <a:t>etc</a:t>
            </a:r>
            <a:r>
              <a:rPr lang="en-US" dirty="0"/>
              <a:t>)</a:t>
            </a:r>
          </a:p>
          <a:p>
            <a:pPr marL="1085850" indent="-857250">
              <a:buFont typeface="Arial" panose="020B0604020202020204" pitchFamily="34" charset="0"/>
              <a:buChar char="•"/>
            </a:pPr>
            <a:r>
              <a:rPr lang="en-US" dirty="0"/>
              <a:t>Advisories (Liquid management, EMC, containment </a:t>
            </a:r>
            <a:r>
              <a:rPr lang="en-US" dirty="0" err="1"/>
              <a:t>etc</a:t>
            </a:r>
            <a:r>
              <a:rPr lang="en-US" dirty="0"/>
              <a:t>)</a:t>
            </a:r>
          </a:p>
          <a:p>
            <a:pPr marL="1085850" indent="-857250">
              <a:buFont typeface="Arial" panose="020B0604020202020204" pitchFamily="34" charset="0"/>
              <a:buChar char="•"/>
            </a:pPr>
            <a:r>
              <a:rPr lang="en-US" dirty="0"/>
              <a:t>New availability insights</a:t>
            </a:r>
          </a:p>
          <a:p>
            <a:pPr marL="228600" indent="0"/>
            <a:r>
              <a:rPr lang="en-US" dirty="0"/>
              <a:t>SPEC</a:t>
            </a:r>
          </a:p>
          <a:p>
            <a:pPr marL="1085850" indent="-857250">
              <a:buFont typeface="Arial" panose="020B0604020202020204" pitchFamily="34" charset="0"/>
              <a:buChar char="•"/>
            </a:pPr>
            <a:r>
              <a:rPr lang="en-US" dirty="0"/>
              <a:t>Qualifiable minimum specifications</a:t>
            </a:r>
          </a:p>
          <a:p>
            <a:pPr marL="1085850" indent="-857250">
              <a:buFont typeface="Arial" panose="020B0604020202020204" pitchFamily="34" charset="0"/>
              <a:buChar char="•"/>
            </a:pPr>
            <a:r>
              <a:rPr lang="en-US" dirty="0"/>
              <a:t>Potential OCP recognition for meeting SPEC (in discussion)</a:t>
            </a:r>
          </a:p>
          <a:p>
            <a:endParaRPr lang="en-US" dirty="0"/>
          </a:p>
        </p:txBody>
      </p:sp>
      <p:grpSp>
        <p:nvGrpSpPr>
          <p:cNvPr id="4" name="Group 3">
            <a:extLst>
              <a:ext uri="{FF2B5EF4-FFF2-40B4-BE49-F238E27FC236}">
                <a16:creationId xmlns:a16="http://schemas.microsoft.com/office/drawing/2014/main" id="{62F68A4F-0594-4589-8F21-84B4FE44D0D8}"/>
              </a:ext>
            </a:extLst>
          </p:cNvPr>
          <p:cNvGrpSpPr/>
          <p:nvPr/>
        </p:nvGrpSpPr>
        <p:grpSpPr>
          <a:xfrm>
            <a:off x="20342790" y="179586"/>
            <a:ext cx="3389769" cy="4438134"/>
            <a:chOff x="4318093" y="1185426"/>
            <a:chExt cx="3389769" cy="4438134"/>
          </a:xfrm>
        </p:grpSpPr>
        <p:pic>
          <p:nvPicPr>
            <p:cNvPr id="5" name="Picture 4">
              <a:extLst>
                <a:ext uri="{FF2B5EF4-FFF2-40B4-BE49-F238E27FC236}">
                  <a16:creationId xmlns:a16="http://schemas.microsoft.com/office/drawing/2014/main" id="{F84B9917-96D0-497A-B076-C74A1832183D}"/>
                </a:ext>
              </a:extLst>
            </p:cNvPr>
            <p:cNvPicPr>
              <a:picLocks noChangeAspect="1"/>
            </p:cNvPicPr>
            <p:nvPr/>
          </p:nvPicPr>
          <p:blipFill>
            <a:blip r:embed="rId2"/>
            <a:stretch>
              <a:fillRect/>
            </a:stretch>
          </p:blipFill>
          <p:spPr>
            <a:xfrm>
              <a:off x="4449312" y="1185426"/>
              <a:ext cx="2895856" cy="2895856"/>
            </a:xfrm>
            <a:prstGeom prst="rect">
              <a:avLst/>
            </a:prstGeom>
          </p:spPr>
        </p:pic>
        <p:sp>
          <p:nvSpPr>
            <p:cNvPr id="6" name="Google Shape;139;p21">
              <a:extLst>
                <a:ext uri="{FF2B5EF4-FFF2-40B4-BE49-F238E27FC236}">
                  <a16:creationId xmlns:a16="http://schemas.microsoft.com/office/drawing/2014/main" id="{6B76541F-DB54-45E6-9C45-48D680C41EEB}"/>
                </a:ext>
              </a:extLst>
            </p:cNvPr>
            <p:cNvSpPr/>
            <p:nvPr/>
          </p:nvSpPr>
          <p:spPr>
            <a:xfrm>
              <a:off x="4318093" y="3979121"/>
              <a:ext cx="3389769" cy="1644439"/>
            </a:xfrm>
            <a:prstGeom prst="roundRect">
              <a:avLst>
                <a:gd name="adj" fmla="val 16667"/>
              </a:avLst>
            </a:prstGeom>
            <a:solidFill>
              <a:srgbClr val="8DC73E"/>
            </a:solidFill>
            <a:ln>
              <a:noFill/>
            </a:ln>
          </p:spPr>
          <p:txBody>
            <a:bodyPr spcFirstLastPara="1" wrap="square" lIns="91400" tIns="45725" rIns="91400" bIns="45725" anchor="ctr" anchorCtr="0">
              <a:noAutofit/>
            </a:bodyPr>
            <a:lstStyle/>
            <a:p>
              <a:pPr marL="0" marR="0" lvl="0" indent="0" algn="ctr" rtl="0">
                <a:lnSpc>
                  <a:spcPct val="100000"/>
                </a:lnSpc>
                <a:spcBef>
                  <a:spcPts val="0"/>
                </a:spcBef>
                <a:spcAft>
                  <a:spcPts val="0"/>
                </a:spcAft>
                <a:buClr>
                  <a:schemeClr val="dk1"/>
                </a:buClr>
                <a:buSzPts val="2300"/>
                <a:buFont typeface="Source Sans Pro"/>
                <a:buNone/>
              </a:pPr>
              <a:r>
                <a:rPr lang="en-US" sz="3600" b="0" i="0" u="none" strike="noStrike" cap="none" dirty="0">
                  <a:solidFill>
                    <a:schemeClr val="dk1"/>
                  </a:solidFill>
                  <a:latin typeface="Source Sans Pro"/>
                  <a:ea typeface="Source Sans Pro"/>
                  <a:cs typeface="Source Sans Pro"/>
                  <a:sym typeface="Source Sans Pro"/>
                </a:rPr>
                <a:t>ADVANCED COOLING SOLUTIONS</a:t>
              </a:r>
              <a:endParaRPr sz="3600" b="0" i="0" u="none" strike="noStrike" cap="none" dirty="0">
                <a:solidFill>
                  <a:srgbClr val="5F6061"/>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48734095"/>
      </p:ext>
    </p:extLst>
  </p:cSld>
  <p:clrMapOvr>
    <a:masterClrMapping/>
  </p:clrMapOvr>
</p:sld>
</file>

<file path=ppt/theme/theme1.xml><?xml version="1.0" encoding="utf-8"?>
<a:theme xmlns:a="http://schemas.openxmlformats.org/drawingml/2006/main" name="OCP Template">
  <a:themeElements>
    <a:clrScheme name="OCP Template">
      <a:dk1>
        <a:srgbClr val="5F6061"/>
      </a:dk1>
      <a:lt1>
        <a:srgbClr val="613202"/>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P Template">
  <a:themeElements>
    <a:clrScheme name="OCP Template">
      <a:dk1>
        <a:srgbClr val="000000"/>
      </a:dk1>
      <a:lt1>
        <a:srgbClr val="FFFFFF"/>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3F3BE55705CD44BD8CC031C4D0FEB7" ma:contentTypeVersion="12" ma:contentTypeDescription="Create a new document." ma:contentTypeScope="" ma:versionID="cacb0bffbad48649793955453aa3e6a5">
  <xsd:schema xmlns:xsd="http://www.w3.org/2001/XMLSchema" xmlns:xs="http://www.w3.org/2001/XMLSchema" xmlns:p="http://schemas.microsoft.com/office/2006/metadata/properties" xmlns:ns2="8a2be7ce-0642-4faa-ae73-288c6e42c2a5" xmlns:ns3="a73cce96-e81d-4fd3-8a5d-cda965f98edc" targetNamespace="http://schemas.microsoft.com/office/2006/metadata/properties" ma:root="true" ma:fieldsID="db18c2ceec0ca8a41480ea591a641419" ns2:_="" ns3:_="">
    <xsd:import namespace="8a2be7ce-0642-4faa-ae73-288c6e42c2a5"/>
    <xsd:import namespace="a73cce96-e81d-4fd3-8a5d-cda965f98e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be7ce-0642-4faa-ae73-288c6e42c2a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3cce96-e81d-4fd3-8a5d-cda965f98e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69BC4-58D4-46B8-893E-4ACD689210E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2FF2831-5460-4FA5-BE99-ECAE3FF7F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be7ce-0642-4faa-ae73-288c6e42c2a5"/>
    <ds:schemaRef ds:uri="a73cce96-e81d-4fd3-8a5d-cda965f98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8A18B-E1C1-483B-8392-4207945E8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748</TotalTime>
  <Words>983</Words>
  <Application>Microsoft Office PowerPoint</Application>
  <PresentationFormat>Custom</PresentationFormat>
  <Paragraphs>173</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Source Sans Pro</vt:lpstr>
      <vt:lpstr>OCP Template</vt:lpstr>
      <vt:lpstr>Custom Design</vt:lpstr>
      <vt:lpstr>PowerPoint Presentation</vt:lpstr>
      <vt:lpstr>ACS Immersion Standards Revision 2  Jimil M. Shah, Application Development Engineer, 3M EMSD  jshah2@mmm.com   Rolf Brink, Immersion Stream Leader, OCP rolf.brink@ocproject.net </vt:lpstr>
      <vt:lpstr>ACS Immersion goals</vt:lpstr>
      <vt:lpstr>Contributors</vt:lpstr>
      <vt:lpstr>2019 Publication Summary</vt:lpstr>
      <vt:lpstr>2019 Publication Summary - Continue</vt:lpstr>
      <vt:lpstr>Comparable metrics based on SI</vt:lpstr>
      <vt:lpstr>Outline: Revision 2 headlines</vt:lpstr>
      <vt:lpstr>Document split</vt:lpstr>
      <vt:lpstr>High availability requirements</vt:lpstr>
      <vt:lpstr>Dielectric fluid quality management guidelines</vt:lpstr>
      <vt:lpstr>PowerPoint Presentation</vt:lpstr>
      <vt:lpstr>PowerPoint Presentation</vt:lpstr>
      <vt:lpstr>Immersion related uptime factors</vt:lpstr>
      <vt:lpstr>Immersion related uptime factors</vt:lpstr>
      <vt:lpstr>Immersion related uptime factors</vt:lpstr>
      <vt:lpstr>Upcoming ACS Immersion activities</vt:lpstr>
      <vt:lpstr>ACS – Immersion workstream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 Burdette</dc:creator>
  <cp:lastModifiedBy>Rolf Brink</cp:lastModifiedBy>
  <cp:revision>53</cp:revision>
  <dcterms:modified xsi:type="dcterms:W3CDTF">2020-04-10T07:21:55Z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0x010100823F3BE55705CD44BD8CC031C4D0FEB7</vt:lpwstr>
  </property>
</Properties>
</file>