
<file path=[Content_Types].xml><?xml version="1.0" encoding="utf-8"?>
<Types xmlns="http://schemas.openxmlformats.org/package/2006/content-types">
  <Default Extension="dat" ContentType="text/plain"/>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d1fffea5b18a4aaf" Type="http://schemas.microsoft.com/office/2006/relationships/txt" Target="udata/data.dat"/><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57" r:id="rId2"/>
  </p:sldMasterIdLst>
  <p:notesMasterIdLst>
    <p:notesMasterId r:id="rId16"/>
  </p:notesMasterIdLst>
  <p:sldIdLst>
    <p:sldId id="269" r:id="rId3"/>
    <p:sldId id="272" r:id="rId4"/>
    <p:sldId id="288" r:id="rId5"/>
    <p:sldId id="278" r:id="rId6"/>
    <p:sldId id="279" r:id="rId7"/>
    <p:sldId id="282" r:id="rId8"/>
    <p:sldId id="281" r:id="rId9"/>
    <p:sldId id="284" r:id="rId10"/>
    <p:sldId id="285" r:id="rId11"/>
    <p:sldId id="286" r:id="rId12"/>
    <p:sldId id="287" r:id="rId13"/>
    <p:sldId id="270" r:id="rId14"/>
    <p:sldId id="258" r:id="rId15"/>
  </p:sldIdLst>
  <p:sldSz cx="24384000" cy="13716000"/>
  <p:notesSz cx="6858000" cy="9144000"/>
  <p:embeddedFontLst>
    <p:embeddedFont>
      <p:font typeface="Calibri" panose="020F0502020204030204" pitchFamily="34" charset="0"/>
      <p:regular r:id="rId17"/>
      <p:bold r:id="rId18"/>
      <p:italic r:id="rId19"/>
      <p:boldItalic r:id="rId20"/>
    </p:embeddedFont>
    <p:embeddedFont>
      <p:font typeface="Source Sans Pro" panose="020B0503030403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chna Haylock" initials="A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71"/>
    <p:restoredTop sz="87217" autoAdjust="0"/>
  </p:normalViewPr>
  <p:slideViewPr>
    <p:cSldViewPr snapToGrid="0">
      <p:cViewPr varScale="1">
        <p:scale>
          <a:sx n="35" d="100"/>
          <a:sy n="35" d="100"/>
        </p:scale>
        <p:origin x="412" y="44"/>
      </p:cViewPr>
      <p:guideLst>
        <p:guide orient="horz" pos="4320"/>
        <p:guide pos="76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2-13T12:33:42.600" idx="6">
    <p:pos x="10" y="10"/>
    <p:text>LOVE the new colors.</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24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24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24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24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24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24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24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24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24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b="0" i="0" u="none" strike="noStrike" cap="none" dirty="0">
                <a:solidFill>
                  <a:srgbClr val="000000"/>
                </a:solidFill>
                <a:effectLst/>
                <a:latin typeface="Calibri"/>
                <a:ea typeface="Calibri"/>
                <a:cs typeface="Calibri"/>
                <a:sym typeface="Calibri"/>
              </a:rPr>
              <a:t>Liquid loop: flattened liquid pipe is implemented on the cold plate. This type of solution needs DIMM pitch &gt;0.35” (0.37” as best case).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b="0" i="0" u="none" strike="noStrike" cap="none" dirty="0">
                <a:solidFill>
                  <a:srgbClr val="000000"/>
                </a:solidFill>
                <a:effectLst/>
                <a:latin typeface="Calibri"/>
                <a:ea typeface="Calibri"/>
                <a:cs typeface="Calibri"/>
                <a:sym typeface="Calibri"/>
              </a:rPr>
              <a:t>Heatpipe Loop: flattened heat pipe is attached to memory case with TIM in the middle. Heat pipes are connected to water loops to take away the heat. This solution works for the tighter DIMM pitch design.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b="0" i="0" u="none" strike="noStrike" cap="none" dirty="0">
                <a:solidFill>
                  <a:srgbClr val="000000"/>
                </a:solidFill>
                <a:effectLst/>
                <a:latin typeface="Calibri"/>
                <a:ea typeface="Calibri"/>
                <a:cs typeface="Calibri"/>
                <a:sym typeface="Calibri"/>
              </a:rPr>
              <a:t>Fin-type: the cold plate is on the top of memory section and fins contact with memory case. This solution is dedicated for extreme tight DIMM pitch scenario. To ensure the effective contact with memory surface, this solution requires vertical force onto the memory which might impact the memory reliability which needs special attention.</a:t>
            </a:r>
          </a:p>
          <a:p>
            <a:endParaRPr lang="en-US" dirty="0"/>
          </a:p>
        </p:txBody>
      </p:sp>
    </p:spTree>
    <p:extLst>
      <p:ext uri="{BB962C8B-B14F-4D97-AF65-F5344CB8AC3E}">
        <p14:creationId xmlns:p14="http://schemas.microsoft.com/office/powerpoint/2010/main" val="200540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706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628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86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1882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CP17 End Bumper copy 1">
  <p:cSld name="OCP17 End Bumper copy 1">
    <p:spTree>
      <p:nvGrpSpPr>
        <p:cNvPr id="1" name="Shape 18"/>
        <p:cNvGrpSpPr/>
        <p:nvPr/>
      </p:nvGrpSpPr>
      <p:grpSpPr>
        <a:xfrm>
          <a:off x="0" y="0"/>
          <a:ext cx="0" cy="0"/>
          <a:chOff x="0" y="0"/>
          <a:chExt cx="0" cy="0"/>
        </a:xfrm>
      </p:grpSpPr>
      <p:pic>
        <p:nvPicPr>
          <p:cNvPr id="19" name="Google Shape;19;p5" descr="slide3.png"/>
          <p:cNvPicPr preferRelativeResize="0"/>
          <p:nvPr/>
        </p:nvPicPr>
        <p:blipFill rotWithShape="1">
          <a:blip r:embed="rId2">
            <a:alphaModFix/>
          </a:blip>
          <a:srcRect/>
          <a:stretch/>
        </p:blipFill>
        <p:spPr>
          <a:xfrm>
            <a:off x="0" y="0"/>
            <a:ext cx="24384000" cy="13716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EE01ED-B654-7449-9635-334A4910BB6D}" type="datetimeFigureOut">
              <a:rPr lang="en-US" smtClean="0"/>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55EA28-F498-AD43-B938-06BEC22B7F0D}" type="slidenum">
              <a:rPr lang="en-US" smtClean="0"/>
              <a:t>‹#›</a:t>
            </a:fld>
            <a:endParaRPr lang="en-US" dirty="0"/>
          </a:p>
        </p:txBody>
      </p:sp>
      <p:pic>
        <p:nvPicPr>
          <p:cNvPr id="8" name="Picture 7">
            <a:extLst>
              <a:ext uri="{FF2B5EF4-FFF2-40B4-BE49-F238E27FC236}">
                <a16:creationId xmlns:a16="http://schemas.microsoft.com/office/drawing/2014/main" id="{A6AAC3B8-2690-294A-8867-8D93CDBD499D}"/>
              </a:ext>
            </a:extLst>
          </p:cNvPr>
          <p:cNvPicPr>
            <a:picLocks noChangeAspect="1"/>
          </p:cNvPicPr>
          <p:nvPr userDrawn="1"/>
        </p:nvPicPr>
        <p:blipFill>
          <a:blip r:embed="rId2"/>
          <a:srcRect/>
          <a:stretch/>
        </p:blipFill>
        <p:spPr>
          <a:xfrm>
            <a:off x="0" y="0"/>
            <a:ext cx="24384000" cy="13716000"/>
          </a:xfrm>
          <a:prstGeom prst="rect">
            <a:avLst/>
          </a:prstGeom>
        </p:spPr>
      </p:pic>
    </p:spTree>
    <p:extLst>
      <p:ext uri="{BB962C8B-B14F-4D97-AF65-F5344CB8AC3E}">
        <p14:creationId xmlns:p14="http://schemas.microsoft.com/office/powerpoint/2010/main" val="26636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5392AB9-EB3E-2A4B-BAD0-B3FCB88303F6}"/>
              </a:ext>
            </a:extLst>
          </p:cNvPr>
          <p:cNvSpPr>
            <a:spLocks noGrp="1"/>
          </p:cNvSpPr>
          <p:nvPr>
            <p:ph type="dt" sz="half" idx="10"/>
          </p:nvPr>
        </p:nvSpPr>
        <p:spPr/>
        <p:txBody>
          <a:bodyPr/>
          <a:lstStyle/>
          <a:p>
            <a:fld id="{5AEE01ED-B654-7449-9635-334A4910BB6D}" type="datetimeFigureOut">
              <a:rPr lang="en-US" smtClean="0"/>
              <a:t>3/6/2020</a:t>
            </a:fld>
            <a:endParaRPr lang="en-US"/>
          </a:p>
        </p:txBody>
      </p:sp>
      <p:sp>
        <p:nvSpPr>
          <p:cNvPr id="4" name="Footer Placeholder 3">
            <a:extLst>
              <a:ext uri="{FF2B5EF4-FFF2-40B4-BE49-F238E27FC236}">
                <a16:creationId xmlns:a16="http://schemas.microsoft.com/office/drawing/2014/main" id="{9A51EA73-A965-9244-AA78-2668EF29C0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982C28-3FE0-FE47-AFC5-0EA0449517A2}"/>
              </a:ext>
            </a:extLst>
          </p:cNvPr>
          <p:cNvSpPr>
            <a:spLocks noGrp="1"/>
          </p:cNvSpPr>
          <p:nvPr>
            <p:ph type="sldNum" sz="quarter" idx="12"/>
          </p:nvPr>
        </p:nvSpPr>
        <p:spPr/>
        <p:txBody>
          <a:bodyPr/>
          <a:lstStyle/>
          <a:p>
            <a:fld id="{0D55EA28-F498-AD43-B938-06BEC22B7F0D}" type="slidenum">
              <a:rPr lang="en-US" smtClean="0"/>
              <a:t>‹#›</a:t>
            </a:fld>
            <a:endParaRPr lang="en-US"/>
          </a:p>
        </p:txBody>
      </p:sp>
      <p:pic>
        <p:nvPicPr>
          <p:cNvPr id="8" name="Picture 7">
            <a:extLst>
              <a:ext uri="{FF2B5EF4-FFF2-40B4-BE49-F238E27FC236}">
                <a16:creationId xmlns:a16="http://schemas.microsoft.com/office/drawing/2014/main" id="{CDCD9D9D-1EFB-4F4A-B08B-16972EC97492}"/>
              </a:ext>
            </a:extLst>
          </p:cNvPr>
          <p:cNvPicPr>
            <a:picLocks noChangeAspect="1"/>
          </p:cNvPicPr>
          <p:nvPr userDrawn="1"/>
        </p:nvPicPr>
        <p:blipFill>
          <a:blip r:embed="rId2"/>
          <a:stretch>
            <a:fillRect/>
          </a:stretch>
        </p:blipFill>
        <p:spPr>
          <a:xfrm>
            <a:off x="0" y="0"/>
            <a:ext cx="24384000" cy="13716000"/>
          </a:xfrm>
          <a:prstGeom prst="rect">
            <a:avLst/>
          </a:prstGeom>
        </p:spPr>
      </p:pic>
    </p:spTree>
    <p:extLst>
      <p:ext uri="{BB962C8B-B14F-4D97-AF65-F5344CB8AC3E}">
        <p14:creationId xmlns:p14="http://schemas.microsoft.com/office/powerpoint/2010/main" val="335954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1676400" y="730251"/>
            <a:ext cx="21031199" cy="154029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35353"/>
              </a:buClr>
              <a:buSzPts val="10000"/>
              <a:buFont typeface="Source Sans Pro"/>
              <a:buNone/>
              <a:defRPr sz="10000" b="0" i="0" u="none" strike="noStrike" cap="none">
                <a:solidFill>
                  <a:srgbClr val="535353"/>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9"/>
          <p:cNvSpPr txBox="1">
            <a:spLocks noGrp="1"/>
          </p:cNvSpPr>
          <p:nvPr>
            <p:ph type="body" idx="1"/>
          </p:nvPr>
        </p:nvSpPr>
        <p:spPr>
          <a:xfrm>
            <a:off x="1676400" y="2668270"/>
            <a:ext cx="10439400" cy="870267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2000"/>
              </a:spcBef>
              <a:spcAft>
                <a:spcPts val="0"/>
              </a:spcAft>
              <a:buClr>
                <a:srgbClr val="5F6062"/>
              </a:buClr>
              <a:buSzPts val="6400"/>
              <a:buFont typeface="Source Sans Pro"/>
              <a:buNone/>
              <a:defRPr sz="6400" b="0" i="0" u="none" strike="noStrike" cap="none">
                <a:solidFill>
                  <a:srgbClr val="5F6062"/>
                </a:solidFill>
                <a:latin typeface="Source Sans Pro"/>
                <a:ea typeface="Source Sans Pro"/>
                <a:cs typeface="Source Sans Pro"/>
                <a:sym typeface="Source Sans Pro"/>
              </a:defRPr>
            </a:lvl1pPr>
            <a:lvl2pPr marL="914400" marR="0" lvl="1"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2pPr>
            <a:lvl3pPr marL="1371600" marR="0" lvl="2"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3pPr>
            <a:lvl4pPr marL="1828800" marR="0" lvl="3"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4pPr>
            <a:lvl5pPr marL="2286000" marR="0" lvl="4"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9"/>
          <p:cNvSpPr txBox="1">
            <a:spLocks noGrp="1"/>
          </p:cNvSpPr>
          <p:nvPr>
            <p:ph type="body" idx="2"/>
          </p:nvPr>
        </p:nvSpPr>
        <p:spPr>
          <a:xfrm>
            <a:off x="12268200" y="2668270"/>
            <a:ext cx="10439400" cy="870267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2000"/>
              </a:spcBef>
              <a:spcAft>
                <a:spcPts val="0"/>
              </a:spcAft>
              <a:buClr>
                <a:srgbClr val="5F6062"/>
              </a:buClr>
              <a:buSzPts val="6400"/>
              <a:buFont typeface="Source Sans Pro"/>
              <a:buNone/>
              <a:defRPr sz="6400" b="0" i="0" u="none" strike="noStrike" cap="none">
                <a:solidFill>
                  <a:srgbClr val="5F6062"/>
                </a:solidFill>
                <a:latin typeface="Source Sans Pro"/>
                <a:ea typeface="Source Sans Pro"/>
                <a:cs typeface="Source Sans Pro"/>
                <a:sym typeface="Source Sans Pro"/>
              </a:defRPr>
            </a:lvl1pPr>
            <a:lvl2pPr marL="914400" marR="0" lvl="1"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2pPr>
            <a:lvl3pPr marL="1371600" marR="0" lvl="2"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3pPr>
            <a:lvl4pPr marL="1828800" marR="0" lvl="3"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4pPr>
            <a:lvl5pPr marL="2286000" marR="0" lvl="4"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E01ED-B654-7449-9635-334A4910BB6D}" type="datetimeFigureOut">
              <a:rPr lang="en-US" smtClean="0"/>
              <a:t>3/6/2020</a:t>
            </a:fld>
            <a:endParaRPr lang="en-US"/>
          </a:p>
        </p:txBody>
      </p:sp>
      <p:sp>
        <p:nvSpPr>
          <p:cNvPr id="5" name="Footer Placeholder 4"/>
          <p:cNvSpPr>
            <a:spLocks noGrp="1"/>
          </p:cNvSpPr>
          <p:nvPr>
            <p:ph type="ftr" sz="quarter" idx="11"/>
          </p:nvPr>
        </p:nvSpPr>
        <p:spPr>
          <a:xfrm>
            <a:off x="8077200" y="12712700"/>
            <a:ext cx="8229600" cy="7302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D55EA28-F498-AD43-B938-06BEC22B7F0D}" type="slidenum">
              <a:rPr lang="en-US" smtClean="0"/>
              <a:t>‹#›</a:t>
            </a:fld>
            <a:endParaRPr lang="en-US"/>
          </a:p>
        </p:txBody>
      </p:sp>
    </p:spTree>
    <p:extLst>
      <p:ext uri="{BB962C8B-B14F-4D97-AF65-F5344CB8AC3E}">
        <p14:creationId xmlns:p14="http://schemas.microsoft.com/office/powerpoint/2010/main" val="1894888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5"/>
          <a:srcRect/>
          <a:stretch/>
        </p:blipFill>
        <p:spPr>
          <a:xfrm>
            <a:off x="0" y="0"/>
            <a:ext cx="24384000" cy="13716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8"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1676400" y="730251"/>
            <a:ext cx="21031199" cy="154029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35353"/>
              </a:buClr>
              <a:buSzPts val="10000"/>
              <a:buFont typeface="Source Sans Pro"/>
              <a:buNone/>
              <a:defRPr sz="10000" b="0" i="0" u="none" strike="noStrike" cap="none">
                <a:solidFill>
                  <a:srgbClr val="535353"/>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6"/>
          <p:cNvSpPr txBox="1">
            <a:spLocks noGrp="1"/>
          </p:cNvSpPr>
          <p:nvPr>
            <p:ph type="body" idx="1"/>
          </p:nvPr>
        </p:nvSpPr>
        <p:spPr>
          <a:xfrm>
            <a:off x="1676400" y="2576830"/>
            <a:ext cx="21031199" cy="870267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2000"/>
              </a:spcBef>
              <a:spcAft>
                <a:spcPts val="0"/>
              </a:spcAft>
              <a:buClr>
                <a:srgbClr val="5F6062"/>
              </a:buClr>
              <a:buSzPts val="6400"/>
              <a:buFont typeface="Source Sans Pro"/>
              <a:buNone/>
              <a:defRPr sz="6400" b="0" i="0" u="none" strike="noStrike" cap="none">
                <a:solidFill>
                  <a:srgbClr val="5F6062"/>
                </a:solidFill>
                <a:latin typeface="Source Sans Pro"/>
                <a:ea typeface="Source Sans Pro"/>
                <a:cs typeface="Source Sans Pro"/>
                <a:sym typeface="Source Sans Pro"/>
              </a:defRPr>
            </a:lvl1pPr>
            <a:lvl2pPr marL="914400" marR="0" lvl="1"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2pPr>
            <a:lvl3pPr marL="1371600" marR="0" lvl="2"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3pPr>
            <a:lvl4pPr marL="1828800" marR="0" lvl="3"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4pPr>
            <a:lvl5pPr marL="2286000" marR="0" lvl="4"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4"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958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0" y="632768"/>
            <a:ext cx="24512482" cy="1601400"/>
          </a:xfrm>
          <a:prstGeom prst="rect">
            <a:avLst/>
          </a:prstGeom>
          <a:noFill/>
          <a:ln>
            <a:noFill/>
          </a:ln>
        </p:spPr>
        <p:txBody>
          <a:bodyPr spcFirstLastPara="1" wrap="square" lIns="91425" tIns="45700" rIns="91425" bIns="45700" anchor="ctr" anchorCtr="0">
            <a:noAutofit/>
          </a:bodyPr>
          <a:lstStyle/>
          <a:p>
            <a:pPr lvl="0"/>
            <a:r>
              <a:rPr lang="en-US" sz="6600" b="1" dirty="0"/>
              <a:t>Engineering Practice Key Learnings: Leakage Detection </a:t>
            </a:r>
            <a:endParaRPr sz="6600" b="1" i="0" u="none" strike="noStrike" cap="none" dirty="0">
              <a:solidFill>
                <a:srgbClr val="535353"/>
              </a:solidFill>
              <a:latin typeface="Source Sans Pro"/>
              <a:ea typeface="Source Sans Pro"/>
              <a:cs typeface="Source Sans Pro"/>
              <a:sym typeface="Source Sans Pro"/>
            </a:endParaRPr>
          </a:p>
        </p:txBody>
      </p:sp>
      <p:grpSp>
        <p:nvGrpSpPr>
          <p:cNvPr id="7" name="Group 6">
            <a:extLst>
              <a:ext uri="{FF2B5EF4-FFF2-40B4-BE49-F238E27FC236}">
                <a16:creationId xmlns:a16="http://schemas.microsoft.com/office/drawing/2014/main" id="{7A819671-61FB-42ED-907D-D7C47A67B41F}"/>
              </a:ext>
            </a:extLst>
          </p:cNvPr>
          <p:cNvGrpSpPr/>
          <p:nvPr/>
        </p:nvGrpSpPr>
        <p:grpSpPr>
          <a:xfrm>
            <a:off x="20994232" y="-141417"/>
            <a:ext cx="2792338" cy="4425549"/>
            <a:chOff x="4318093" y="1185426"/>
            <a:chExt cx="3389769" cy="4438134"/>
          </a:xfrm>
        </p:grpSpPr>
        <p:pic>
          <p:nvPicPr>
            <p:cNvPr id="9" name="Picture 8">
              <a:extLst>
                <a:ext uri="{FF2B5EF4-FFF2-40B4-BE49-F238E27FC236}">
                  <a16:creationId xmlns:a16="http://schemas.microsoft.com/office/drawing/2014/main" id="{6FE65A7C-C2EA-419A-80B7-C0FEE822ED5E}"/>
                </a:ext>
              </a:extLst>
            </p:cNvPr>
            <p:cNvPicPr>
              <a:picLocks noChangeAspect="1"/>
            </p:cNvPicPr>
            <p:nvPr/>
          </p:nvPicPr>
          <p:blipFill>
            <a:blip r:embed="rId3"/>
            <a:stretch>
              <a:fillRect/>
            </a:stretch>
          </p:blipFill>
          <p:spPr>
            <a:xfrm>
              <a:off x="4449312" y="1185426"/>
              <a:ext cx="2895856" cy="2895856"/>
            </a:xfrm>
            <a:prstGeom prst="rect">
              <a:avLst/>
            </a:prstGeom>
          </p:spPr>
        </p:pic>
        <p:sp>
          <p:nvSpPr>
            <p:cNvPr id="10" name="Google Shape;139;p21">
              <a:extLst>
                <a:ext uri="{FF2B5EF4-FFF2-40B4-BE49-F238E27FC236}">
                  <a16:creationId xmlns:a16="http://schemas.microsoft.com/office/drawing/2014/main" id="{08C18B49-A2AB-4C07-AB23-EB56D76BFF35}"/>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pic>
        <p:nvPicPr>
          <p:cNvPr id="9218" name="图片 1">
            <a:extLst>
              <a:ext uri="{FF2B5EF4-FFF2-40B4-BE49-F238E27FC236}">
                <a16:creationId xmlns:a16="http://schemas.microsoft.com/office/drawing/2014/main" id="{E800A4E1-BA6F-4521-B5B3-A1F0827AB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1948"/>
            <a:ext cx="11040063" cy="555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47D1EC7-C052-404A-8809-428935585F3D}"/>
              </a:ext>
            </a:extLst>
          </p:cNvPr>
          <p:cNvSpPr/>
          <p:nvPr/>
        </p:nvSpPr>
        <p:spPr>
          <a:xfrm>
            <a:off x="376518" y="2746227"/>
            <a:ext cx="19593031" cy="830997"/>
          </a:xfrm>
          <a:prstGeom prst="rect">
            <a:avLst/>
          </a:prstGeom>
        </p:spPr>
        <p:txBody>
          <a:bodyPr wrap="square">
            <a:spAutoFit/>
          </a:bodyPr>
          <a:lstStyle/>
          <a:p>
            <a:r>
              <a:rPr lang="en-US" sz="4800" dirty="0">
                <a:solidFill>
                  <a:schemeClr val="accent1"/>
                </a:solidFill>
              </a:rPr>
              <a:t>Engineering proved design </a:t>
            </a:r>
            <a:r>
              <a:rPr lang="en-US" sz="4800" dirty="0"/>
              <a:t>for leakage detection in Server Node</a:t>
            </a:r>
          </a:p>
        </p:txBody>
      </p:sp>
      <p:pic>
        <p:nvPicPr>
          <p:cNvPr id="9219" name="图片 38">
            <a:extLst>
              <a:ext uri="{FF2B5EF4-FFF2-40B4-BE49-F238E27FC236}">
                <a16:creationId xmlns:a16="http://schemas.microsoft.com/office/drawing/2014/main" id="{F96C8E2A-A610-469A-91FA-DADFD0DDDC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0323" y="4906137"/>
            <a:ext cx="10485985" cy="625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3C7F006-10FC-42A8-8B4F-045DA595DFF9}"/>
              </a:ext>
            </a:extLst>
          </p:cNvPr>
          <p:cNvSpPr/>
          <p:nvPr/>
        </p:nvSpPr>
        <p:spPr>
          <a:xfrm>
            <a:off x="782667" y="11353259"/>
            <a:ext cx="22705132" cy="869533"/>
          </a:xfrm>
          <a:prstGeom prst="rect">
            <a:avLst/>
          </a:prstGeom>
        </p:spPr>
        <p:txBody>
          <a:bodyPr wrap="square">
            <a:spAutoFit/>
          </a:bodyPr>
          <a:lstStyle/>
          <a:p>
            <a:pPr>
              <a:lnSpc>
                <a:spcPct val="115000"/>
              </a:lnSpc>
              <a:spcAft>
                <a:spcPts val="500"/>
              </a:spcAft>
            </a:pPr>
            <a:r>
              <a:rPr lang="en-US" sz="4800" dirty="0">
                <a:solidFill>
                  <a:schemeClr val="accent1">
                    <a:lumMod val="75000"/>
                  </a:schemeClr>
                </a:solidFill>
                <a:latin typeface="Arial" panose="020B0604020202020204" pitchFamily="34" charset="0"/>
                <a:ea typeface="SimSun" panose="02010600030101010101" pitchFamily="2" charset="-122"/>
              </a:rPr>
              <a:t>Integrating liquid leakage detection design into motherboard for cost efficiency.  </a:t>
            </a:r>
          </a:p>
        </p:txBody>
      </p:sp>
    </p:spTree>
    <p:extLst>
      <p:ext uri="{BB962C8B-B14F-4D97-AF65-F5344CB8AC3E}">
        <p14:creationId xmlns:p14="http://schemas.microsoft.com/office/powerpoint/2010/main" val="2864571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129467" y="265198"/>
            <a:ext cx="21866518" cy="1601400"/>
          </a:xfrm>
          <a:prstGeom prst="rect">
            <a:avLst/>
          </a:prstGeom>
          <a:noFill/>
          <a:ln>
            <a:noFill/>
          </a:ln>
        </p:spPr>
        <p:txBody>
          <a:bodyPr spcFirstLastPara="1" wrap="square" lIns="91425" tIns="45700" rIns="91425" bIns="45700" anchor="ctr" anchorCtr="0">
            <a:noAutofit/>
          </a:bodyPr>
          <a:lstStyle/>
          <a:p>
            <a:pPr lvl="0"/>
            <a:r>
              <a:rPr lang="en-US" sz="6600" b="1" dirty="0"/>
              <a:t>     White Paper: Key Learnings and Design Reference </a:t>
            </a:r>
            <a:endParaRPr sz="6600" b="1" i="0" u="none" strike="noStrike" cap="none" dirty="0">
              <a:solidFill>
                <a:srgbClr val="535353"/>
              </a:solidFill>
              <a:latin typeface="Source Sans Pro"/>
              <a:ea typeface="Source Sans Pro"/>
              <a:cs typeface="Source Sans Pro"/>
              <a:sym typeface="Source Sans Pro"/>
            </a:endParaRPr>
          </a:p>
        </p:txBody>
      </p:sp>
      <p:grpSp>
        <p:nvGrpSpPr>
          <p:cNvPr id="7" name="Group 6">
            <a:extLst>
              <a:ext uri="{FF2B5EF4-FFF2-40B4-BE49-F238E27FC236}">
                <a16:creationId xmlns:a16="http://schemas.microsoft.com/office/drawing/2014/main" id="{7A819671-61FB-42ED-907D-D7C47A67B41F}"/>
              </a:ext>
            </a:extLst>
          </p:cNvPr>
          <p:cNvGrpSpPr/>
          <p:nvPr/>
        </p:nvGrpSpPr>
        <p:grpSpPr>
          <a:xfrm>
            <a:off x="20994232" y="-141417"/>
            <a:ext cx="2792338" cy="4425549"/>
            <a:chOff x="4318093" y="1185426"/>
            <a:chExt cx="3389769" cy="4438134"/>
          </a:xfrm>
        </p:grpSpPr>
        <p:pic>
          <p:nvPicPr>
            <p:cNvPr id="9" name="Picture 8">
              <a:extLst>
                <a:ext uri="{FF2B5EF4-FFF2-40B4-BE49-F238E27FC236}">
                  <a16:creationId xmlns:a16="http://schemas.microsoft.com/office/drawing/2014/main" id="{6FE65A7C-C2EA-419A-80B7-C0FEE822ED5E}"/>
                </a:ext>
              </a:extLst>
            </p:cNvPr>
            <p:cNvPicPr>
              <a:picLocks noChangeAspect="1"/>
            </p:cNvPicPr>
            <p:nvPr/>
          </p:nvPicPr>
          <p:blipFill>
            <a:blip r:embed="rId3"/>
            <a:stretch>
              <a:fillRect/>
            </a:stretch>
          </p:blipFill>
          <p:spPr>
            <a:xfrm>
              <a:off x="4449312" y="1185426"/>
              <a:ext cx="2895856" cy="2895856"/>
            </a:xfrm>
            <a:prstGeom prst="rect">
              <a:avLst/>
            </a:prstGeom>
          </p:spPr>
        </p:pic>
        <p:sp>
          <p:nvSpPr>
            <p:cNvPr id="10" name="Google Shape;139;p21">
              <a:extLst>
                <a:ext uri="{FF2B5EF4-FFF2-40B4-BE49-F238E27FC236}">
                  <a16:creationId xmlns:a16="http://schemas.microsoft.com/office/drawing/2014/main" id="{08C18B49-A2AB-4C07-AB23-EB56D76BFF35}"/>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pic>
        <p:nvPicPr>
          <p:cNvPr id="3" name="Picture 2">
            <a:extLst>
              <a:ext uri="{FF2B5EF4-FFF2-40B4-BE49-F238E27FC236}">
                <a16:creationId xmlns:a16="http://schemas.microsoft.com/office/drawing/2014/main" id="{99C9E366-8CB3-4932-A6DE-E9C7C4441CBA}"/>
              </a:ext>
            </a:extLst>
          </p:cNvPr>
          <p:cNvPicPr>
            <a:picLocks noChangeAspect="1"/>
          </p:cNvPicPr>
          <p:nvPr/>
        </p:nvPicPr>
        <p:blipFill>
          <a:blip r:embed="rId4"/>
          <a:stretch>
            <a:fillRect/>
          </a:stretch>
        </p:blipFill>
        <p:spPr>
          <a:xfrm>
            <a:off x="357480" y="2746227"/>
            <a:ext cx="9682632" cy="7089070"/>
          </a:xfrm>
          <a:prstGeom prst="rect">
            <a:avLst/>
          </a:prstGeom>
        </p:spPr>
      </p:pic>
      <p:pic>
        <p:nvPicPr>
          <p:cNvPr id="4" name="Picture 3">
            <a:extLst>
              <a:ext uri="{FF2B5EF4-FFF2-40B4-BE49-F238E27FC236}">
                <a16:creationId xmlns:a16="http://schemas.microsoft.com/office/drawing/2014/main" id="{88CA923A-E85A-4CE7-B637-980194A67216}"/>
              </a:ext>
            </a:extLst>
          </p:cNvPr>
          <p:cNvPicPr>
            <a:picLocks noChangeAspect="1"/>
          </p:cNvPicPr>
          <p:nvPr/>
        </p:nvPicPr>
        <p:blipFill>
          <a:blip r:embed="rId5"/>
          <a:stretch>
            <a:fillRect/>
          </a:stretch>
        </p:blipFill>
        <p:spPr>
          <a:xfrm>
            <a:off x="10884118" y="2218984"/>
            <a:ext cx="10110114" cy="6783112"/>
          </a:xfrm>
          <a:prstGeom prst="rect">
            <a:avLst/>
          </a:prstGeom>
        </p:spPr>
      </p:pic>
      <p:pic>
        <p:nvPicPr>
          <p:cNvPr id="5" name="Picture 4">
            <a:extLst>
              <a:ext uri="{FF2B5EF4-FFF2-40B4-BE49-F238E27FC236}">
                <a16:creationId xmlns:a16="http://schemas.microsoft.com/office/drawing/2014/main" id="{3A864905-BE55-4107-A602-A10F6042DF25}"/>
              </a:ext>
            </a:extLst>
          </p:cNvPr>
          <p:cNvPicPr>
            <a:picLocks noChangeAspect="1"/>
          </p:cNvPicPr>
          <p:nvPr/>
        </p:nvPicPr>
        <p:blipFill>
          <a:blip r:embed="rId6"/>
          <a:stretch>
            <a:fillRect/>
          </a:stretch>
        </p:blipFill>
        <p:spPr>
          <a:xfrm>
            <a:off x="11062726" y="9129466"/>
            <a:ext cx="9931506" cy="4586534"/>
          </a:xfrm>
          <a:prstGeom prst="rect">
            <a:avLst/>
          </a:prstGeom>
        </p:spPr>
      </p:pic>
    </p:spTree>
    <p:extLst>
      <p:ext uri="{BB962C8B-B14F-4D97-AF65-F5344CB8AC3E}">
        <p14:creationId xmlns:p14="http://schemas.microsoft.com/office/powerpoint/2010/main" val="337260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5;p15">
            <a:extLst>
              <a:ext uri="{FF2B5EF4-FFF2-40B4-BE49-F238E27FC236}">
                <a16:creationId xmlns:a16="http://schemas.microsoft.com/office/drawing/2014/main" id="{ECA195CC-7776-429E-A8ED-879CD8AD5C16}"/>
              </a:ext>
            </a:extLst>
          </p:cNvPr>
          <p:cNvSpPr txBox="1">
            <a:spLocks noGrp="1"/>
          </p:cNvSpPr>
          <p:nvPr>
            <p:ph type="title"/>
          </p:nvPr>
        </p:nvSpPr>
        <p:spPr>
          <a:xfrm>
            <a:off x="1251975" y="730251"/>
            <a:ext cx="21031200" cy="1601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535353"/>
              </a:buClr>
              <a:buSzPts val="10000"/>
              <a:buFont typeface="Source Sans Pro"/>
              <a:buNone/>
            </a:pPr>
            <a:r>
              <a:rPr lang="en-US" sz="10000" b="0" i="0" u="none" strike="noStrike" cap="none" dirty="0">
                <a:solidFill>
                  <a:srgbClr val="535353"/>
                </a:solidFill>
                <a:latin typeface="Source Sans Pro"/>
                <a:ea typeface="Source Sans Pro"/>
                <a:cs typeface="Source Sans Pro"/>
                <a:sym typeface="Source Sans Pro"/>
              </a:rPr>
              <a:t>Call to Action</a:t>
            </a:r>
            <a:endParaRPr sz="10000" b="0" i="0" u="none" strike="noStrike" cap="none" dirty="0">
              <a:solidFill>
                <a:srgbClr val="FF0000"/>
              </a:solidFill>
              <a:latin typeface="Source Sans Pro"/>
              <a:ea typeface="Source Sans Pro"/>
              <a:cs typeface="Source Sans Pro"/>
              <a:sym typeface="Source Sans Pro"/>
            </a:endParaRPr>
          </a:p>
        </p:txBody>
      </p:sp>
      <p:sp>
        <p:nvSpPr>
          <p:cNvPr id="3" name="Google Shape;76;p15">
            <a:extLst>
              <a:ext uri="{FF2B5EF4-FFF2-40B4-BE49-F238E27FC236}">
                <a16:creationId xmlns:a16="http://schemas.microsoft.com/office/drawing/2014/main" id="{F339C3DD-033F-4D9C-B662-50C89803E047}"/>
              </a:ext>
            </a:extLst>
          </p:cNvPr>
          <p:cNvSpPr txBox="1">
            <a:spLocks/>
          </p:cNvSpPr>
          <p:nvPr/>
        </p:nvSpPr>
        <p:spPr>
          <a:xfrm>
            <a:off x="307924" y="3202945"/>
            <a:ext cx="20280311" cy="8957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5F6062"/>
              </a:buClr>
              <a:buSzPts val="6400"/>
              <a:buFont typeface="Source Sans Pro"/>
              <a:buNone/>
              <a:defRPr sz="6400" b="0" i="0" u="none" strike="noStrike" cap="none">
                <a:solidFill>
                  <a:srgbClr val="5F6062"/>
                </a:solidFill>
                <a:latin typeface="Source Sans Pro"/>
                <a:ea typeface="Source Sans Pro"/>
                <a:cs typeface="Source Sans Pro"/>
                <a:sym typeface="Source Sans Pro"/>
              </a:defRPr>
            </a:lvl1pPr>
            <a:lvl2pPr marL="914400" marR="0" lvl="1"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2pPr>
            <a:lvl3pPr marL="1371600" marR="0" lvl="2"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3pPr>
            <a:lvl4pPr marL="1828800" marR="0" lvl="3"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4pPr>
            <a:lvl5pPr marL="2286000" marR="0" lvl="4"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857250" indent="-857250">
              <a:lnSpc>
                <a:spcPct val="70000"/>
              </a:lnSpc>
              <a:buFont typeface="Arial" panose="020B0604020202020204" pitchFamily="34" charset="0"/>
              <a:buChar char="•"/>
            </a:pPr>
            <a:r>
              <a:rPr lang="en-US" dirty="0"/>
              <a:t>Call for ecosystem collaboration on liquid cooling design standardization in OCP ACS Working Group.</a:t>
            </a:r>
          </a:p>
          <a:p>
            <a:pPr marL="857250" indent="-857250">
              <a:lnSpc>
                <a:spcPct val="70000"/>
              </a:lnSpc>
              <a:buFont typeface="Arial" panose="020B0604020202020204" pitchFamily="34" charset="0"/>
              <a:buChar char="•"/>
            </a:pPr>
            <a:endParaRPr lang="en-US" dirty="0"/>
          </a:p>
          <a:p>
            <a:pPr marL="857250" indent="-857250">
              <a:lnSpc>
                <a:spcPct val="70000"/>
              </a:lnSpc>
              <a:buFont typeface="Arial" panose="020B0604020202020204" pitchFamily="34" charset="0"/>
              <a:buChar char="•"/>
            </a:pPr>
            <a:r>
              <a:rPr lang="en-US" dirty="0"/>
              <a:t>Where to find whitepaper (URL links)</a:t>
            </a:r>
          </a:p>
          <a:p>
            <a:pPr marL="0" indent="0">
              <a:lnSpc>
                <a:spcPct val="70000"/>
              </a:lnSpc>
              <a:buClr>
                <a:srgbClr val="FF0000"/>
              </a:buClr>
              <a:buSzPts val="3600"/>
            </a:pPr>
            <a:r>
              <a:rPr lang="en-US" sz="3600" dirty="0"/>
              <a:t>Project Wiki with latest specification white paper</a:t>
            </a:r>
            <a:r>
              <a:rPr lang="en-US" sz="3600" i="1" dirty="0"/>
              <a:t> </a:t>
            </a:r>
            <a:r>
              <a:rPr lang="en-US" sz="3600" dirty="0"/>
              <a:t>of </a:t>
            </a:r>
            <a:r>
              <a:rPr lang="en-US" sz="3600" i="1" dirty="0"/>
              <a:t>An Advanced Liquid Cooling Rack Design for JD.COM Data Center </a:t>
            </a:r>
          </a:p>
          <a:p>
            <a:pPr marL="0" indent="0">
              <a:lnSpc>
                <a:spcPct val="70000"/>
              </a:lnSpc>
              <a:buClr>
                <a:srgbClr val="FF0000"/>
              </a:buClr>
              <a:buSzPts val="3600"/>
            </a:pPr>
            <a:r>
              <a:rPr lang="en-US" sz="3600" u="sng" dirty="0">
                <a:solidFill>
                  <a:schemeClr val="hlink"/>
                </a:solidFill>
              </a:rPr>
              <a:t>http://www.opencompute.org/wiki/ACS/</a:t>
            </a:r>
            <a:endParaRPr lang="en-US" sz="3600" dirty="0"/>
          </a:p>
          <a:p>
            <a:pPr marL="0" indent="0">
              <a:lnSpc>
                <a:spcPct val="70000"/>
              </a:lnSpc>
            </a:pPr>
            <a:br>
              <a:rPr lang="en-US" dirty="0"/>
            </a:br>
            <a:endParaRPr lang="en-US" dirty="0"/>
          </a:p>
          <a:p>
            <a:pPr marL="0" indent="0">
              <a:lnSpc>
                <a:spcPct val="70000"/>
              </a:lnSpc>
            </a:pPr>
            <a:endParaRPr lang="en-US" dirty="0"/>
          </a:p>
          <a:p>
            <a:pPr marL="0" indent="0">
              <a:lnSpc>
                <a:spcPct val="70000"/>
              </a:lnSpc>
              <a:buSzPts val="1600"/>
            </a:pPr>
            <a:endParaRPr lang="en-US" sz="1600" dirty="0"/>
          </a:p>
        </p:txBody>
      </p:sp>
      <p:grpSp>
        <p:nvGrpSpPr>
          <p:cNvPr id="5" name="Group 4">
            <a:extLst>
              <a:ext uri="{FF2B5EF4-FFF2-40B4-BE49-F238E27FC236}">
                <a16:creationId xmlns:a16="http://schemas.microsoft.com/office/drawing/2014/main" id="{8B08A9B3-9583-4505-AB49-D1F4B047D29C}"/>
              </a:ext>
            </a:extLst>
          </p:cNvPr>
          <p:cNvGrpSpPr/>
          <p:nvPr/>
        </p:nvGrpSpPr>
        <p:grpSpPr>
          <a:xfrm>
            <a:off x="20887006" y="378536"/>
            <a:ext cx="2792338" cy="4425549"/>
            <a:chOff x="4318093" y="1185426"/>
            <a:chExt cx="3389769" cy="4438134"/>
          </a:xfrm>
        </p:grpSpPr>
        <p:pic>
          <p:nvPicPr>
            <p:cNvPr id="6" name="Picture 5">
              <a:extLst>
                <a:ext uri="{FF2B5EF4-FFF2-40B4-BE49-F238E27FC236}">
                  <a16:creationId xmlns:a16="http://schemas.microsoft.com/office/drawing/2014/main" id="{D311D526-B278-4B47-93E9-8C5EF28D57C4}"/>
                </a:ext>
              </a:extLst>
            </p:cNvPr>
            <p:cNvPicPr>
              <a:picLocks noChangeAspect="1"/>
            </p:cNvPicPr>
            <p:nvPr/>
          </p:nvPicPr>
          <p:blipFill>
            <a:blip r:embed="rId2"/>
            <a:stretch>
              <a:fillRect/>
            </a:stretch>
          </p:blipFill>
          <p:spPr>
            <a:xfrm>
              <a:off x="4449312" y="1185426"/>
              <a:ext cx="2895856" cy="2895856"/>
            </a:xfrm>
            <a:prstGeom prst="rect">
              <a:avLst/>
            </a:prstGeom>
          </p:spPr>
        </p:pic>
        <p:sp>
          <p:nvSpPr>
            <p:cNvPr id="7" name="Google Shape;139;p21">
              <a:extLst>
                <a:ext uri="{FF2B5EF4-FFF2-40B4-BE49-F238E27FC236}">
                  <a16:creationId xmlns:a16="http://schemas.microsoft.com/office/drawing/2014/main" id="{0931565D-BCB0-4FA3-802C-ED42DE9D5426}"/>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90092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13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4;p12">
            <a:extLst>
              <a:ext uri="{FF2B5EF4-FFF2-40B4-BE49-F238E27FC236}">
                <a16:creationId xmlns:a16="http://schemas.microsoft.com/office/drawing/2014/main" id="{C6965893-7392-4618-ABC4-5F21E30D916A}"/>
              </a:ext>
            </a:extLst>
          </p:cNvPr>
          <p:cNvSpPr txBox="1">
            <a:spLocks noGrp="1"/>
          </p:cNvSpPr>
          <p:nvPr>
            <p:ph type="title"/>
          </p:nvPr>
        </p:nvSpPr>
        <p:spPr>
          <a:xfrm>
            <a:off x="1005840" y="3159907"/>
            <a:ext cx="18958560" cy="7829476"/>
          </a:xfrm>
          <a:prstGeom prst="rect">
            <a:avLst/>
          </a:prstGeom>
        </p:spPr>
        <p:txBody>
          <a:bodyPr spcFirstLastPara="1" wrap="square" lIns="91425" tIns="0" rIns="91425" bIns="91425" anchor="t" anchorCtr="0">
            <a:noAutofit/>
          </a:bodyPr>
          <a:lstStyle/>
          <a:p>
            <a:pPr lvl="0">
              <a:lnSpc>
                <a:spcPct val="100000"/>
              </a:lnSpc>
            </a:pPr>
            <a:r>
              <a:rPr lang="en-US" dirty="0">
                <a:solidFill>
                  <a:schemeClr val="bg2"/>
                </a:solidFill>
              </a:rPr>
              <a:t>An Advanced Liquid Cooling Rack Design for JD.COM Data Center</a:t>
            </a:r>
            <a:endParaRPr dirty="0">
              <a:solidFill>
                <a:schemeClr val="lt2"/>
              </a:solidFill>
            </a:endParaRPr>
          </a:p>
          <a:p>
            <a:pPr lvl="0">
              <a:buClr>
                <a:srgbClr val="5F6062"/>
              </a:buClr>
              <a:buSzPts val="6400"/>
            </a:pPr>
            <a:br>
              <a:rPr lang="en-US" sz="6400" dirty="0">
                <a:solidFill>
                  <a:srgbClr val="5F6062"/>
                </a:solidFill>
              </a:rPr>
            </a:br>
            <a:r>
              <a:rPr lang="en-US" sz="6400" dirty="0">
                <a:solidFill>
                  <a:srgbClr val="5F6062"/>
                </a:solidFill>
              </a:rPr>
              <a:t>James Chen, Engineering Director, JD.COM </a:t>
            </a:r>
            <a:br>
              <a:rPr lang="en-US" sz="6400" dirty="0">
                <a:solidFill>
                  <a:srgbClr val="5F6062"/>
                </a:solidFill>
              </a:rPr>
            </a:br>
            <a:br>
              <a:rPr lang="en-US" sz="6400" dirty="0">
                <a:solidFill>
                  <a:srgbClr val="5F6062"/>
                </a:solidFill>
              </a:rPr>
            </a:br>
            <a:r>
              <a:rPr lang="en-US" sz="6400" dirty="0">
                <a:solidFill>
                  <a:srgbClr val="5F6062"/>
                </a:solidFill>
              </a:rPr>
              <a:t>Nishi Ahuja, Sr.PE ,Intel</a:t>
            </a:r>
            <a:br>
              <a:rPr lang="en-US" sz="6400" dirty="0">
                <a:solidFill>
                  <a:srgbClr val="5F6062"/>
                </a:solidFill>
              </a:rPr>
            </a:br>
            <a:r>
              <a:rPr lang="en-US" sz="6400" dirty="0">
                <a:solidFill>
                  <a:srgbClr val="5F6062"/>
                </a:solidFill>
              </a:rPr>
              <a:t>Jun Zhang,  Platform Architect, Intel </a:t>
            </a:r>
            <a:br>
              <a:rPr lang="en-US" sz="6400" dirty="0">
                <a:solidFill>
                  <a:srgbClr val="5F6062"/>
                </a:solidFill>
              </a:rPr>
            </a:br>
            <a:endParaRPr sz="6400" dirty="0">
              <a:solidFill>
                <a:schemeClr val="lt2"/>
              </a:solidFill>
            </a:endParaRPr>
          </a:p>
        </p:txBody>
      </p:sp>
      <p:pic>
        <p:nvPicPr>
          <p:cNvPr id="5" name="Google Shape;47;p12">
            <a:extLst>
              <a:ext uri="{FF2B5EF4-FFF2-40B4-BE49-F238E27FC236}">
                <a16:creationId xmlns:a16="http://schemas.microsoft.com/office/drawing/2014/main" id="{B39363D2-85F7-4CFB-85E6-8EAD01B3239D}"/>
              </a:ext>
            </a:extLst>
          </p:cNvPr>
          <p:cNvPicPr preferRelativeResize="0"/>
          <p:nvPr/>
        </p:nvPicPr>
        <p:blipFill rotWithShape="1">
          <a:blip r:embed="rId2">
            <a:alphaModFix/>
          </a:blip>
          <a:srcRect/>
          <a:stretch/>
        </p:blipFill>
        <p:spPr>
          <a:xfrm>
            <a:off x="19174838" y="6139892"/>
            <a:ext cx="4612202" cy="4612202"/>
          </a:xfrm>
          <a:prstGeom prst="rect">
            <a:avLst/>
          </a:prstGeom>
          <a:noFill/>
          <a:ln>
            <a:noFill/>
          </a:ln>
        </p:spPr>
      </p:pic>
      <p:sp>
        <p:nvSpPr>
          <p:cNvPr id="6" name="Google Shape;45;p12">
            <a:extLst>
              <a:ext uri="{FF2B5EF4-FFF2-40B4-BE49-F238E27FC236}">
                <a16:creationId xmlns:a16="http://schemas.microsoft.com/office/drawing/2014/main" id="{97359EFD-810B-455C-937D-7B27E13B75F6}"/>
              </a:ext>
            </a:extLst>
          </p:cNvPr>
          <p:cNvSpPr txBox="1"/>
          <p:nvPr/>
        </p:nvSpPr>
        <p:spPr>
          <a:xfrm>
            <a:off x="18704109" y="799030"/>
            <a:ext cx="5553659" cy="116955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5F6062"/>
              </a:buClr>
              <a:buSzPts val="6400"/>
              <a:buFont typeface="Source Sans Pro"/>
              <a:buNone/>
            </a:pPr>
            <a:r>
              <a:rPr lang="en-US" sz="6400" dirty="0">
                <a:solidFill>
                  <a:srgbClr val="5F6062"/>
                </a:solidFill>
                <a:latin typeface="Source Sans Pro"/>
                <a:ea typeface="Source Sans Pro"/>
                <a:cs typeface="Source Sans Pro"/>
                <a:sym typeface="Source Sans Pro"/>
              </a:rPr>
              <a:t>            ACS</a:t>
            </a:r>
            <a:endParaRPr sz="6400" b="0" i="0" u="none" strike="noStrike" cap="none" dirty="0">
              <a:solidFill>
                <a:srgbClr val="5F606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13756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1006475" y="730251"/>
            <a:ext cx="21031200" cy="1601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35353"/>
              </a:buClr>
              <a:buSzPts val="10000"/>
              <a:buFont typeface="Source Sans Pro"/>
              <a:buNone/>
            </a:pPr>
            <a:r>
              <a:rPr lang="en-US" sz="10000" b="0" i="0" u="none" strike="noStrike" cap="none" dirty="0">
                <a:solidFill>
                  <a:srgbClr val="535353"/>
                </a:solidFill>
                <a:latin typeface="Source Sans Pro"/>
                <a:ea typeface="Source Sans Pro"/>
                <a:cs typeface="Source Sans Pro"/>
                <a:sym typeface="Source Sans Pro"/>
              </a:rPr>
              <a:t>Agend</a:t>
            </a:r>
            <a:r>
              <a:rPr lang="en-US" dirty="0"/>
              <a:t>a</a:t>
            </a:r>
            <a:endParaRPr sz="10000" b="0" i="0" u="none" strike="noStrike" cap="none" dirty="0">
              <a:solidFill>
                <a:srgbClr val="535353"/>
              </a:solidFill>
              <a:latin typeface="Source Sans Pro"/>
              <a:ea typeface="Source Sans Pro"/>
              <a:cs typeface="Source Sans Pro"/>
              <a:sym typeface="Source Sans Pro"/>
            </a:endParaRPr>
          </a:p>
        </p:txBody>
      </p:sp>
      <p:sp>
        <p:nvSpPr>
          <p:cNvPr id="3" name="Google Shape;54;p13">
            <a:extLst>
              <a:ext uri="{FF2B5EF4-FFF2-40B4-BE49-F238E27FC236}">
                <a16:creationId xmlns:a16="http://schemas.microsoft.com/office/drawing/2014/main" id="{2F13AAF0-1920-40C8-B6FD-E14816C83996}"/>
              </a:ext>
            </a:extLst>
          </p:cNvPr>
          <p:cNvSpPr txBox="1"/>
          <p:nvPr/>
        </p:nvSpPr>
        <p:spPr>
          <a:xfrm>
            <a:off x="146566" y="4346493"/>
            <a:ext cx="23087832" cy="6763679"/>
          </a:xfrm>
          <a:prstGeom prst="rect">
            <a:avLst/>
          </a:prstGeom>
          <a:noFill/>
          <a:ln>
            <a:noFill/>
          </a:ln>
        </p:spPr>
        <p:txBody>
          <a:bodyPr spcFirstLastPara="1" wrap="square" lIns="91425" tIns="45700" rIns="91425" bIns="45700" anchor="t" anchorCtr="0">
            <a:noAutofit/>
          </a:bodyPr>
          <a:lstStyle/>
          <a:p>
            <a:pPr marL="857250" lvl="0" indent="-857250">
              <a:buClr>
                <a:srgbClr val="5F6061"/>
              </a:buClr>
              <a:buSzPts val="3600"/>
              <a:buFont typeface="Wingdings" panose="05000000000000000000" pitchFamily="2" charset="2"/>
              <a:buChar char="§"/>
            </a:pPr>
            <a:r>
              <a:rPr lang="en-US" sz="6000" dirty="0">
                <a:solidFill>
                  <a:srgbClr val="5F6061"/>
                </a:solidFill>
                <a:latin typeface="Source Sans Pro" panose="020B0503030403020204" pitchFamily="34" charset="0"/>
                <a:ea typeface="Source Sans Pro" panose="020B0503030403020204" pitchFamily="34" charset="0"/>
                <a:sym typeface="Source Sans Pro"/>
              </a:rPr>
              <a:t>Overview of JD.COM liquid cooling rack system architecture and design;</a:t>
            </a:r>
          </a:p>
          <a:p>
            <a:pPr marL="857250" lvl="0" indent="-857250">
              <a:buClr>
                <a:srgbClr val="5F6061"/>
              </a:buClr>
              <a:buSzPts val="3600"/>
              <a:buFont typeface="Wingdings" panose="05000000000000000000" pitchFamily="2" charset="2"/>
              <a:buChar char="§"/>
            </a:pPr>
            <a:endParaRPr lang="en-US" sz="6000" dirty="0">
              <a:solidFill>
                <a:srgbClr val="5F6061"/>
              </a:solidFill>
              <a:latin typeface="Source Sans Pro" panose="020B0503030403020204" pitchFamily="34" charset="0"/>
              <a:ea typeface="Source Sans Pro" panose="020B0503030403020204" pitchFamily="34" charset="0"/>
              <a:sym typeface="Source Sans Pro"/>
            </a:endParaRPr>
          </a:p>
          <a:p>
            <a:pPr marL="857250" lvl="0" indent="-857250">
              <a:buClr>
                <a:srgbClr val="5F6061"/>
              </a:buClr>
              <a:buSzPts val="3600"/>
              <a:buFont typeface="Wingdings" panose="05000000000000000000" pitchFamily="2" charset="2"/>
              <a:buChar char="§"/>
            </a:pPr>
            <a:r>
              <a:rPr lang="en-US" sz="6000" dirty="0">
                <a:solidFill>
                  <a:srgbClr val="5F6061"/>
                </a:solidFill>
                <a:latin typeface="Source Sans Pro" panose="020B0503030403020204" pitchFamily="34" charset="0"/>
                <a:ea typeface="Source Sans Pro" panose="020B0503030403020204" pitchFamily="34" charset="0"/>
                <a:sym typeface="Source Sans Pro"/>
              </a:rPr>
              <a:t>Key learnings of the proved liquid cooling engineering practice for the ecosystem has been shared in a white paper contribution to OCP on wiki.</a:t>
            </a:r>
          </a:p>
          <a:p>
            <a:pPr lvl="0">
              <a:buClr>
                <a:srgbClr val="5F6061"/>
              </a:buClr>
              <a:buSzPts val="3600"/>
            </a:pPr>
            <a:endParaRPr lang="en-US" sz="6000" dirty="0">
              <a:solidFill>
                <a:srgbClr val="5F6061"/>
              </a:solidFill>
              <a:latin typeface="Source Sans Pro" panose="020B0503030403020204" pitchFamily="34" charset="0"/>
              <a:ea typeface="Source Sans Pro" panose="020B0503030403020204" pitchFamily="34" charset="0"/>
              <a:sym typeface="Source Sans Pro"/>
            </a:endParaRPr>
          </a:p>
          <a:p>
            <a:pPr lvl="0">
              <a:buClr>
                <a:srgbClr val="5F6061"/>
              </a:buClr>
              <a:buSzPts val="3600"/>
            </a:pPr>
            <a:endParaRPr sz="3600" dirty="0">
              <a:solidFill>
                <a:srgbClr val="5F6061"/>
              </a:solidFill>
              <a:latin typeface="Source Sans Pro"/>
              <a:ea typeface="Source Sans Pro"/>
              <a:cs typeface="Source Sans Pro"/>
              <a:sym typeface="Source Sans Pro"/>
            </a:endParaRPr>
          </a:p>
        </p:txBody>
      </p:sp>
      <p:grpSp>
        <p:nvGrpSpPr>
          <p:cNvPr id="7" name="Group 6">
            <a:extLst>
              <a:ext uri="{FF2B5EF4-FFF2-40B4-BE49-F238E27FC236}">
                <a16:creationId xmlns:a16="http://schemas.microsoft.com/office/drawing/2014/main" id="{7A819671-61FB-42ED-907D-D7C47A67B41F}"/>
              </a:ext>
            </a:extLst>
          </p:cNvPr>
          <p:cNvGrpSpPr/>
          <p:nvPr/>
        </p:nvGrpSpPr>
        <p:grpSpPr>
          <a:xfrm>
            <a:off x="20342790" y="-141416"/>
            <a:ext cx="3389769" cy="4438134"/>
            <a:chOff x="4318093" y="1185426"/>
            <a:chExt cx="3389769" cy="4438134"/>
          </a:xfrm>
        </p:grpSpPr>
        <p:pic>
          <p:nvPicPr>
            <p:cNvPr id="9" name="Picture 8">
              <a:extLst>
                <a:ext uri="{FF2B5EF4-FFF2-40B4-BE49-F238E27FC236}">
                  <a16:creationId xmlns:a16="http://schemas.microsoft.com/office/drawing/2014/main" id="{6FE65A7C-C2EA-419A-80B7-C0FEE822ED5E}"/>
                </a:ext>
              </a:extLst>
            </p:cNvPr>
            <p:cNvPicPr>
              <a:picLocks noChangeAspect="1"/>
            </p:cNvPicPr>
            <p:nvPr/>
          </p:nvPicPr>
          <p:blipFill>
            <a:blip r:embed="rId2"/>
            <a:stretch>
              <a:fillRect/>
            </a:stretch>
          </p:blipFill>
          <p:spPr>
            <a:xfrm>
              <a:off x="4449312" y="1185426"/>
              <a:ext cx="2895856" cy="2895856"/>
            </a:xfrm>
            <a:prstGeom prst="rect">
              <a:avLst/>
            </a:prstGeom>
          </p:spPr>
        </p:pic>
        <p:sp>
          <p:nvSpPr>
            <p:cNvPr id="10" name="Google Shape;139;p21">
              <a:extLst>
                <a:ext uri="{FF2B5EF4-FFF2-40B4-BE49-F238E27FC236}">
                  <a16:creationId xmlns:a16="http://schemas.microsoft.com/office/drawing/2014/main" id="{08C18B49-A2AB-4C07-AB23-EB56D76BFF35}"/>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336966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930161" y="338466"/>
            <a:ext cx="20624800" cy="1601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535353"/>
              </a:buClr>
              <a:buSzPts val="10000"/>
              <a:buFont typeface="Source Sans Pro"/>
              <a:buNone/>
            </a:pPr>
            <a:r>
              <a:rPr lang="en-US" sz="8000" b="1" i="0" u="none" strike="noStrike" cap="none" dirty="0">
                <a:solidFill>
                  <a:srgbClr val="535353"/>
                </a:solidFill>
                <a:latin typeface="Source Sans Pro"/>
                <a:ea typeface="Source Sans Pro"/>
                <a:cs typeface="Source Sans Pro"/>
                <a:sym typeface="Source Sans Pro"/>
              </a:rPr>
              <a:t>Liquid Cooling System Architecture  </a:t>
            </a:r>
            <a:endParaRPr sz="8000" b="1" i="0" u="none" strike="noStrike" cap="none" dirty="0">
              <a:solidFill>
                <a:srgbClr val="535353"/>
              </a:solidFill>
              <a:latin typeface="Source Sans Pro"/>
              <a:ea typeface="Source Sans Pro"/>
              <a:cs typeface="Source Sans Pro"/>
              <a:sym typeface="Source Sans Pro"/>
            </a:endParaRPr>
          </a:p>
        </p:txBody>
      </p:sp>
      <p:grpSp>
        <p:nvGrpSpPr>
          <p:cNvPr id="7" name="Group 6">
            <a:extLst>
              <a:ext uri="{FF2B5EF4-FFF2-40B4-BE49-F238E27FC236}">
                <a16:creationId xmlns:a16="http://schemas.microsoft.com/office/drawing/2014/main" id="{7A819671-61FB-42ED-907D-D7C47A67B41F}"/>
              </a:ext>
            </a:extLst>
          </p:cNvPr>
          <p:cNvGrpSpPr/>
          <p:nvPr/>
        </p:nvGrpSpPr>
        <p:grpSpPr>
          <a:xfrm>
            <a:off x="20994231" y="-141416"/>
            <a:ext cx="2915635" cy="4188484"/>
            <a:chOff x="4318093" y="1185426"/>
            <a:chExt cx="3389769" cy="4438134"/>
          </a:xfrm>
        </p:grpSpPr>
        <p:pic>
          <p:nvPicPr>
            <p:cNvPr id="9" name="Picture 8">
              <a:extLst>
                <a:ext uri="{FF2B5EF4-FFF2-40B4-BE49-F238E27FC236}">
                  <a16:creationId xmlns:a16="http://schemas.microsoft.com/office/drawing/2014/main" id="{6FE65A7C-C2EA-419A-80B7-C0FEE822ED5E}"/>
                </a:ext>
              </a:extLst>
            </p:cNvPr>
            <p:cNvPicPr>
              <a:picLocks noChangeAspect="1"/>
            </p:cNvPicPr>
            <p:nvPr/>
          </p:nvPicPr>
          <p:blipFill>
            <a:blip r:embed="rId2"/>
            <a:stretch>
              <a:fillRect/>
            </a:stretch>
          </p:blipFill>
          <p:spPr>
            <a:xfrm>
              <a:off x="4449312" y="1185426"/>
              <a:ext cx="2895856" cy="2895856"/>
            </a:xfrm>
            <a:prstGeom prst="rect">
              <a:avLst/>
            </a:prstGeom>
          </p:spPr>
        </p:pic>
        <p:sp>
          <p:nvSpPr>
            <p:cNvPr id="10" name="Google Shape;139;p21">
              <a:extLst>
                <a:ext uri="{FF2B5EF4-FFF2-40B4-BE49-F238E27FC236}">
                  <a16:creationId xmlns:a16="http://schemas.microsoft.com/office/drawing/2014/main" id="{08C18B49-A2AB-4C07-AB23-EB56D76BFF35}"/>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pic>
        <p:nvPicPr>
          <p:cNvPr id="1026" name="图片 52">
            <a:extLst>
              <a:ext uri="{FF2B5EF4-FFF2-40B4-BE49-F238E27FC236}">
                <a16:creationId xmlns:a16="http://schemas.microsoft.com/office/drawing/2014/main" id="{D67F20C6-2633-4618-84A6-9EDDE6E02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92" y="3110015"/>
            <a:ext cx="11761938" cy="682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图片 17">
            <a:extLst>
              <a:ext uri="{FF2B5EF4-FFF2-40B4-BE49-F238E27FC236}">
                <a16:creationId xmlns:a16="http://schemas.microsoft.com/office/drawing/2014/main" id="{F92AEDD9-951B-46CA-8DD9-3CD39D961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7472" y="3419000"/>
            <a:ext cx="12243779" cy="647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5548A99-50DB-4953-9AA2-BD2279D393E2}"/>
              </a:ext>
            </a:extLst>
          </p:cNvPr>
          <p:cNvSpPr/>
          <p:nvPr/>
        </p:nvSpPr>
        <p:spPr>
          <a:xfrm>
            <a:off x="483782" y="10223047"/>
            <a:ext cx="11123558" cy="545727"/>
          </a:xfrm>
          <a:prstGeom prst="rect">
            <a:avLst/>
          </a:prstGeom>
        </p:spPr>
        <p:txBody>
          <a:bodyPr wrap="none">
            <a:spAutoFit/>
          </a:bodyPr>
          <a:lstStyle/>
          <a:p>
            <a:pPr algn="ctr">
              <a:lnSpc>
                <a:spcPct val="115000"/>
              </a:lnSpc>
              <a:spcAft>
                <a:spcPts val="500"/>
              </a:spcAft>
            </a:pPr>
            <a:r>
              <a:rPr lang="en-US" sz="2800" b="1" dirty="0">
                <a:latin typeface="Arial" panose="020B0604020202020204" pitchFamily="34" charset="0"/>
                <a:ea typeface="SimSun" panose="02010600030101010101" pitchFamily="2" charset="-122"/>
              </a:rPr>
              <a:t>Liquid Cooling System Topology ( Dual CDU with single bump)</a:t>
            </a:r>
          </a:p>
        </p:txBody>
      </p:sp>
      <p:sp>
        <p:nvSpPr>
          <p:cNvPr id="12" name="Rectangle 11">
            <a:extLst>
              <a:ext uri="{FF2B5EF4-FFF2-40B4-BE49-F238E27FC236}">
                <a16:creationId xmlns:a16="http://schemas.microsoft.com/office/drawing/2014/main" id="{B917BD68-B419-4561-8785-6D20DB34045F}"/>
              </a:ext>
            </a:extLst>
          </p:cNvPr>
          <p:cNvSpPr/>
          <p:nvPr/>
        </p:nvSpPr>
        <p:spPr>
          <a:xfrm>
            <a:off x="15733510" y="10187473"/>
            <a:ext cx="5373586" cy="545727"/>
          </a:xfrm>
          <a:prstGeom prst="rect">
            <a:avLst/>
          </a:prstGeom>
        </p:spPr>
        <p:txBody>
          <a:bodyPr wrap="none">
            <a:spAutoFit/>
          </a:bodyPr>
          <a:lstStyle/>
          <a:p>
            <a:pPr algn="ctr">
              <a:lnSpc>
                <a:spcPct val="115000"/>
              </a:lnSpc>
              <a:spcAft>
                <a:spcPts val="500"/>
              </a:spcAft>
            </a:pPr>
            <a:r>
              <a:rPr lang="en-US" sz="2800" b="1" dirty="0">
                <a:latin typeface="Arial" panose="020B0604020202020204" pitchFamily="34" charset="0"/>
                <a:ea typeface="SimSun" panose="02010600030101010101" pitchFamily="2" charset="-122"/>
              </a:rPr>
              <a:t>Liquid Cooling Loop Overview</a:t>
            </a:r>
          </a:p>
        </p:txBody>
      </p:sp>
      <p:sp>
        <p:nvSpPr>
          <p:cNvPr id="11" name="Rectangle 10">
            <a:extLst>
              <a:ext uri="{FF2B5EF4-FFF2-40B4-BE49-F238E27FC236}">
                <a16:creationId xmlns:a16="http://schemas.microsoft.com/office/drawing/2014/main" id="{D33291DD-A128-4AC2-839A-A871454E5DDD}"/>
              </a:ext>
            </a:extLst>
          </p:cNvPr>
          <p:cNvSpPr/>
          <p:nvPr/>
        </p:nvSpPr>
        <p:spPr>
          <a:xfrm>
            <a:off x="1809835" y="11130366"/>
            <a:ext cx="20764330" cy="804772"/>
          </a:xfrm>
          <a:prstGeom prst="rect">
            <a:avLst/>
          </a:prstGeom>
        </p:spPr>
        <p:txBody>
          <a:bodyPr wrap="square">
            <a:spAutoFit/>
          </a:bodyPr>
          <a:lstStyle/>
          <a:p>
            <a:pPr>
              <a:lnSpc>
                <a:spcPct val="115000"/>
              </a:lnSpc>
              <a:spcAft>
                <a:spcPts val="500"/>
              </a:spcAft>
            </a:pPr>
            <a:r>
              <a:rPr lang="en-US" sz="4400" b="1" dirty="0">
                <a:solidFill>
                  <a:schemeClr val="accent1"/>
                </a:solidFill>
                <a:latin typeface="Arial" panose="020B0604020202020204" pitchFamily="34" charset="0"/>
                <a:ea typeface="SimSun" panose="02010600030101010101" pitchFamily="2" charset="-122"/>
              </a:rPr>
              <a:t>Dual CDU redundancy with single bump CDU selection for JD.COM system  </a:t>
            </a:r>
          </a:p>
        </p:txBody>
      </p:sp>
    </p:spTree>
    <p:extLst>
      <p:ext uri="{BB962C8B-B14F-4D97-AF65-F5344CB8AC3E}">
        <p14:creationId xmlns:p14="http://schemas.microsoft.com/office/powerpoint/2010/main" val="130011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836828" y="505812"/>
            <a:ext cx="18890506" cy="1601400"/>
          </a:xfrm>
          <a:prstGeom prst="rect">
            <a:avLst/>
          </a:prstGeom>
          <a:noFill/>
          <a:ln>
            <a:noFill/>
          </a:ln>
        </p:spPr>
        <p:txBody>
          <a:bodyPr spcFirstLastPara="1" wrap="square" lIns="91425" tIns="45700" rIns="91425" bIns="45700" anchor="ctr" anchorCtr="0">
            <a:noAutofit/>
          </a:bodyPr>
          <a:lstStyle/>
          <a:p>
            <a:pPr lvl="0" algn="ctr"/>
            <a:r>
              <a:rPr lang="en-US" sz="8000" b="1" dirty="0"/>
              <a:t> Liquid Cooling Rack System Design</a:t>
            </a:r>
            <a:endParaRPr sz="8000" b="1" i="0" u="none" strike="noStrike" cap="none" dirty="0">
              <a:solidFill>
                <a:srgbClr val="535353"/>
              </a:solidFill>
              <a:latin typeface="Source Sans Pro"/>
              <a:ea typeface="Source Sans Pro"/>
              <a:cs typeface="Source Sans Pro"/>
              <a:sym typeface="Source Sans Pro"/>
            </a:endParaRPr>
          </a:p>
        </p:txBody>
      </p:sp>
      <p:pic>
        <p:nvPicPr>
          <p:cNvPr id="1028" name="图片 1">
            <a:extLst>
              <a:ext uri="{FF2B5EF4-FFF2-40B4-BE49-F238E27FC236}">
                <a16:creationId xmlns:a16="http://schemas.microsoft.com/office/drawing/2014/main" id="{E947E0CC-E526-4EC0-ACE2-EBA66105C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30" y="3622515"/>
            <a:ext cx="22890369" cy="764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736573D-F5BF-4835-884E-90ADADAB81EA}"/>
              </a:ext>
            </a:extLst>
          </p:cNvPr>
          <p:cNvSpPr/>
          <p:nvPr/>
        </p:nvSpPr>
        <p:spPr>
          <a:xfrm>
            <a:off x="597430" y="11440991"/>
            <a:ext cx="22890369" cy="804772"/>
          </a:xfrm>
          <a:prstGeom prst="rect">
            <a:avLst/>
          </a:prstGeom>
        </p:spPr>
        <p:txBody>
          <a:bodyPr wrap="square">
            <a:spAutoFit/>
          </a:bodyPr>
          <a:lstStyle/>
          <a:p>
            <a:pPr>
              <a:lnSpc>
                <a:spcPct val="115000"/>
              </a:lnSpc>
              <a:spcAft>
                <a:spcPts val="500"/>
              </a:spcAft>
            </a:pPr>
            <a:r>
              <a:rPr lang="en-US" sz="4400" b="1" dirty="0">
                <a:solidFill>
                  <a:schemeClr val="accent1"/>
                </a:solidFill>
                <a:latin typeface="Arial" panose="020B0604020202020204" pitchFamily="34" charset="0"/>
                <a:ea typeface="SimSun" panose="02010600030101010101" pitchFamily="2" charset="-122"/>
              </a:rPr>
              <a:t>Quick Connection design friendly for both rack and node maintenance in JD design.</a:t>
            </a:r>
          </a:p>
        </p:txBody>
      </p:sp>
      <p:grpSp>
        <p:nvGrpSpPr>
          <p:cNvPr id="7" name="Group 6">
            <a:extLst>
              <a:ext uri="{FF2B5EF4-FFF2-40B4-BE49-F238E27FC236}">
                <a16:creationId xmlns:a16="http://schemas.microsoft.com/office/drawing/2014/main" id="{7A819671-61FB-42ED-907D-D7C47A67B41F}"/>
              </a:ext>
            </a:extLst>
          </p:cNvPr>
          <p:cNvGrpSpPr/>
          <p:nvPr/>
        </p:nvGrpSpPr>
        <p:grpSpPr>
          <a:xfrm>
            <a:off x="20994232" y="-141417"/>
            <a:ext cx="2792338" cy="4425549"/>
            <a:chOff x="4318093" y="1185426"/>
            <a:chExt cx="3389769" cy="4438134"/>
          </a:xfrm>
        </p:grpSpPr>
        <p:pic>
          <p:nvPicPr>
            <p:cNvPr id="9" name="Picture 8">
              <a:extLst>
                <a:ext uri="{FF2B5EF4-FFF2-40B4-BE49-F238E27FC236}">
                  <a16:creationId xmlns:a16="http://schemas.microsoft.com/office/drawing/2014/main" id="{6FE65A7C-C2EA-419A-80B7-C0FEE822ED5E}"/>
                </a:ext>
              </a:extLst>
            </p:cNvPr>
            <p:cNvPicPr>
              <a:picLocks noChangeAspect="1"/>
            </p:cNvPicPr>
            <p:nvPr/>
          </p:nvPicPr>
          <p:blipFill>
            <a:blip r:embed="rId3"/>
            <a:stretch>
              <a:fillRect/>
            </a:stretch>
          </p:blipFill>
          <p:spPr>
            <a:xfrm>
              <a:off x="4449312" y="1185426"/>
              <a:ext cx="2895856" cy="2895856"/>
            </a:xfrm>
            <a:prstGeom prst="rect">
              <a:avLst/>
            </a:prstGeom>
          </p:spPr>
        </p:pic>
        <p:sp>
          <p:nvSpPr>
            <p:cNvPr id="10" name="Google Shape;139;p21">
              <a:extLst>
                <a:ext uri="{FF2B5EF4-FFF2-40B4-BE49-F238E27FC236}">
                  <a16:creationId xmlns:a16="http://schemas.microsoft.com/office/drawing/2014/main" id="{08C18B49-A2AB-4C07-AB23-EB56D76BFF35}"/>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123854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429965" y="456857"/>
            <a:ext cx="21339810" cy="1601400"/>
          </a:xfrm>
          <a:prstGeom prst="rect">
            <a:avLst/>
          </a:prstGeom>
          <a:noFill/>
          <a:ln>
            <a:noFill/>
          </a:ln>
        </p:spPr>
        <p:txBody>
          <a:bodyPr spcFirstLastPara="1" wrap="square" lIns="91425" tIns="45700" rIns="91425" bIns="45700" anchor="ctr" anchorCtr="0">
            <a:noAutofit/>
          </a:bodyPr>
          <a:lstStyle/>
          <a:p>
            <a:pPr lvl="0"/>
            <a:r>
              <a:rPr lang="en-US" sz="7200" b="1" dirty="0"/>
              <a:t>Engineering Practice Key Learnings: CPU Cold Plate </a:t>
            </a:r>
            <a:endParaRPr sz="7200" b="1" i="0" u="none" strike="noStrike" cap="none" dirty="0">
              <a:solidFill>
                <a:srgbClr val="535353"/>
              </a:solidFill>
              <a:latin typeface="Source Sans Pro"/>
              <a:ea typeface="Source Sans Pro"/>
              <a:cs typeface="Source Sans Pro"/>
              <a:sym typeface="Source Sans Pro"/>
            </a:endParaRPr>
          </a:p>
        </p:txBody>
      </p:sp>
      <p:grpSp>
        <p:nvGrpSpPr>
          <p:cNvPr id="7" name="Group 6">
            <a:extLst>
              <a:ext uri="{FF2B5EF4-FFF2-40B4-BE49-F238E27FC236}">
                <a16:creationId xmlns:a16="http://schemas.microsoft.com/office/drawing/2014/main" id="{7A819671-61FB-42ED-907D-D7C47A67B41F}"/>
              </a:ext>
            </a:extLst>
          </p:cNvPr>
          <p:cNvGrpSpPr/>
          <p:nvPr/>
        </p:nvGrpSpPr>
        <p:grpSpPr>
          <a:xfrm>
            <a:off x="20994232" y="-141417"/>
            <a:ext cx="2792338" cy="4425549"/>
            <a:chOff x="4318093" y="1185426"/>
            <a:chExt cx="3389769" cy="4438134"/>
          </a:xfrm>
        </p:grpSpPr>
        <p:pic>
          <p:nvPicPr>
            <p:cNvPr id="9" name="Picture 8">
              <a:extLst>
                <a:ext uri="{FF2B5EF4-FFF2-40B4-BE49-F238E27FC236}">
                  <a16:creationId xmlns:a16="http://schemas.microsoft.com/office/drawing/2014/main" id="{6FE65A7C-C2EA-419A-80B7-C0FEE822ED5E}"/>
                </a:ext>
              </a:extLst>
            </p:cNvPr>
            <p:cNvPicPr>
              <a:picLocks noChangeAspect="1"/>
            </p:cNvPicPr>
            <p:nvPr/>
          </p:nvPicPr>
          <p:blipFill>
            <a:blip r:embed="rId2"/>
            <a:stretch>
              <a:fillRect/>
            </a:stretch>
          </p:blipFill>
          <p:spPr>
            <a:xfrm>
              <a:off x="4449312" y="1185426"/>
              <a:ext cx="2895856" cy="2895856"/>
            </a:xfrm>
            <a:prstGeom prst="rect">
              <a:avLst/>
            </a:prstGeom>
          </p:spPr>
        </p:pic>
        <p:sp>
          <p:nvSpPr>
            <p:cNvPr id="10" name="Google Shape;139;p21">
              <a:extLst>
                <a:ext uri="{FF2B5EF4-FFF2-40B4-BE49-F238E27FC236}">
                  <a16:creationId xmlns:a16="http://schemas.microsoft.com/office/drawing/2014/main" id="{08C18B49-A2AB-4C07-AB23-EB56D76BFF35}"/>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pic>
        <p:nvPicPr>
          <p:cNvPr id="2051" name="图片 14">
            <a:extLst>
              <a:ext uri="{FF2B5EF4-FFF2-40B4-BE49-F238E27FC236}">
                <a16:creationId xmlns:a16="http://schemas.microsoft.com/office/drawing/2014/main" id="{7A36A202-A2E7-4ACE-929A-E43D61CD6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954" y="8606768"/>
            <a:ext cx="6233356" cy="259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图片 8">
            <a:extLst>
              <a:ext uri="{FF2B5EF4-FFF2-40B4-BE49-F238E27FC236}">
                <a16:creationId xmlns:a16="http://schemas.microsoft.com/office/drawing/2014/main" id="{06B9FC02-5E15-4BBD-ACF6-61B356317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703" y="3659657"/>
            <a:ext cx="9144971" cy="479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779C80E-03D1-4BD0-8ECA-3EB8FC69D552}"/>
              </a:ext>
            </a:extLst>
          </p:cNvPr>
          <p:cNvSpPr/>
          <p:nvPr/>
        </p:nvSpPr>
        <p:spPr>
          <a:xfrm>
            <a:off x="429965" y="2058257"/>
            <a:ext cx="20265496" cy="1446550"/>
          </a:xfrm>
          <a:prstGeom prst="rect">
            <a:avLst/>
          </a:prstGeom>
        </p:spPr>
        <p:txBody>
          <a:bodyPr wrap="square">
            <a:spAutoFit/>
          </a:bodyPr>
          <a:lstStyle/>
          <a:p>
            <a:r>
              <a:rPr lang="en-US" sz="4400" b="1" dirty="0">
                <a:solidFill>
                  <a:schemeClr val="accent1"/>
                </a:solidFill>
              </a:rPr>
              <a:t>New methodology </a:t>
            </a:r>
            <a:r>
              <a:rPr lang="en-US" sz="4400" dirty="0"/>
              <a:t>of </a:t>
            </a:r>
            <a:r>
              <a:rPr lang="en-US" sz="4400" dirty="0">
                <a:solidFill>
                  <a:schemeClr val="tx1"/>
                </a:solidFill>
              </a:rPr>
              <a:t>“S” parameter </a:t>
            </a:r>
            <a:r>
              <a:rPr lang="en-US" sz="4400" dirty="0"/>
              <a:t>for </a:t>
            </a:r>
            <a:r>
              <a:rPr lang="en-US" sz="4400" b="1" dirty="0">
                <a:solidFill>
                  <a:schemeClr val="accent1">
                    <a:lumMod val="75000"/>
                  </a:schemeClr>
                </a:solidFill>
              </a:rPr>
              <a:t>cold plate performance formulation </a:t>
            </a:r>
            <a:r>
              <a:rPr lang="en-US" sz="4400" dirty="0"/>
              <a:t>in liquid cooling engineering practice. </a:t>
            </a:r>
          </a:p>
        </p:txBody>
      </p:sp>
      <p:pic>
        <p:nvPicPr>
          <p:cNvPr id="11" name="Picture 10">
            <a:extLst>
              <a:ext uri="{FF2B5EF4-FFF2-40B4-BE49-F238E27FC236}">
                <a16:creationId xmlns:a16="http://schemas.microsoft.com/office/drawing/2014/main" id="{3F8D1FBF-3D50-4047-B8D4-5E975BEB75C8}"/>
              </a:ext>
            </a:extLst>
          </p:cNvPr>
          <p:cNvPicPr>
            <a:picLocks noChangeAspect="1"/>
          </p:cNvPicPr>
          <p:nvPr/>
        </p:nvPicPr>
        <p:blipFill>
          <a:blip r:embed="rId5"/>
          <a:stretch>
            <a:fillRect/>
          </a:stretch>
        </p:blipFill>
        <p:spPr>
          <a:xfrm>
            <a:off x="11099870" y="4699238"/>
            <a:ext cx="12178169" cy="5046809"/>
          </a:xfrm>
          <a:prstGeom prst="rect">
            <a:avLst/>
          </a:prstGeom>
        </p:spPr>
      </p:pic>
      <p:sp>
        <p:nvSpPr>
          <p:cNvPr id="17" name="Rectangle 16">
            <a:extLst>
              <a:ext uri="{FF2B5EF4-FFF2-40B4-BE49-F238E27FC236}">
                <a16:creationId xmlns:a16="http://schemas.microsoft.com/office/drawing/2014/main" id="{4356ED90-C6D3-4319-96D9-45AF6D689B37}"/>
              </a:ext>
            </a:extLst>
          </p:cNvPr>
          <p:cNvSpPr/>
          <p:nvPr/>
        </p:nvSpPr>
        <p:spPr>
          <a:xfrm>
            <a:off x="12447501" y="4011268"/>
            <a:ext cx="8754320" cy="545727"/>
          </a:xfrm>
          <a:prstGeom prst="rect">
            <a:avLst/>
          </a:prstGeom>
        </p:spPr>
        <p:txBody>
          <a:bodyPr wrap="none">
            <a:spAutoFit/>
          </a:bodyPr>
          <a:lstStyle/>
          <a:p>
            <a:pPr algn="ctr">
              <a:lnSpc>
                <a:spcPct val="115000"/>
              </a:lnSpc>
              <a:spcAft>
                <a:spcPts val="500"/>
              </a:spcAft>
            </a:pPr>
            <a:r>
              <a:rPr lang="en-US" sz="2800" b="1" dirty="0">
                <a:latin typeface="Arial" panose="020B0604020202020204" pitchFamily="34" charset="0"/>
                <a:ea typeface="SimSun" panose="02010600030101010101" pitchFamily="2" charset="-122"/>
              </a:rPr>
              <a:t>Table:  Performance Data  of  6 Types’ Cold Plate</a:t>
            </a:r>
          </a:p>
        </p:txBody>
      </p:sp>
      <p:sp>
        <p:nvSpPr>
          <p:cNvPr id="18" name="Rectangle 17">
            <a:extLst>
              <a:ext uri="{FF2B5EF4-FFF2-40B4-BE49-F238E27FC236}">
                <a16:creationId xmlns:a16="http://schemas.microsoft.com/office/drawing/2014/main" id="{5DA1EEF1-07FA-4F20-88DE-A4B91C022BDA}"/>
              </a:ext>
            </a:extLst>
          </p:cNvPr>
          <p:cNvSpPr/>
          <p:nvPr/>
        </p:nvSpPr>
        <p:spPr>
          <a:xfrm>
            <a:off x="14090034" y="10265587"/>
            <a:ext cx="8675773" cy="1871346"/>
          </a:xfrm>
          <a:prstGeom prst="rect">
            <a:avLst/>
          </a:prstGeom>
        </p:spPr>
        <p:txBody>
          <a:bodyPr wrap="none">
            <a:spAutoFit/>
          </a:bodyPr>
          <a:lstStyle/>
          <a:p>
            <a:pPr marL="457200" indent="-457200">
              <a:lnSpc>
                <a:spcPct val="115000"/>
              </a:lnSpc>
              <a:spcAft>
                <a:spcPts val="500"/>
              </a:spcAft>
              <a:buFont typeface="Wingdings" panose="05000000000000000000" pitchFamily="2" charset="2"/>
              <a:buChar char="§"/>
            </a:pPr>
            <a:r>
              <a:rPr lang="en-US" sz="3200" dirty="0">
                <a:solidFill>
                  <a:schemeClr val="accent1">
                    <a:lumMod val="75000"/>
                  </a:schemeClr>
                </a:solidFill>
                <a:latin typeface="Arial" panose="020B0604020202020204" pitchFamily="34" charset="0"/>
                <a:ea typeface="SimSun" panose="02010600030101010101" pitchFamily="2" charset="-122"/>
              </a:rPr>
              <a:t>Case 6 is optimal with 0.5~1L/min flow rate; </a:t>
            </a:r>
          </a:p>
          <a:p>
            <a:pPr marL="457200" indent="-457200">
              <a:lnSpc>
                <a:spcPct val="115000"/>
              </a:lnSpc>
              <a:spcAft>
                <a:spcPts val="500"/>
              </a:spcAft>
              <a:buFont typeface="Wingdings" panose="05000000000000000000" pitchFamily="2" charset="2"/>
              <a:buChar char="§"/>
            </a:pPr>
            <a:r>
              <a:rPr lang="en-US" sz="3200" dirty="0">
                <a:solidFill>
                  <a:schemeClr val="accent1">
                    <a:lumMod val="75000"/>
                  </a:schemeClr>
                </a:solidFill>
                <a:latin typeface="Arial" panose="020B0604020202020204" pitchFamily="34" charset="0"/>
                <a:ea typeface="SimSun" panose="02010600030101010101" pitchFamily="2" charset="-122"/>
              </a:rPr>
              <a:t>Case 5 is optimal with 1.2L/min;</a:t>
            </a:r>
          </a:p>
          <a:p>
            <a:pPr marL="457200" indent="-457200">
              <a:lnSpc>
                <a:spcPct val="115000"/>
              </a:lnSpc>
              <a:spcAft>
                <a:spcPts val="500"/>
              </a:spcAft>
              <a:buFont typeface="Wingdings" panose="05000000000000000000" pitchFamily="2" charset="2"/>
              <a:buChar char="§"/>
            </a:pPr>
            <a:r>
              <a:rPr lang="en-US" sz="3200" dirty="0">
                <a:solidFill>
                  <a:schemeClr val="accent1">
                    <a:lumMod val="75000"/>
                  </a:schemeClr>
                </a:solidFill>
                <a:latin typeface="Arial" panose="020B0604020202020204" pitchFamily="34" charset="0"/>
                <a:ea typeface="SimSun" panose="02010600030101010101" pitchFamily="2" charset="-122"/>
              </a:rPr>
              <a:t>Case 1 is optimal with 1.5L/min</a:t>
            </a:r>
            <a:r>
              <a:rPr lang="en-US" sz="3200" dirty="0">
                <a:latin typeface="Arial" panose="020B0604020202020204" pitchFamily="34" charset="0"/>
                <a:ea typeface="SimSun" panose="02010600030101010101" pitchFamily="2" charset="-122"/>
              </a:rPr>
              <a:t>.</a:t>
            </a:r>
          </a:p>
        </p:txBody>
      </p:sp>
      <p:pic>
        <p:nvPicPr>
          <p:cNvPr id="4" name="Picture 3">
            <a:extLst>
              <a:ext uri="{FF2B5EF4-FFF2-40B4-BE49-F238E27FC236}">
                <a16:creationId xmlns:a16="http://schemas.microsoft.com/office/drawing/2014/main" id="{90EBF5CF-52D2-4BAD-B1F5-23A874311CB2}"/>
              </a:ext>
            </a:extLst>
          </p:cNvPr>
          <p:cNvPicPr>
            <a:picLocks noChangeAspect="1"/>
          </p:cNvPicPr>
          <p:nvPr/>
        </p:nvPicPr>
        <p:blipFill>
          <a:blip r:embed="rId6"/>
          <a:stretch>
            <a:fillRect/>
          </a:stretch>
        </p:blipFill>
        <p:spPr>
          <a:xfrm>
            <a:off x="7100367" y="10990993"/>
            <a:ext cx="6572250" cy="1333500"/>
          </a:xfrm>
          <a:prstGeom prst="rect">
            <a:avLst/>
          </a:prstGeom>
        </p:spPr>
      </p:pic>
      <p:pic>
        <p:nvPicPr>
          <p:cNvPr id="5" name="Picture 4">
            <a:extLst>
              <a:ext uri="{FF2B5EF4-FFF2-40B4-BE49-F238E27FC236}">
                <a16:creationId xmlns:a16="http://schemas.microsoft.com/office/drawing/2014/main" id="{03A9FB3F-14A7-4CDA-B3FB-38286976592C}"/>
              </a:ext>
            </a:extLst>
          </p:cNvPr>
          <p:cNvPicPr>
            <a:picLocks noChangeAspect="1"/>
          </p:cNvPicPr>
          <p:nvPr/>
        </p:nvPicPr>
        <p:blipFill>
          <a:blip r:embed="rId7"/>
          <a:stretch>
            <a:fillRect/>
          </a:stretch>
        </p:blipFill>
        <p:spPr>
          <a:xfrm>
            <a:off x="429965" y="11058007"/>
            <a:ext cx="6143625" cy="1133475"/>
          </a:xfrm>
          <a:prstGeom prst="rect">
            <a:avLst/>
          </a:prstGeom>
        </p:spPr>
      </p:pic>
    </p:spTree>
    <p:extLst>
      <p:ext uri="{BB962C8B-B14F-4D97-AF65-F5344CB8AC3E}">
        <p14:creationId xmlns:p14="http://schemas.microsoft.com/office/powerpoint/2010/main" val="100427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537103" y="200779"/>
            <a:ext cx="23249467" cy="1601400"/>
          </a:xfrm>
          <a:prstGeom prst="rect">
            <a:avLst/>
          </a:prstGeom>
          <a:noFill/>
          <a:ln>
            <a:noFill/>
          </a:ln>
        </p:spPr>
        <p:txBody>
          <a:bodyPr spcFirstLastPara="1" wrap="square" lIns="91425" tIns="45700" rIns="91425" bIns="45700" anchor="ctr" anchorCtr="0">
            <a:noAutofit/>
          </a:bodyPr>
          <a:lstStyle/>
          <a:p>
            <a:pPr lvl="0"/>
            <a:r>
              <a:rPr lang="en-US" sz="6600" b="1" dirty="0"/>
              <a:t>Engineering Practice Key Learnings: Memory Cold Plate </a:t>
            </a:r>
            <a:endParaRPr sz="6600" b="1" i="0" u="none" strike="noStrike" cap="none" dirty="0">
              <a:solidFill>
                <a:srgbClr val="535353"/>
              </a:solidFill>
              <a:latin typeface="Source Sans Pro"/>
              <a:ea typeface="Source Sans Pro"/>
              <a:cs typeface="Source Sans Pro"/>
              <a:sym typeface="Source Sans Pro"/>
            </a:endParaRPr>
          </a:p>
        </p:txBody>
      </p:sp>
      <p:grpSp>
        <p:nvGrpSpPr>
          <p:cNvPr id="7" name="Group 6">
            <a:extLst>
              <a:ext uri="{FF2B5EF4-FFF2-40B4-BE49-F238E27FC236}">
                <a16:creationId xmlns:a16="http://schemas.microsoft.com/office/drawing/2014/main" id="{7A819671-61FB-42ED-907D-D7C47A67B41F}"/>
              </a:ext>
            </a:extLst>
          </p:cNvPr>
          <p:cNvGrpSpPr/>
          <p:nvPr/>
        </p:nvGrpSpPr>
        <p:grpSpPr>
          <a:xfrm>
            <a:off x="20994232" y="-141417"/>
            <a:ext cx="2792338" cy="4425549"/>
            <a:chOff x="4318093" y="1185426"/>
            <a:chExt cx="3389769" cy="4438134"/>
          </a:xfrm>
        </p:grpSpPr>
        <p:pic>
          <p:nvPicPr>
            <p:cNvPr id="9" name="Picture 8">
              <a:extLst>
                <a:ext uri="{FF2B5EF4-FFF2-40B4-BE49-F238E27FC236}">
                  <a16:creationId xmlns:a16="http://schemas.microsoft.com/office/drawing/2014/main" id="{6FE65A7C-C2EA-419A-80B7-C0FEE822ED5E}"/>
                </a:ext>
              </a:extLst>
            </p:cNvPr>
            <p:cNvPicPr>
              <a:picLocks noChangeAspect="1"/>
            </p:cNvPicPr>
            <p:nvPr/>
          </p:nvPicPr>
          <p:blipFill>
            <a:blip r:embed="rId3"/>
            <a:stretch>
              <a:fillRect/>
            </a:stretch>
          </p:blipFill>
          <p:spPr>
            <a:xfrm>
              <a:off x="4449312" y="1185426"/>
              <a:ext cx="2895856" cy="2895856"/>
            </a:xfrm>
            <a:prstGeom prst="rect">
              <a:avLst/>
            </a:prstGeom>
          </p:spPr>
        </p:pic>
        <p:sp>
          <p:nvSpPr>
            <p:cNvPr id="10" name="Google Shape;139;p21">
              <a:extLst>
                <a:ext uri="{FF2B5EF4-FFF2-40B4-BE49-F238E27FC236}">
                  <a16:creationId xmlns:a16="http://schemas.microsoft.com/office/drawing/2014/main" id="{08C18B49-A2AB-4C07-AB23-EB56D76BFF35}"/>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sp>
        <p:nvSpPr>
          <p:cNvPr id="13" name="Rectangle 12">
            <a:extLst>
              <a:ext uri="{FF2B5EF4-FFF2-40B4-BE49-F238E27FC236}">
                <a16:creationId xmlns:a16="http://schemas.microsoft.com/office/drawing/2014/main" id="{A779C80E-03D1-4BD0-8ECA-3EB8FC69D552}"/>
              </a:ext>
            </a:extLst>
          </p:cNvPr>
          <p:cNvSpPr/>
          <p:nvPr/>
        </p:nvSpPr>
        <p:spPr>
          <a:xfrm>
            <a:off x="674690" y="2371418"/>
            <a:ext cx="20265496" cy="1538883"/>
          </a:xfrm>
          <a:prstGeom prst="rect">
            <a:avLst/>
          </a:prstGeom>
        </p:spPr>
        <p:txBody>
          <a:bodyPr wrap="square">
            <a:spAutoFit/>
          </a:bodyPr>
          <a:lstStyle/>
          <a:p>
            <a:r>
              <a:rPr lang="en-US" sz="5000" dirty="0">
                <a:solidFill>
                  <a:schemeClr val="accent1">
                    <a:lumMod val="75000"/>
                  </a:schemeClr>
                </a:solidFill>
              </a:rPr>
              <a:t>Memory cold plate solutions </a:t>
            </a:r>
            <a:r>
              <a:rPr lang="en-US" sz="5000" dirty="0"/>
              <a:t>optimal for different DIMM pitch</a:t>
            </a:r>
          </a:p>
          <a:p>
            <a:r>
              <a:rPr lang="en-US" sz="4400" dirty="0"/>
              <a:t> </a:t>
            </a:r>
          </a:p>
        </p:txBody>
      </p:sp>
      <p:sp>
        <p:nvSpPr>
          <p:cNvPr id="17" name="Rectangle 16">
            <a:extLst>
              <a:ext uri="{FF2B5EF4-FFF2-40B4-BE49-F238E27FC236}">
                <a16:creationId xmlns:a16="http://schemas.microsoft.com/office/drawing/2014/main" id="{4356ED90-C6D3-4319-96D9-45AF6D689B37}"/>
              </a:ext>
            </a:extLst>
          </p:cNvPr>
          <p:cNvSpPr/>
          <p:nvPr/>
        </p:nvSpPr>
        <p:spPr>
          <a:xfrm>
            <a:off x="852985" y="9725126"/>
            <a:ext cx="7157159" cy="1246944"/>
          </a:xfrm>
          <a:prstGeom prst="rect">
            <a:avLst/>
          </a:prstGeom>
        </p:spPr>
        <p:txBody>
          <a:bodyPr wrap="square">
            <a:spAutoFit/>
          </a:bodyPr>
          <a:lstStyle/>
          <a:p>
            <a:pPr algn="ctr">
              <a:lnSpc>
                <a:spcPct val="115000"/>
              </a:lnSpc>
              <a:spcAft>
                <a:spcPts val="500"/>
              </a:spcAft>
            </a:pPr>
            <a:r>
              <a:rPr lang="en-US" sz="3600" b="1" dirty="0">
                <a:latin typeface="Arial" panose="020B0604020202020204" pitchFamily="34" charset="0"/>
                <a:ea typeface="SimSun" panose="02010600030101010101" pitchFamily="2" charset="-122"/>
              </a:rPr>
              <a:t>Flattened Liquid Loop Type</a:t>
            </a:r>
          </a:p>
          <a:p>
            <a:pPr algn="ctr">
              <a:lnSpc>
                <a:spcPct val="115000"/>
              </a:lnSpc>
              <a:spcAft>
                <a:spcPts val="500"/>
              </a:spcAft>
            </a:pPr>
            <a:r>
              <a:rPr lang="en-US" sz="2800" b="1" dirty="0">
                <a:solidFill>
                  <a:schemeClr val="accent1">
                    <a:lumMod val="75000"/>
                  </a:schemeClr>
                </a:solidFill>
                <a:latin typeface="Arial" panose="020B0604020202020204" pitchFamily="34" charset="0"/>
                <a:ea typeface="SimSun" panose="02010600030101010101" pitchFamily="2" charset="-122"/>
              </a:rPr>
              <a:t>DIMM pitch &gt;0.35” </a:t>
            </a:r>
          </a:p>
        </p:txBody>
      </p:sp>
      <p:pic>
        <p:nvPicPr>
          <p:cNvPr id="4098" name="图片 18">
            <a:extLst>
              <a:ext uri="{FF2B5EF4-FFF2-40B4-BE49-F238E27FC236}">
                <a16:creationId xmlns:a16="http://schemas.microsoft.com/office/drawing/2014/main" id="{E714D7F7-072A-49D4-9659-3ED3C78C0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448" y="4643963"/>
            <a:ext cx="7312148" cy="442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20">
            <a:extLst>
              <a:ext uri="{FF2B5EF4-FFF2-40B4-BE49-F238E27FC236}">
                <a16:creationId xmlns:a16="http://schemas.microsoft.com/office/drawing/2014/main" id="{7A02A887-0223-45F2-9C1F-0A969E7895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292"/>
          <a:stretch>
            <a:fillRect/>
          </a:stretch>
        </p:blipFill>
        <p:spPr bwMode="auto">
          <a:xfrm>
            <a:off x="8962423" y="5218797"/>
            <a:ext cx="6970155" cy="237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CF34591E-A62E-4F5E-9CD3-3103905F0CF4}"/>
              </a:ext>
            </a:extLst>
          </p:cNvPr>
          <p:cNvSpPr/>
          <p:nvPr/>
        </p:nvSpPr>
        <p:spPr>
          <a:xfrm>
            <a:off x="10752164" y="9741439"/>
            <a:ext cx="5180414" cy="1936107"/>
          </a:xfrm>
          <a:prstGeom prst="rect">
            <a:avLst/>
          </a:prstGeom>
        </p:spPr>
        <p:txBody>
          <a:bodyPr wrap="square">
            <a:spAutoFit/>
          </a:bodyPr>
          <a:lstStyle/>
          <a:p>
            <a:pPr algn="ctr">
              <a:lnSpc>
                <a:spcPct val="115000"/>
              </a:lnSpc>
              <a:spcAft>
                <a:spcPts val="500"/>
              </a:spcAft>
            </a:pPr>
            <a:r>
              <a:rPr lang="en-US" sz="3600" b="1" dirty="0" err="1">
                <a:latin typeface="Arial" panose="020B0604020202020204" pitchFamily="34" charset="0"/>
                <a:ea typeface="SimSun" panose="02010600030101010101" pitchFamily="2" charset="-122"/>
              </a:rPr>
              <a:t>Heatpipe</a:t>
            </a:r>
            <a:r>
              <a:rPr lang="en-US" sz="3600" b="1" dirty="0">
                <a:latin typeface="Arial" panose="020B0604020202020204" pitchFamily="34" charset="0"/>
                <a:ea typeface="SimSun" panose="02010600030101010101" pitchFamily="2" charset="-122"/>
              </a:rPr>
              <a:t> Loop Type </a:t>
            </a:r>
          </a:p>
          <a:p>
            <a:pPr algn="ctr">
              <a:lnSpc>
                <a:spcPct val="115000"/>
              </a:lnSpc>
              <a:spcAft>
                <a:spcPts val="500"/>
              </a:spcAft>
            </a:pPr>
            <a:r>
              <a:rPr lang="en-US" sz="2800" b="1" dirty="0">
                <a:solidFill>
                  <a:schemeClr val="accent1">
                    <a:lumMod val="75000"/>
                  </a:schemeClr>
                </a:solidFill>
                <a:latin typeface="Arial" panose="020B0604020202020204" pitchFamily="34" charset="0"/>
                <a:ea typeface="SimSun" panose="02010600030101010101" pitchFamily="2" charset="-122"/>
              </a:rPr>
              <a:t>0.3” &lt;DIMM pitch &lt;0.35” </a:t>
            </a:r>
          </a:p>
          <a:p>
            <a:pPr algn="ctr">
              <a:lnSpc>
                <a:spcPct val="115000"/>
              </a:lnSpc>
              <a:spcAft>
                <a:spcPts val="500"/>
              </a:spcAft>
            </a:pPr>
            <a:endParaRPr lang="en-US" sz="3600" b="1" dirty="0">
              <a:latin typeface="Arial" panose="020B0604020202020204" pitchFamily="34" charset="0"/>
              <a:ea typeface="SimSun" panose="02010600030101010101" pitchFamily="2" charset="-122"/>
            </a:endParaRPr>
          </a:p>
        </p:txBody>
      </p:sp>
      <p:pic>
        <p:nvPicPr>
          <p:cNvPr id="4100" name="图片 25">
            <a:extLst>
              <a:ext uri="{FF2B5EF4-FFF2-40B4-BE49-F238E27FC236}">
                <a16:creationId xmlns:a16="http://schemas.microsoft.com/office/drawing/2014/main" id="{9D43992B-CFB2-43D8-96A9-08B8C404A6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1886" y="4887377"/>
            <a:ext cx="6565913" cy="338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AE9E0E57-96BD-46EC-BD70-323C2364606B}"/>
              </a:ext>
            </a:extLst>
          </p:cNvPr>
          <p:cNvSpPr/>
          <p:nvPr/>
        </p:nvSpPr>
        <p:spPr>
          <a:xfrm>
            <a:off x="18516601" y="9721036"/>
            <a:ext cx="4179349" cy="1806585"/>
          </a:xfrm>
          <a:prstGeom prst="rect">
            <a:avLst/>
          </a:prstGeom>
        </p:spPr>
        <p:txBody>
          <a:bodyPr wrap="none">
            <a:spAutoFit/>
          </a:bodyPr>
          <a:lstStyle/>
          <a:p>
            <a:pPr algn="ctr">
              <a:lnSpc>
                <a:spcPct val="115000"/>
              </a:lnSpc>
              <a:spcAft>
                <a:spcPts val="500"/>
              </a:spcAft>
            </a:pPr>
            <a:r>
              <a:rPr lang="en-US" sz="3600" b="1" dirty="0">
                <a:latin typeface="Arial" panose="020B0604020202020204" pitchFamily="34" charset="0"/>
                <a:ea typeface="SimSun" panose="02010600030101010101" pitchFamily="2" charset="-122"/>
              </a:rPr>
              <a:t>Fin-type</a:t>
            </a:r>
          </a:p>
          <a:p>
            <a:pPr algn="ctr">
              <a:lnSpc>
                <a:spcPct val="115000"/>
              </a:lnSpc>
              <a:spcAft>
                <a:spcPts val="500"/>
              </a:spcAft>
            </a:pPr>
            <a:r>
              <a:rPr lang="en-US" sz="2800" b="1" dirty="0">
                <a:solidFill>
                  <a:schemeClr val="accent1">
                    <a:lumMod val="75000"/>
                  </a:schemeClr>
                </a:solidFill>
                <a:latin typeface="Arial" panose="020B0604020202020204" pitchFamily="34" charset="0"/>
                <a:ea typeface="SimSun" panose="02010600030101010101" pitchFamily="2" charset="-122"/>
              </a:rPr>
              <a:t>0.2” &lt;DIMM pitch &lt;0.3” </a:t>
            </a:r>
          </a:p>
          <a:p>
            <a:pPr algn="ctr">
              <a:lnSpc>
                <a:spcPct val="115000"/>
              </a:lnSpc>
              <a:spcAft>
                <a:spcPts val="500"/>
              </a:spcAft>
            </a:pPr>
            <a:r>
              <a:rPr lang="en-US" sz="2800" b="1" dirty="0">
                <a:latin typeface="Arial" panose="020B0604020202020204" pitchFamily="34" charset="0"/>
                <a:ea typeface="SimSun" panose="02010600030101010101" pitchFamily="2" charset="-122"/>
              </a:rPr>
              <a:t> </a:t>
            </a:r>
          </a:p>
        </p:txBody>
      </p:sp>
    </p:spTree>
    <p:extLst>
      <p:ext uri="{BB962C8B-B14F-4D97-AF65-F5344CB8AC3E}">
        <p14:creationId xmlns:p14="http://schemas.microsoft.com/office/powerpoint/2010/main" val="246081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1200362" y="151681"/>
            <a:ext cx="21983276" cy="1601400"/>
          </a:xfrm>
          <a:prstGeom prst="rect">
            <a:avLst/>
          </a:prstGeom>
          <a:noFill/>
          <a:ln>
            <a:noFill/>
          </a:ln>
        </p:spPr>
        <p:txBody>
          <a:bodyPr spcFirstLastPara="1" wrap="square" lIns="91425" tIns="45700" rIns="91425" bIns="45700" anchor="ctr" anchorCtr="0">
            <a:noAutofit/>
          </a:bodyPr>
          <a:lstStyle/>
          <a:p>
            <a:pPr lvl="0"/>
            <a:r>
              <a:rPr lang="en-US" sz="7200" b="1" dirty="0"/>
              <a:t>Engineering Practice Key Learnings:  Pipeline</a:t>
            </a:r>
            <a:endParaRPr sz="7200" b="1" i="0" u="none" strike="noStrike" cap="none" dirty="0">
              <a:solidFill>
                <a:srgbClr val="535353"/>
              </a:solidFill>
              <a:latin typeface="Source Sans Pro"/>
              <a:ea typeface="Source Sans Pro"/>
              <a:cs typeface="Source Sans Pro"/>
              <a:sym typeface="Source Sans Pro"/>
            </a:endParaRPr>
          </a:p>
        </p:txBody>
      </p:sp>
      <p:grpSp>
        <p:nvGrpSpPr>
          <p:cNvPr id="7" name="Group 6">
            <a:extLst>
              <a:ext uri="{FF2B5EF4-FFF2-40B4-BE49-F238E27FC236}">
                <a16:creationId xmlns:a16="http://schemas.microsoft.com/office/drawing/2014/main" id="{7A819671-61FB-42ED-907D-D7C47A67B41F}"/>
              </a:ext>
            </a:extLst>
          </p:cNvPr>
          <p:cNvGrpSpPr/>
          <p:nvPr/>
        </p:nvGrpSpPr>
        <p:grpSpPr>
          <a:xfrm>
            <a:off x="20994232" y="-141417"/>
            <a:ext cx="2792338" cy="4425549"/>
            <a:chOff x="4318093" y="1185426"/>
            <a:chExt cx="3389769" cy="4438134"/>
          </a:xfrm>
        </p:grpSpPr>
        <p:pic>
          <p:nvPicPr>
            <p:cNvPr id="9" name="Picture 8">
              <a:extLst>
                <a:ext uri="{FF2B5EF4-FFF2-40B4-BE49-F238E27FC236}">
                  <a16:creationId xmlns:a16="http://schemas.microsoft.com/office/drawing/2014/main" id="{6FE65A7C-C2EA-419A-80B7-C0FEE822ED5E}"/>
                </a:ext>
              </a:extLst>
            </p:cNvPr>
            <p:cNvPicPr>
              <a:picLocks noChangeAspect="1"/>
            </p:cNvPicPr>
            <p:nvPr/>
          </p:nvPicPr>
          <p:blipFill>
            <a:blip r:embed="rId3"/>
            <a:stretch>
              <a:fillRect/>
            </a:stretch>
          </p:blipFill>
          <p:spPr>
            <a:xfrm>
              <a:off x="4449312" y="1185426"/>
              <a:ext cx="2895856" cy="2895856"/>
            </a:xfrm>
            <a:prstGeom prst="rect">
              <a:avLst/>
            </a:prstGeom>
          </p:spPr>
        </p:pic>
        <p:sp>
          <p:nvSpPr>
            <p:cNvPr id="10" name="Google Shape;139;p21">
              <a:extLst>
                <a:ext uri="{FF2B5EF4-FFF2-40B4-BE49-F238E27FC236}">
                  <a16:creationId xmlns:a16="http://schemas.microsoft.com/office/drawing/2014/main" id="{08C18B49-A2AB-4C07-AB23-EB56D76BFF35}"/>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sp>
        <p:nvSpPr>
          <p:cNvPr id="17" name="Rectangle 16">
            <a:extLst>
              <a:ext uri="{FF2B5EF4-FFF2-40B4-BE49-F238E27FC236}">
                <a16:creationId xmlns:a16="http://schemas.microsoft.com/office/drawing/2014/main" id="{4356ED90-C6D3-4319-96D9-45AF6D689B37}"/>
              </a:ext>
            </a:extLst>
          </p:cNvPr>
          <p:cNvSpPr/>
          <p:nvPr/>
        </p:nvSpPr>
        <p:spPr>
          <a:xfrm>
            <a:off x="477873" y="1828713"/>
            <a:ext cx="18750646" cy="740011"/>
          </a:xfrm>
          <a:prstGeom prst="rect">
            <a:avLst/>
          </a:prstGeom>
        </p:spPr>
        <p:txBody>
          <a:bodyPr wrap="none">
            <a:spAutoFit/>
          </a:bodyPr>
          <a:lstStyle/>
          <a:p>
            <a:pPr algn="ctr">
              <a:lnSpc>
                <a:spcPct val="115000"/>
              </a:lnSpc>
              <a:spcAft>
                <a:spcPts val="500"/>
              </a:spcAft>
            </a:pPr>
            <a:r>
              <a:rPr lang="en-US" sz="4000" b="1" dirty="0">
                <a:solidFill>
                  <a:schemeClr val="accent1"/>
                </a:solidFill>
                <a:latin typeface="Arial" panose="020B0604020202020204" pitchFamily="34" charset="0"/>
                <a:ea typeface="SimSun" panose="02010600030101010101" pitchFamily="2" charset="-122"/>
              </a:rPr>
              <a:t>Test and Verification Spec </a:t>
            </a:r>
            <a:r>
              <a:rPr lang="en-US" sz="3200" b="1" dirty="0">
                <a:latin typeface="Arial" panose="020B0604020202020204" pitchFamily="34" charset="0"/>
                <a:ea typeface="SimSun" panose="02010600030101010101" pitchFamily="2" charset="-122"/>
              </a:rPr>
              <a:t>defined by JD.COM for Liquid Cooling </a:t>
            </a:r>
            <a:r>
              <a:rPr lang="en-US" sz="4000" b="1" dirty="0">
                <a:solidFill>
                  <a:schemeClr val="accent1"/>
                </a:solidFill>
                <a:latin typeface="Arial" panose="020B0604020202020204" pitchFamily="34" charset="0"/>
                <a:ea typeface="SimSun" panose="02010600030101010101" pitchFamily="2" charset="-122"/>
              </a:rPr>
              <a:t>Pipeline Selection</a:t>
            </a:r>
            <a:r>
              <a:rPr lang="en-US" sz="3200" b="1" dirty="0">
                <a:latin typeface="Arial" panose="020B0604020202020204" pitchFamily="34" charset="0"/>
                <a:ea typeface="SimSun" panose="02010600030101010101" pitchFamily="2" charset="-122"/>
              </a:rPr>
              <a:t> </a:t>
            </a:r>
          </a:p>
        </p:txBody>
      </p:sp>
      <p:sp>
        <p:nvSpPr>
          <p:cNvPr id="14" name="Rectangle 13">
            <a:extLst>
              <a:ext uri="{FF2B5EF4-FFF2-40B4-BE49-F238E27FC236}">
                <a16:creationId xmlns:a16="http://schemas.microsoft.com/office/drawing/2014/main" id="{CF34591E-A62E-4F5E-9CD3-3103905F0CF4}"/>
              </a:ext>
            </a:extLst>
          </p:cNvPr>
          <p:cNvSpPr/>
          <p:nvPr/>
        </p:nvSpPr>
        <p:spPr>
          <a:xfrm>
            <a:off x="15313361" y="4992133"/>
            <a:ext cx="7127272" cy="610488"/>
          </a:xfrm>
          <a:prstGeom prst="rect">
            <a:avLst/>
          </a:prstGeom>
        </p:spPr>
        <p:txBody>
          <a:bodyPr wrap="none">
            <a:spAutoFit/>
          </a:bodyPr>
          <a:lstStyle/>
          <a:p>
            <a:pPr algn="ctr">
              <a:lnSpc>
                <a:spcPct val="115000"/>
              </a:lnSpc>
              <a:spcAft>
                <a:spcPts val="500"/>
              </a:spcAft>
            </a:pPr>
            <a:r>
              <a:rPr lang="en-US" sz="3200" b="1" dirty="0">
                <a:latin typeface="Arial" panose="020B0604020202020204" pitchFamily="34" charset="0"/>
                <a:ea typeface="SimSun" panose="02010600030101010101" pitchFamily="2" charset="-122"/>
              </a:rPr>
              <a:t>5 Types Pipeline Tested by JD.COM</a:t>
            </a:r>
          </a:p>
        </p:txBody>
      </p:sp>
      <p:pic>
        <p:nvPicPr>
          <p:cNvPr id="4" name="Picture 3">
            <a:extLst>
              <a:ext uri="{FF2B5EF4-FFF2-40B4-BE49-F238E27FC236}">
                <a16:creationId xmlns:a16="http://schemas.microsoft.com/office/drawing/2014/main" id="{11B8EEF4-D76B-4CA1-A2AE-851F8C13C196}"/>
              </a:ext>
            </a:extLst>
          </p:cNvPr>
          <p:cNvPicPr>
            <a:picLocks noChangeAspect="1"/>
          </p:cNvPicPr>
          <p:nvPr/>
        </p:nvPicPr>
        <p:blipFill>
          <a:blip r:embed="rId4"/>
          <a:stretch>
            <a:fillRect/>
          </a:stretch>
        </p:blipFill>
        <p:spPr>
          <a:xfrm>
            <a:off x="259465" y="2837212"/>
            <a:ext cx="13996785" cy="9272016"/>
          </a:xfrm>
          <a:prstGeom prst="rect">
            <a:avLst/>
          </a:prstGeom>
        </p:spPr>
      </p:pic>
      <p:pic>
        <p:nvPicPr>
          <p:cNvPr id="6" name="Picture 5">
            <a:extLst>
              <a:ext uri="{FF2B5EF4-FFF2-40B4-BE49-F238E27FC236}">
                <a16:creationId xmlns:a16="http://schemas.microsoft.com/office/drawing/2014/main" id="{D7C07C7F-25F0-4B3C-9163-A804D66702EA}"/>
              </a:ext>
            </a:extLst>
          </p:cNvPr>
          <p:cNvPicPr>
            <a:picLocks noChangeAspect="1"/>
          </p:cNvPicPr>
          <p:nvPr/>
        </p:nvPicPr>
        <p:blipFill>
          <a:blip r:embed="rId5"/>
          <a:stretch>
            <a:fillRect/>
          </a:stretch>
        </p:blipFill>
        <p:spPr>
          <a:xfrm>
            <a:off x="14361410" y="5837833"/>
            <a:ext cx="9763125" cy="1400175"/>
          </a:xfrm>
          <a:prstGeom prst="rect">
            <a:avLst/>
          </a:prstGeom>
        </p:spPr>
      </p:pic>
      <p:sp>
        <p:nvSpPr>
          <p:cNvPr id="11" name="Rectangle 10">
            <a:extLst>
              <a:ext uri="{FF2B5EF4-FFF2-40B4-BE49-F238E27FC236}">
                <a16:creationId xmlns:a16="http://schemas.microsoft.com/office/drawing/2014/main" id="{8989C629-3D00-4A57-98B9-F3F9B6F92111}"/>
              </a:ext>
            </a:extLst>
          </p:cNvPr>
          <p:cNvSpPr/>
          <p:nvPr/>
        </p:nvSpPr>
        <p:spPr>
          <a:xfrm>
            <a:off x="732008" y="11801668"/>
            <a:ext cx="11995592" cy="545727"/>
          </a:xfrm>
          <a:prstGeom prst="rect">
            <a:avLst/>
          </a:prstGeom>
        </p:spPr>
        <p:txBody>
          <a:bodyPr wrap="none">
            <a:spAutoFit/>
          </a:bodyPr>
          <a:lstStyle/>
          <a:p>
            <a:pPr>
              <a:lnSpc>
                <a:spcPct val="115000"/>
              </a:lnSpc>
              <a:spcAft>
                <a:spcPts val="500"/>
              </a:spcAft>
            </a:pPr>
            <a:r>
              <a:rPr lang="en-US" sz="2800" dirty="0">
                <a:latin typeface="Arial" panose="020B0604020202020204" pitchFamily="34" charset="0"/>
                <a:ea typeface="SimSun" panose="02010600030101010101" pitchFamily="2" charset="-122"/>
              </a:rPr>
              <a:t>Items 1~7 for material reliability test; Item 8~9 for functional reliability test</a:t>
            </a:r>
            <a:r>
              <a:rPr lang="en-US" sz="2800" b="1" dirty="0">
                <a:latin typeface="Arial" panose="020B0604020202020204" pitchFamily="34" charset="0"/>
                <a:ea typeface="SimSun" panose="02010600030101010101" pitchFamily="2" charset="-122"/>
              </a:rPr>
              <a:t>. </a:t>
            </a:r>
          </a:p>
        </p:txBody>
      </p:sp>
      <p:sp>
        <p:nvSpPr>
          <p:cNvPr id="12" name="Rectangle 11">
            <a:extLst>
              <a:ext uri="{FF2B5EF4-FFF2-40B4-BE49-F238E27FC236}">
                <a16:creationId xmlns:a16="http://schemas.microsoft.com/office/drawing/2014/main" id="{77C6872A-F343-49C8-8D0D-A66771BDBCB8}"/>
              </a:ext>
            </a:extLst>
          </p:cNvPr>
          <p:cNvSpPr/>
          <p:nvPr/>
        </p:nvSpPr>
        <p:spPr>
          <a:xfrm>
            <a:off x="14217006" y="9288289"/>
            <a:ext cx="10051932" cy="2437655"/>
          </a:xfrm>
          <a:prstGeom prst="rect">
            <a:avLst/>
          </a:prstGeom>
        </p:spPr>
        <p:txBody>
          <a:bodyPr wrap="square">
            <a:spAutoFit/>
          </a:bodyPr>
          <a:lstStyle/>
          <a:p>
            <a:pPr marL="457200" indent="-457200">
              <a:lnSpc>
                <a:spcPct val="115000"/>
              </a:lnSpc>
              <a:spcAft>
                <a:spcPts val="500"/>
              </a:spcAft>
              <a:buFont typeface="Wingdings" panose="05000000000000000000" pitchFamily="2" charset="2"/>
              <a:buChar char="§"/>
            </a:pPr>
            <a:r>
              <a:rPr lang="en-US" sz="3200" dirty="0">
                <a:solidFill>
                  <a:schemeClr val="accent1"/>
                </a:solidFill>
                <a:latin typeface="Arial" panose="020B0604020202020204" pitchFamily="34" charset="0"/>
                <a:ea typeface="SimSun" panose="02010600030101010101" pitchFamily="2" charset="-122"/>
              </a:rPr>
              <a:t>For Liquid cooling loop higher than 0.45MPa, need</a:t>
            </a:r>
          </a:p>
          <a:p>
            <a:pPr>
              <a:lnSpc>
                <a:spcPct val="115000"/>
              </a:lnSpc>
              <a:spcAft>
                <a:spcPts val="500"/>
              </a:spcAft>
            </a:pPr>
            <a:r>
              <a:rPr lang="en-US" sz="3200" dirty="0">
                <a:solidFill>
                  <a:schemeClr val="accent1"/>
                </a:solidFill>
                <a:latin typeface="Arial" panose="020B0604020202020204" pitchFamily="34" charset="0"/>
                <a:ea typeface="SimSun" panose="02010600030101010101" pitchFamily="2" charset="-122"/>
              </a:rPr>
              <a:t>plastic pipe or rubber pipe with reinforcement layer;</a:t>
            </a:r>
          </a:p>
          <a:p>
            <a:pPr marL="457200" indent="-457200">
              <a:lnSpc>
                <a:spcPct val="115000"/>
              </a:lnSpc>
              <a:spcAft>
                <a:spcPts val="500"/>
              </a:spcAft>
              <a:buFont typeface="Wingdings" panose="05000000000000000000" pitchFamily="2" charset="2"/>
              <a:buChar char="§"/>
            </a:pPr>
            <a:r>
              <a:rPr lang="en-US" sz="3200" dirty="0">
                <a:solidFill>
                  <a:schemeClr val="accent1"/>
                </a:solidFill>
                <a:latin typeface="Arial" panose="020B0604020202020204" pitchFamily="34" charset="0"/>
                <a:ea typeface="SimSun" panose="02010600030101010101" pitchFamily="2" charset="-122"/>
              </a:rPr>
              <a:t> Plastic pipe performs better from infiltration perspective</a:t>
            </a:r>
            <a:r>
              <a:rPr lang="en-US" sz="3200" dirty="0">
                <a:latin typeface="Arial" panose="020B0604020202020204" pitchFamily="34" charset="0"/>
                <a:ea typeface="SimSun" panose="02010600030101010101" pitchFamily="2" charset="-122"/>
              </a:rPr>
              <a:t>.</a:t>
            </a:r>
            <a:endParaRPr lang="en-US" sz="3200" b="1" dirty="0">
              <a:latin typeface="Arial" panose="020B0604020202020204" pitchFamily="34" charset="0"/>
              <a:ea typeface="SimSun" panose="02010600030101010101" pitchFamily="2" charset="-122"/>
            </a:endParaRPr>
          </a:p>
        </p:txBody>
      </p:sp>
      <p:pic>
        <p:nvPicPr>
          <p:cNvPr id="15" name="Picture 14">
            <a:extLst>
              <a:ext uri="{FF2B5EF4-FFF2-40B4-BE49-F238E27FC236}">
                <a16:creationId xmlns:a16="http://schemas.microsoft.com/office/drawing/2014/main" id="{DC707793-CF9E-461B-A2A9-F9CD2F8117B9}"/>
              </a:ext>
            </a:extLst>
          </p:cNvPr>
          <p:cNvPicPr>
            <a:picLocks noChangeAspect="1"/>
          </p:cNvPicPr>
          <p:nvPr/>
        </p:nvPicPr>
        <p:blipFill>
          <a:blip r:embed="rId6"/>
          <a:stretch>
            <a:fillRect/>
          </a:stretch>
        </p:blipFill>
        <p:spPr>
          <a:xfrm>
            <a:off x="14361410" y="7473220"/>
            <a:ext cx="9485763" cy="1253865"/>
          </a:xfrm>
          <a:prstGeom prst="rect">
            <a:avLst/>
          </a:prstGeom>
        </p:spPr>
      </p:pic>
    </p:spTree>
    <p:extLst>
      <p:ext uri="{BB962C8B-B14F-4D97-AF65-F5344CB8AC3E}">
        <p14:creationId xmlns:p14="http://schemas.microsoft.com/office/powerpoint/2010/main" val="216020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782667" y="593909"/>
            <a:ext cx="21983276" cy="1601400"/>
          </a:xfrm>
          <a:prstGeom prst="rect">
            <a:avLst/>
          </a:prstGeom>
          <a:noFill/>
          <a:ln>
            <a:noFill/>
          </a:ln>
        </p:spPr>
        <p:txBody>
          <a:bodyPr spcFirstLastPara="1" wrap="square" lIns="91425" tIns="45700" rIns="91425" bIns="45700" anchor="ctr" anchorCtr="0">
            <a:noAutofit/>
          </a:bodyPr>
          <a:lstStyle/>
          <a:p>
            <a:pPr lvl="0"/>
            <a:r>
              <a:rPr lang="en-US" sz="7200" b="1" dirty="0"/>
              <a:t>Engineering Practice Key Learnings:  Mini-manifold</a:t>
            </a:r>
            <a:endParaRPr sz="7200" b="1" i="0" u="none" strike="noStrike" cap="none" dirty="0">
              <a:solidFill>
                <a:srgbClr val="535353"/>
              </a:solidFill>
              <a:latin typeface="Source Sans Pro"/>
              <a:ea typeface="Source Sans Pro"/>
              <a:cs typeface="Source Sans Pro"/>
              <a:sym typeface="Source Sans Pro"/>
            </a:endParaRPr>
          </a:p>
        </p:txBody>
      </p:sp>
      <p:grpSp>
        <p:nvGrpSpPr>
          <p:cNvPr id="7" name="Group 6">
            <a:extLst>
              <a:ext uri="{FF2B5EF4-FFF2-40B4-BE49-F238E27FC236}">
                <a16:creationId xmlns:a16="http://schemas.microsoft.com/office/drawing/2014/main" id="{7A819671-61FB-42ED-907D-D7C47A67B41F}"/>
              </a:ext>
            </a:extLst>
          </p:cNvPr>
          <p:cNvGrpSpPr/>
          <p:nvPr/>
        </p:nvGrpSpPr>
        <p:grpSpPr>
          <a:xfrm>
            <a:off x="20994232" y="-141417"/>
            <a:ext cx="2792338" cy="4425549"/>
            <a:chOff x="4318093" y="1185426"/>
            <a:chExt cx="3389769" cy="4438134"/>
          </a:xfrm>
        </p:grpSpPr>
        <p:pic>
          <p:nvPicPr>
            <p:cNvPr id="9" name="Picture 8">
              <a:extLst>
                <a:ext uri="{FF2B5EF4-FFF2-40B4-BE49-F238E27FC236}">
                  <a16:creationId xmlns:a16="http://schemas.microsoft.com/office/drawing/2014/main" id="{6FE65A7C-C2EA-419A-80B7-C0FEE822ED5E}"/>
                </a:ext>
              </a:extLst>
            </p:cNvPr>
            <p:cNvPicPr>
              <a:picLocks noChangeAspect="1"/>
            </p:cNvPicPr>
            <p:nvPr/>
          </p:nvPicPr>
          <p:blipFill>
            <a:blip r:embed="rId3"/>
            <a:stretch>
              <a:fillRect/>
            </a:stretch>
          </p:blipFill>
          <p:spPr>
            <a:xfrm>
              <a:off x="4449312" y="1185426"/>
              <a:ext cx="2895856" cy="2895856"/>
            </a:xfrm>
            <a:prstGeom prst="rect">
              <a:avLst/>
            </a:prstGeom>
          </p:spPr>
        </p:pic>
        <p:sp>
          <p:nvSpPr>
            <p:cNvPr id="10" name="Google Shape;139;p21">
              <a:extLst>
                <a:ext uri="{FF2B5EF4-FFF2-40B4-BE49-F238E27FC236}">
                  <a16:creationId xmlns:a16="http://schemas.microsoft.com/office/drawing/2014/main" id="{08C18B49-A2AB-4C07-AB23-EB56D76BFF35}"/>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sp>
        <p:nvSpPr>
          <p:cNvPr id="11" name="Rectangle 10">
            <a:extLst>
              <a:ext uri="{FF2B5EF4-FFF2-40B4-BE49-F238E27FC236}">
                <a16:creationId xmlns:a16="http://schemas.microsoft.com/office/drawing/2014/main" id="{8989C629-3D00-4A57-98B9-F3F9B6F92111}"/>
              </a:ext>
            </a:extLst>
          </p:cNvPr>
          <p:cNvSpPr/>
          <p:nvPr/>
        </p:nvSpPr>
        <p:spPr>
          <a:xfrm>
            <a:off x="782667" y="10194086"/>
            <a:ext cx="22705132" cy="1783117"/>
          </a:xfrm>
          <a:prstGeom prst="rect">
            <a:avLst/>
          </a:prstGeom>
        </p:spPr>
        <p:txBody>
          <a:bodyPr wrap="square">
            <a:spAutoFit/>
          </a:bodyPr>
          <a:lstStyle/>
          <a:p>
            <a:pPr marL="685800" indent="-685800">
              <a:lnSpc>
                <a:spcPct val="115000"/>
              </a:lnSpc>
              <a:spcAft>
                <a:spcPts val="500"/>
              </a:spcAft>
              <a:buFont typeface="Wingdings" panose="05000000000000000000" pitchFamily="2" charset="2"/>
              <a:buChar char="§"/>
            </a:pPr>
            <a:r>
              <a:rPr lang="en-US" sz="4800" dirty="0">
                <a:solidFill>
                  <a:schemeClr val="accent1">
                    <a:lumMod val="75000"/>
                  </a:schemeClr>
                </a:solidFill>
                <a:latin typeface="Arial" panose="020B0604020202020204" pitchFamily="34" charset="0"/>
                <a:ea typeface="SimSun" panose="02010600030101010101" pitchFamily="2" charset="-122"/>
              </a:rPr>
              <a:t>Seamless implementation between liquid cooling and air cooling solution;</a:t>
            </a:r>
          </a:p>
          <a:p>
            <a:pPr marL="685800" indent="-685800">
              <a:lnSpc>
                <a:spcPct val="115000"/>
              </a:lnSpc>
              <a:spcAft>
                <a:spcPts val="500"/>
              </a:spcAft>
              <a:buFont typeface="Wingdings" panose="05000000000000000000" pitchFamily="2" charset="2"/>
              <a:buChar char="§"/>
            </a:pPr>
            <a:r>
              <a:rPr lang="en-US" sz="4800" dirty="0">
                <a:solidFill>
                  <a:schemeClr val="accent1">
                    <a:lumMod val="75000"/>
                  </a:schemeClr>
                </a:solidFill>
                <a:latin typeface="Arial" panose="020B0604020202020204" pitchFamily="34" charset="0"/>
                <a:ea typeface="SimSun" panose="02010600030101010101" pitchFamily="2" charset="-122"/>
              </a:rPr>
              <a:t>Optimal for air flow recirculation avoidance in hybrid cooling of liquid and air.   </a:t>
            </a:r>
          </a:p>
        </p:txBody>
      </p:sp>
      <p:pic>
        <p:nvPicPr>
          <p:cNvPr id="8194" name="图片 50">
            <a:extLst>
              <a:ext uri="{FF2B5EF4-FFF2-40B4-BE49-F238E27FC236}">
                <a16:creationId xmlns:a16="http://schemas.microsoft.com/office/drawing/2014/main" id="{E3F16C6E-F7AA-417E-976C-C12BC066F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362" y="4505055"/>
            <a:ext cx="12044942" cy="465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图片 2">
            <a:extLst>
              <a:ext uri="{FF2B5EF4-FFF2-40B4-BE49-F238E27FC236}">
                <a16:creationId xmlns:a16="http://schemas.microsoft.com/office/drawing/2014/main" id="{49D1D452-2BC8-4DFB-85D3-9A1F9D1C0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89121" y="4921244"/>
            <a:ext cx="7113728" cy="465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94AB5FDC-9665-4AC4-A570-0BD2752D201C}"/>
              </a:ext>
            </a:extLst>
          </p:cNvPr>
          <p:cNvSpPr/>
          <p:nvPr/>
        </p:nvSpPr>
        <p:spPr>
          <a:xfrm>
            <a:off x="1498020" y="2458623"/>
            <a:ext cx="16485180" cy="1783117"/>
          </a:xfrm>
          <a:prstGeom prst="rect">
            <a:avLst/>
          </a:prstGeom>
        </p:spPr>
        <p:txBody>
          <a:bodyPr wrap="square">
            <a:spAutoFit/>
          </a:bodyPr>
          <a:lstStyle/>
          <a:p>
            <a:pPr>
              <a:lnSpc>
                <a:spcPct val="115000"/>
              </a:lnSpc>
              <a:spcAft>
                <a:spcPts val="500"/>
              </a:spcAft>
            </a:pPr>
            <a:r>
              <a:rPr lang="en-US" sz="4800" b="1" dirty="0">
                <a:latin typeface="Arial" panose="020B0604020202020204" pitchFamily="34" charset="0"/>
                <a:ea typeface="SimSun" panose="02010600030101010101" pitchFamily="2" charset="-122"/>
              </a:rPr>
              <a:t>Manifold and fan cage </a:t>
            </a:r>
            <a:r>
              <a:rPr lang="en-US" sz="4800" b="1" dirty="0">
                <a:solidFill>
                  <a:schemeClr val="accent1"/>
                </a:solidFill>
                <a:latin typeface="Arial" panose="020B0604020202020204" pitchFamily="34" charset="0"/>
                <a:ea typeface="SimSun" panose="02010600030101010101" pitchFamily="2" charset="-122"/>
              </a:rPr>
              <a:t>mechanical compatible design </a:t>
            </a:r>
          </a:p>
          <a:p>
            <a:pPr>
              <a:lnSpc>
                <a:spcPct val="115000"/>
              </a:lnSpc>
              <a:spcAft>
                <a:spcPts val="500"/>
              </a:spcAft>
            </a:pPr>
            <a:r>
              <a:rPr lang="en-US" sz="4800" b="1" dirty="0">
                <a:latin typeface="Arial" panose="020B0604020202020204" pitchFamily="34" charset="0"/>
                <a:ea typeface="SimSun" panose="02010600030101010101" pitchFamily="2" charset="-122"/>
              </a:rPr>
              <a:t>for server system TCO saving </a:t>
            </a:r>
          </a:p>
        </p:txBody>
      </p:sp>
    </p:spTree>
    <p:extLst>
      <p:ext uri="{BB962C8B-B14F-4D97-AF65-F5344CB8AC3E}">
        <p14:creationId xmlns:p14="http://schemas.microsoft.com/office/powerpoint/2010/main" val="1753835823"/>
      </p:ext>
    </p:extLst>
  </p:cSld>
  <p:clrMapOvr>
    <a:masterClrMapping/>
  </p:clrMapOvr>
</p:sld>
</file>

<file path=ppt/theme/theme1.xml><?xml version="1.0" encoding="utf-8"?>
<a:theme xmlns:a="http://schemas.openxmlformats.org/drawingml/2006/main" name="OCP Template">
  <a:themeElements>
    <a:clrScheme name="OCP Template">
      <a:dk1>
        <a:srgbClr val="5F6061"/>
      </a:dk1>
      <a:lt1>
        <a:srgbClr val="613202"/>
      </a:lt1>
      <a:dk2>
        <a:srgbClr val="A7A7A7"/>
      </a:dk2>
      <a:lt2>
        <a:srgbClr val="535353"/>
      </a:lt2>
      <a:accent1>
        <a:srgbClr val="343895"/>
      </a:accent1>
      <a:accent2>
        <a:srgbClr val="2C2C71"/>
      </a:accent2>
      <a:accent3>
        <a:srgbClr val="1C1A4B"/>
      </a:accent3>
      <a:accent4>
        <a:srgbClr val="F6B71C"/>
      </a:accent4>
      <a:accent5>
        <a:srgbClr val="B98C2E"/>
      </a:accent5>
      <a:accent6>
        <a:srgbClr val="7B5E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P Template">
  <a:themeElements>
    <a:clrScheme name="OCP Template">
      <a:dk1>
        <a:srgbClr val="000000"/>
      </a:dk1>
      <a:lt1>
        <a:srgbClr val="FFFFFF"/>
      </a:lt1>
      <a:dk2>
        <a:srgbClr val="A7A7A7"/>
      </a:dk2>
      <a:lt2>
        <a:srgbClr val="535353"/>
      </a:lt2>
      <a:accent1>
        <a:srgbClr val="343895"/>
      </a:accent1>
      <a:accent2>
        <a:srgbClr val="2C2C71"/>
      </a:accent2>
      <a:accent3>
        <a:srgbClr val="1C1A4B"/>
      </a:accent3>
      <a:accent4>
        <a:srgbClr val="F6B71C"/>
      </a:accent4>
      <a:accent5>
        <a:srgbClr val="B98C2E"/>
      </a:accent5>
      <a:accent6>
        <a:srgbClr val="7B5E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TotalTime>
  <Words>581</Words>
  <Application>Microsoft Office PowerPoint</Application>
  <PresentationFormat>Custom</PresentationFormat>
  <Paragraphs>65</Paragraphs>
  <Slides>13</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Calibri</vt:lpstr>
      <vt:lpstr>Wingdings</vt:lpstr>
      <vt:lpstr>Source Sans Pro</vt:lpstr>
      <vt:lpstr>Arial</vt:lpstr>
      <vt:lpstr>OCP Template</vt:lpstr>
      <vt:lpstr>Custom Design</vt:lpstr>
      <vt:lpstr>PowerPoint Presentation</vt:lpstr>
      <vt:lpstr>An Advanced Liquid Cooling Rack Design for JD.COM Data Center  James Chen, Engineering Director, JD.COM   Nishi Ahuja, Sr.PE ,Intel Jun Zhang,  Platform Architect, Intel  </vt:lpstr>
      <vt:lpstr>Agenda</vt:lpstr>
      <vt:lpstr>Liquid Cooling System Architecture  </vt:lpstr>
      <vt:lpstr> Liquid Cooling Rack System Design</vt:lpstr>
      <vt:lpstr>Engineering Practice Key Learnings: CPU Cold Plate </vt:lpstr>
      <vt:lpstr>Engineering Practice Key Learnings: Memory Cold Plate </vt:lpstr>
      <vt:lpstr>Engineering Practice Key Learnings:  Pipeline</vt:lpstr>
      <vt:lpstr>Engineering Practice Key Learnings:  Mini-manifold</vt:lpstr>
      <vt:lpstr>Engineering Practice Key Learnings: Leakage Detection </vt:lpstr>
      <vt:lpstr>     White Paper: Key Learnings and Design Reference </vt:lpstr>
      <vt:lpstr>Call to 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Kali Burdette</dc:creator>
  <cp:keywords>CTPClassification=CTP_NT</cp:keywords>
  <cp:lastModifiedBy>Zhang, Jun Z</cp:lastModifiedBy>
  <cp:revision>251</cp:revision>
  <dcterms:modified xsi:type="dcterms:W3CDTF">2020-03-06T04:28:00Z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cc2f204b-d5f4-4f6f-8f7f-0eada69fb9f2</vt:lpwstr>
  </property>
  <property fmtid="{D5CDD505-2E9C-101B-9397-08002B2CF9AE}" pid="3" name="CTP_TimeStamp">
    <vt:lpwstr>2020-03-06 04:27:59Z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