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Libre Franklin"/>
      <p:regular r:id="rId17"/>
      <p:bold r:id="rId18"/>
      <p:italic r:id="rId19"/>
      <p:boldItalic r:id="rId20"/>
    </p:embeddedFont>
    <p:embeddedFont>
      <p:font typeface="Libre Franklin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5" roundtripDataSignature="AMtx7mh3hp6+uejauagTeWvfU+nzm8mv9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Franklin-boldItalic.fntdata"/><Relationship Id="rId22" Type="http://schemas.openxmlformats.org/officeDocument/2006/relationships/font" Target="fonts/LibreFranklinMedium-bold.fntdata"/><Relationship Id="rId21" Type="http://schemas.openxmlformats.org/officeDocument/2006/relationships/font" Target="fonts/LibreFranklinMedium-regular.fntdata"/><Relationship Id="rId24" Type="http://schemas.openxmlformats.org/officeDocument/2006/relationships/font" Target="fonts/LibreFranklinMedium-boldItalic.fntdata"/><Relationship Id="rId23" Type="http://schemas.openxmlformats.org/officeDocument/2006/relationships/font" Target="fonts/LibreFranklinMedium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LibreFranklin-regular.fntdata"/><Relationship Id="rId16" Type="http://schemas.openxmlformats.org/officeDocument/2006/relationships/slide" Target="slides/slide11.xml"/><Relationship Id="rId19" Type="http://schemas.openxmlformats.org/officeDocument/2006/relationships/font" Target="fonts/LibreFranklin-italic.fntdata"/><Relationship Id="rId18" Type="http://schemas.openxmlformats.org/officeDocument/2006/relationships/font" Target="fonts/LibreFranklin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" name="Google Shape;3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3" name="Google Shape;12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5" name="Google Shape;13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" name="Google Shape;3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" name="Google Shape;4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" name="Google Shape;5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7" name="Google Shape;5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3" name="Google Shape;6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" name="Google Shape;8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" name="Google Shape;9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Relationship Id="rId3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| full watercolor">
  <p:cSld name="title | full watercolo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776"/>
            <a:ext cx="9143166" cy="5139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3"/>
          <p:cNvSpPr txBox="1"/>
          <p:nvPr>
            <p:ph type="ctrTitle"/>
          </p:nvPr>
        </p:nvSpPr>
        <p:spPr>
          <a:xfrm>
            <a:off x="1143000" y="797379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Libre Franklin Medium"/>
              <a:buNone/>
              <a:defRPr b="0" i="0" sz="45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" type="subTitle"/>
          </p:nvPr>
        </p:nvSpPr>
        <p:spPr>
          <a:xfrm>
            <a:off x="1143000" y="2648111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5" name="Google Shape;1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6905" y="3600234"/>
            <a:ext cx="84268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3"/>
          <p:cNvSpPr/>
          <p:nvPr/>
        </p:nvSpPr>
        <p:spPr>
          <a:xfrm>
            <a:off x="1143000" y="4733925"/>
            <a:ext cx="2730953" cy="253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Connect. Collaborate. Accelerate.</a:t>
            </a:r>
            <a:endParaRPr b="0" i="0" sz="12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| watercolor top">
  <p:cSld name="content slide | watercolor top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type="title"/>
          </p:nvPr>
        </p:nvSpPr>
        <p:spPr>
          <a:xfrm>
            <a:off x="628650" y="116715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Franklin"/>
              <a:buNone/>
              <a:defRPr b="0" sz="3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" type="body"/>
          </p:nvPr>
        </p:nvSpPr>
        <p:spPr>
          <a:xfrm>
            <a:off x="628650" y="2282252"/>
            <a:ext cx="7886700" cy="24905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⎻"/>
              <a:defRPr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⎻"/>
              <a:defRPr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21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o"/>
              <a:defRPr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20" name="Google Shape;20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9144000" cy="925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316" y="120026"/>
            <a:ext cx="1687084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4"/>
          <p:cNvSpPr/>
          <p:nvPr/>
        </p:nvSpPr>
        <p:spPr>
          <a:xfrm>
            <a:off x="6547981" y="4733925"/>
            <a:ext cx="2363549" cy="253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5F606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Connect. Collaborate. Accelerate.</a:t>
            </a:r>
            <a:endParaRPr b="0" i="0" sz="1200" u="none" cap="none" strike="noStrike">
              <a:solidFill>
                <a:srgbClr val="5F606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| full watercolor">
  <p:cSld name="1_title | full watercolo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899"/>
            <a:ext cx="9143166" cy="513547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5"/>
          <p:cNvSpPr txBox="1"/>
          <p:nvPr>
            <p:ph type="ctrTitle"/>
          </p:nvPr>
        </p:nvSpPr>
        <p:spPr>
          <a:xfrm>
            <a:off x="1143000" y="797379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Libre Franklin Medium"/>
              <a:buNone/>
              <a:defRPr b="0" i="0" sz="45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" type="subTitle"/>
          </p:nvPr>
        </p:nvSpPr>
        <p:spPr>
          <a:xfrm>
            <a:off x="1143000" y="2648111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7" name="Google Shape;2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6905" y="3600234"/>
            <a:ext cx="84268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5"/>
          <p:cNvSpPr/>
          <p:nvPr/>
        </p:nvSpPr>
        <p:spPr>
          <a:xfrm>
            <a:off x="890348" y="4733925"/>
            <a:ext cx="2730953" cy="253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Connect. Collaborate. Accelerate.</a:t>
            </a:r>
            <a:endParaRPr b="0" i="0" sz="12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 | white">
  <p:cSld name="1_section header | whit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3300"/>
              <a:buFont typeface="Libre Franklin"/>
              <a:buNone/>
              <a:defRPr b="0" i="0" sz="3300" u="none" cap="none" strike="noStrike">
                <a:solidFill>
                  <a:srgbClr val="5F606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DC6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F606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C63F"/>
              </a:buClr>
              <a:buSzPts val="1800"/>
              <a:buFont typeface="Noto Sans Symbols"/>
              <a:buChar char="⎻"/>
              <a:defRPr b="0" i="0" sz="1800" u="none" cap="none" strike="noStrike">
                <a:solidFill>
                  <a:srgbClr val="5F606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C63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5F606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C63F"/>
              </a:buClr>
              <a:buSzPts val="1400"/>
              <a:buFont typeface="Noto Sans Symbols"/>
              <a:buChar char="⎻"/>
              <a:defRPr b="0" i="0" sz="1400" u="none" cap="none" strike="noStrike">
                <a:solidFill>
                  <a:srgbClr val="5F606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DC63F"/>
              </a:buClr>
              <a:buSzPts val="1000"/>
              <a:buFont typeface="Courier New"/>
              <a:buChar char="o"/>
              <a:defRPr b="0" i="0" sz="1400" u="none" cap="none" strike="noStrike">
                <a:solidFill>
                  <a:srgbClr val="5F606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9B9C9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B9C9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B9C9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B9C9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B9C9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B9C9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B9C9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B9C9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B9C9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B9C9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1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9B9C9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14.pn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"/>
          <p:cNvSpPr txBox="1"/>
          <p:nvPr>
            <p:ph type="ctrTitle"/>
          </p:nvPr>
        </p:nvSpPr>
        <p:spPr>
          <a:xfrm>
            <a:off x="1143000" y="797379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Libre Franklin Medium"/>
              <a:buNone/>
            </a:pPr>
            <a:r>
              <a:rPr lang="en-US"/>
              <a:t>Rack and Power</a:t>
            </a:r>
            <a:br>
              <a:rPr lang="en-US"/>
            </a:br>
            <a:r>
              <a:rPr lang="en-US"/>
              <a:t>ORV3 Busbars</a:t>
            </a:r>
            <a:endParaRPr/>
          </a:p>
        </p:txBody>
      </p:sp>
      <p:sp>
        <p:nvSpPr>
          <p:cNvPr id="35" name="Google Shape;35;p1"/>
          <p:cNvSpPr txBox="1"/>
          <p:nvPr>
            <p:ph idx="4294967295" type="subTitle"/>
          </p:nvPr>
        </p:nvSpPr>
        <p:spPr>
          <a:xfrm>
            <a:off x="1143000" y="2648111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Mike Wingard – Amphenol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Dmitriy Shapiro - Meta</a:t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5349" y="1685998"/>
            <a:ext cx="5635531" cy="310349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0"/>
          <p:cNvSpPr txBox="1"/>
          <p:nvPr>
            <p:ph type="title"/>
          </p:nvPr>
        </p:nvSpPr>
        <p:spPr>
          <a:xfrm>
            <a:off x="628650" y="8007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Franklin"/>
              <a:buNone/>
            </a:pPr>
            <a:r>
              <a:rPr lang="en-US"/>
              <a:t>ORV3 Test Busbars</a:t>
            </a:r>
            <a:endParaRPr/>
          </a:p>
        </p:txBody>
      </p:sp>
      <p:sp>
        <p:nvSpPr>
          <p:cNvPr id="127" name="Google Shape;127;p10"/>
          <p:cNvSpPr txBox="1"/>
          <p:nvPr/>
        </p:nvSpPr>
        <p:spPr>
          <a:xfrm>
            <a:off x="3633132" y="4285989"/>
            <a:ext cx="162576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Mounting Tabs</a:t>
            </a:r>
            <a:endParaRPr/>
          </a:p>
        </p:txBody>
      </p:sp>
      <p:cxnSp>
        <p:nvCxnSpPr>
          <p:cNvPr id="128" name="Google Shape;128;p10"/>
          <p:cNvCxnSpPr>
            <a:stCxn id="127" idx="3"/>
          </p:cNvCxnSpPr>
          <p:nvPr/>
        </p:nvCxnSpPr>
        <p:spPr>
          <a:xfrm flipH="1" rot="10800000">
            <a:off x="5258898" y="4286066"/>
            <a:ext cx="505200" cy="169200"/>
          </a:xfrm>
          <a:prstGeom prst="straightConnector1">
            <a:avLst/>
          </a:prstGeom>
          <a:noFill/>
          <a:ln cap="flat" cmpd="sng" w="25400">
            <a:solidFill>
              <a:srgbClr val="2F339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9" name="Google Shape;129;p10"/>
          <p:cNvCxnSpPr>
            <a:stCxn id="127" idx="1"/>
          </p:cNvCxnSpPr>
          <p:nvPr/>
        </p:nvCxnSpPr>
        <p:spPr>
          <a:xfrm rot="10800000">
            <a:off x="2981532" y="4144766"/>
            <a:ext cx="651600" cy="310500"/>
          </a:xfrm>
          <a:prstGeom prst="straightConnector1">
            <a:avLst/>
          </a:prstGeom>
          <a:noFill/>
          <a:ln cap="flat" cmpd="sng" w="25400">
            <a:solidFill>
              <a:srgbClr val="2F3393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0" name="Google Shape;130;p10"/>
          <p:cNvSpPr txBox="1"/>
          <p:nvPr/>
        </p:nvSpPr>
        <p:spPr>
          <a:xfrm>
            <a:off x="4052396" y="2211669"/>
            <a:ext cx="97334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Chassis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Ground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Studs</a:t>
            </a:r>
            <a:endParaRPr/>
          </a:p>
        </p:txBody>
      </p:sp>
      <p:cxnSp>
        <p:nvCxnSpPr>
          <p:cNvPr id="131" name="Google Shape;131;p10"/>
          <p:cNvCxnSpPr/>
          <p:nvPr/>
        </p:nvCxnSpPr>
        <p:spPr>
          <a:xfrm flipH="1">
            <a:off x="2564084" y="2627167"/>
            <a:ext cx="1488312" cy="807214"/>
          </a:xfrm>
          <a:prstGeom prst="straightConnector1">
            <a:avLst/>
          </a:prstGeom>
          <a:noFill/>
          <a:ln cap="flat" cmpd="sng" w="25400">
            <a:solidFill>
              <a:srgbClr val="2F339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2" name="Google Shape;132;p10"/>
          <p:cNvCxnSpPr/>
          <p:nvPr/>
        </p:nvCxnSpPr>
        <p:spPr>
          <a:xfrm>
            <a:off x="5025739" y="2627167"/>
            <a:ext cx="785471" cy="909250"/>
          </a:xfrm>
          <a:prstGeom prst="straightConnector1">
            <a:avLst/>
          </a:prstGeom>
          <a:noFill/>
          <a:ln cap="flat" cmpd="sng" w="25400">
            <a:solidFill>
              <a:srgbClr val="2F3393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"/>
          <p:cNvSpPr txBox="1"/>
          <p:nvPr>
            <p:ph type="title"/>
          </p:nvPr>
        </p:nvSpPr>
        <p:spPr>
          <a:xfrm>
            <a:off x="628650" y="116715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Libre Franklin"/>
              <a:buNone/>
            </a:pPr>
            <a:r>
              <a:rPr lang="en-US"/>
              <a:t>Reference OCP Rack and Power Specs</a:t>
            </a:r>
            <a:endParaRPr/>
          </a:p>
        </p:txBody>
      </p:sp>
      <p:sp>
        <p:nvSpPr>
          <p:cNvPr id="138" name="Google Shape;138;p11"/>
          <p:cNvSpPr txBox="1"/>
          <p:nvPr>
            <p:ph idx="1" type="body"/>
          </p:nvPr>
        </p:nvSpPr>
        <p:spPr>
          <a:xfrm>
            <a:off x="628650" y="2044646"/>
            <a:ext cx="8311278" cy="272813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635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2000" u="sng"/>
              <a:t>ORV2</a:t>
            </a:r>
            <a:r>
              <a:rPr lang="en-US"/>
              <a:t>                                                              </a:t>
            </a:r>
            <a:endParaRPr b="1" sz="2000" u="sng"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/>
              <a:t>Open Rack Standard V2.2 (September 3, 2019)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2000" u="sng"/>
              <a:t>ORV3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/>
              <a:t>Open Rack V3 IT Gear Input Connector V1.5 (April 2022)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/>
              <a:t>Open Rack V3 Power Shelf 48V Output Connector V2.0 (April 2022)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/>
              <a:t>Open Rack V3 Rack – Busbar Interface Rev J (April 2021)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"/>
          <p:cNvSpPr txBox="1"/>
          <p:nvPr>
            <p:ph type="title"/>
          </p:nvPr>
        </p:nvSpPr>
        <p:spPr>
          <a:xfrm>
            <a:off x="628650" y="92469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Libre Franklin"/>
              <a:buNone/>
            </a:pPr>
            <a:r>
              <a:rPr lang="en-US"/>
              <a:t>Comparison of ORV2 to ORV3 Busbars</a:t>
            </a:r>
            <a:endParaRPr/>
          </a:p>
        </p:txBody>
      </p:sp>
      <p:sp>
        <p:nvSpPr>
          <p:cNvPr id="41" name="Google Shape;41;p2"/>
          <p:cNvSpPr txBox="1"/>
          <p:nvPr>
            <p:ph idx="1" type="body"/>
          </p:nvPr>
        </p:nvSpPr>
        <p:spPr>
          <a:xfrm>
            <a:off x="415637" y="2010685"/>
            <a:ext cx="4058172" cy="275557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77500" lnSpcReduction="20000"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129"/>
              <a:buNone/>
            </a:pPr>
            <a:r>
              <a:rPr b="1" lang="en-US" sz="2000" u="sng"/>
              <a:t>ORV2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129"/>
              <a:buNone/>
            </a:pPr>
            <a:r>
              <a:rPr lang="en-US"/>
              <a:t>                                                              </a:t>
            </a:r>
            <a:endParaRPr b="1" sz="2000" u="sng"/>
          </a:p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9032"/>
              <a:buFont typeface="Arial"/>
              <a:buChar char="•"/>
            </a:pPr>
            <a:r>
              <a:rPr lang="en-US"/>
              <a:t>Fixed connection from the Power Shelf to the Busbar</a:t>
            </a:r>
            <a:endParaRPr/>
          </a:p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9032"/>
              <a:buFont typeface="Arial"/>
              <a:buChar char="•"/>
            </a:pPr>
            <a:r>
              <a:rPr lang="en-US"/>
              <a:t>Two power zones, each with a dedicated power shelf location</a:t>
            </a:r>
            <a:endParaRPr/>
          </a:p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9032"/>
              <a:buFont typeface="Arial"/>
              <a:buChar char="•"/>
            </a:pPr>
            <a:r>
              <a:rPr lang="en-US"/>
              <a:t>12V and 48V busbar options</a:t>
            </a:r>
            <a:endParaRPr/>
          </a:p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9032"/>
              <a:buFont typeface="Arial"/>
              <a:buChar char="•"/>
            </a:pPr>
            <a:r>
              <a:rPr lang="en-US"/>
              <a:t>By design, does not meet the “Touch Proof” requirement in UL 60950 (updated to UL 62368-1)</a:t>
            </a:r>
            <a:endParaRPr/>
          </a:p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9032"/>
              <a:buFont typeface="Arial"/>
              <a:buChar char="•"/>
            </a:pPr>
            <a:r>
              <a:rPr lang="en-US"/>
              <a:t>Busbar enclosure may be electrically floating</a:t>
            </a:r>
            <a:endParaRPr/>
          </a:p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9032"/>
              <a:buFont typeface="Arial"/>
              <a:buChar char="•"/>
            </a:pPr>
            <a:r>
              <a:rPr lang="en-US"/>
              <a:t>Allows a gatherability tolerance of ± 2mm</a:t>
            </a:r>
            <a:endParaRPr/>
          </a:p>
        </p:txBody>
      </p:sp>
      <p:sp>
        <p:nvSpPr>
          <p:cNvPr id="42" name="Google Shape;42;p2"/>
          <p:cNvSpPr txBox="1"/>
          <p:nvPr/>
        </p:nvSpPr>
        <p:spPr>
          <a:xfrm>
            <a:off x="4684056" y="2010685"/>
            <a:ext cx="3915879" cy="26417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70000" lnSpcReduction="20000"/>
          </a:bodyPr>
          <a:lstStyle/>
          <a:p>
            <a:pPr indent="-635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ct val="128571"/>
              <a:buFont typeface="Arial"/>
              <a:buNone/>
            </a:pPr>
            <a:r>
              <a:rPr b="1" i="0" lang="en-US" sz="2000" u="sng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ORV3</a:t>
            </a:r>
            <a:r>
              <a:rPr b="0" i="0" lang="en-US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/>
          </a:p>
          <a:p>
            <a:pPr indent="-635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ct val="142857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                                                      </a:t>
            </a:r>
            <a:endParaRPr b="1" i="0" sz="2000" u="sng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429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ct val="142857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Flexible connection locations from the Power Shelf to the Busbar via a Power Connector</a:t>
            </a:r>
            <a:endParaRPr/>
          </a:p>
          <a:p>
            <a:pPr indent="-3429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ct val="142857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One power zone, allowing for placement flexibility</a:t>
            </a:r>
            <a:endParaRPr/>
          </a:p>
          <a:p>
            <a:pPr indent="-3429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ct val="142857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48V only busbar option</a:t>
            </a:r>
            <a:endParaRPr/>
          </a:p>
          <a:p>
            <a:pPr indent="-3429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ct val="142857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Meets the “Touch Proof” requirement (adult finger probe) in UL 62368-1</a:t>
            </a:r>
            <a:endParaRPr/>
          </a:p>
          <a:p>
            <a:pPr indent="-3429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ct val="142857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Busbar enclosure is part of the Chassis Ground connection</a:t>
            </a:r>
            <a:endParaRPr/>
          </a:p>
          <a:p>
            <a:pPr indent="-3429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ct val="142857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Allows a gatherability tolerance of ± 3mm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"/>
          <p:cNvSpPr txBox="1"/>
          <p:nvPr>
            <p:ph idx="1" type="body"/>
          </p:nvPr>
        </p:nvSpPr>
        <p:spPr>
          <a:xfrm>
            <a:off x="258645" y="2717223"/>
            <a:ext cx="3915879" cy="24905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635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2000"/>
              <a:t>ORV2 Spec</a:t>
            </a:r>
            <a:endParaRPr/>
          </a:p>
          <a:p>
            <a:pPr indent="-635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2000"/>
              <a:t>       12V</a:t>
            </a:r>
            <a:r>
              <a:rPr lang="en-US"/>
              <a:t>                                                           </a:t>
            </a:r>
            <a:endParaRPr b="1" sz="2000"/>
          </a:p>
        </p:txBody>
      </p:sp>
      <p:pic>
        <p:nvPicPr>
          <p:cNvPr id="48" name="Google Shape;4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3602" y="1199543"/>
            <a:ext cx="6111307" cy="3441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0051" y="1156855"/>
            <a:ext cx="5315818" cy="392430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/>
          <p:nvPr>
            <p:ph idx="1" type="body"/>
          </p:nvPr>
        </p:nvSpPr>
        <p:spPr>
          <a:xfrm>
            <a:off x="258645" y="2717223"/>
            <a:ext cx="3915879" cy="24905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635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2000"/>
              <a:t>ORV2 Spec</a:t>
            </a:r>
            <a:endParaRPr/>
          </a:p>
          <a:p>
            <a:pPr indent="-635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2000"/>
              <a:t>       48V</a:t>
            </a:r>
            <a:r>
              <a:rPr lang="en-US"/>
              <a:t>                                                           </a:t>
            </a:r>
            <a:endParaRPr b="1"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2908" y="1018309"/>
            <a:ext cx="5045296" cy="401216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5"/>
          <p:cNvSpPr txBox="1"/>
          <p:nvPr/>
        </p:nvSpPr>
        <p:spPr>
          <a:xfrm>
            <a:off x="258645" y="2717223"/>
            <a:ext cx="3915879" cy="24905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635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ORV3 Spec</a:t>
            </a:r>
            <a:r>
              <a:rPr b="0" i="0" lang="en-US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                                                     </a:t>
            </a:r>
            <a:endParaRPr b="1" i="0" sz="20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1541" y="1571211"/>
            <a:ext cx="2827182" cy="2759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5659" y="1735999"/>
            <a:ext cx="2914565" cy="266022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6"/>
          <p:cNvSpPr txBox="1"/>
          <p:nvPr/>
        </p:nvSpPr>
        <p:spPr>
          <a:xfrm>
            <a:off x="8063142" y="1520765"/>
            <a:ext cx="90441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sng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ORV3</a:t>
            </a:r>
            <a:endParaRPr/>
          </a:p>
        </p:txBody>
      </p:sp>
      <p:sp>
        <p:nvSpPr>
          <p:cNvPr id="68" name="Google Shape;68;p6"/>
          <p:cNvSpPr txBox="1"/>
          <p:nvPr/>
        </p:nvSpPr>
        <p:spPr>
          <a:xfrm>
            <a:off x="113155" y="1522042"/>
            <a:ext cx="90441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sng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ORV2</a:t>
            </a:r>
            <a:endParaRPr/>
          </a:p>
        </p:txBody>
      </p:sp>
      <p:sp>
        <p:nvSpPr>
          <p:cNvPr id="69" name="Google Shape;69;p6"/>
          <p:cNvSpPr txBox="1"/>
          <p:nvPr/>
        </p:nvSpPr>
        <p:spPr>
          <a:xfrm>
            <a:off x="113155" y="4675693"/>
            <a:ext cx="181171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Non-Conductive Guides</a:t>
            </a:r>
            <a:endParaRPr/>
          </a:p>
        </p:txBody>
      </p:sp>
      <p:cxnSp>
        <p:nvCxnSpPr>
          <p:cNvPr id="70" name="Google Shape;70;p6"/>
          <p:cNvCxnSpPr>
            <a:stCxn id="69" idx="0"/>
          </p:cNvCxnSpPr>
          <p:nvPr/>
        </p:nvCxnSpPr>
        <p:spPr>
          <a:xfrm flipH="1" rot="10800000">
            <a:off x="1019012" y="4222093"/>
            <a:ext cx="757800" cy="453600"/>
          </a:xfrm>
          <a:prstGeom prst="straightConnector1">
            <a:avLst/>
          </a:prstGeom>
          <a:noFill/>
          <a:ln cap="flat" cmpd="sng" w="22225">
            <a:solidFill>
              <a:schemeClr val="accent3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1" name="Google Shape;71;p6"/>
          <p:cNvSpPr txBox="1"/>
          <p:nvPr/>
        </p:nvSpPr>
        <p:spPr>
          <a:xfrm>
            <a:off x="2466812" y="4628979"/>
            <a:ext cx="112402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Busbar is not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“Touch Proof”</a:t>
            </a:r>
            <a:endParaRPr/>
          </a:p>
        </p:txBody>
      </p:sp>
      <p:sp>
        <p:nvSpPr>
          <p:cNvPr id="72" name="Google Shape;72;p6"/>
          <p:cNvSpPr txBox="1"/>
          <p:nvPr>
            <p:ph type="title"/>
          </p:nvPr>
        </p:nvSpPr>
        <p:spPr>
          <a:xfrm>
            <a:off x="628650" y="82893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Comparison of 48V ORV2 to ORV3</a:t>
            </a:r>
            <a:endParaRPr/>
          </a:p>
        </p:txBody>
      </p:sp>
      <p:cxnSp>
        <p:nvCxnSpPr>
          <p:cNvPr id="73" name="Google Shape;73;p6"/>
          <p:cNvCxnSpPr/>
          <p:nvPr/>
        </p:nvCxnSpPr>
        <p:spPr>
          <a:xfrm rot="10800000">
            <a:off x="2174952" y="4090714"/>
            <a:ext cx="705456" cy="584979"/>
          </a:xfrm>
          <a:prstGeom prst="straightConnector1">
            <a:avLst/>
          </a:prstGeom>
          <a:noFill/>
          <a:ln cap="flat" cmpd="sng" w="22225">
            <a:solidFill>
              <a:schemeClr val="accent3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4" name="Google Shape;74;p6"/>
          <p:cNvSpPr txBox="1"/>
          <p:nvPr/>
        </p:nvSpPr>
        <p:spPr>
          <a:xfrm>
            <a:off x="4067821" y="4244806"/>
            <a:ext cx="182934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Cover around the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 Shelf Connection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(Threaded Studs)</a:t>
            </a:r>
            <a:endParaRPr/>
          </a:p>
        </p:txBody>
      </p:sp>
      <p:cxnSp>
        <p:nvCxnSpPr>
          <p:cNvPr id="75" name="Google Shape;75;p6"/>
          <p:cNvCxnSpPr/>
          <p:nvPr/>
        </p:nvCxnSpPr>
        <p:spPr>
          <a:xfrm rot="10800000">
            <a:off x="3592558" y="3062323"/>
            <a:ext cx="1336668" cy="1217645"/>
          </a:xfrm>
          <a:prstGeom prst="straightConnector1">
            <a:avLst/>
          </a:prstGeom>
          <a:noFill/>
          <a:ln cap="flat" cmpd="sng" w="22225">
            <a:solidFill>
              <a:schemeClr val="accent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6" name="Google Shape;76;p6"/>
          <p:cNvCxnSpPr>
            <a:stCxn id="77" idx="3"/>
          </p:cNvCxnSpPr>
          <p:nvPr/>
        </p:nvCxnSpPr>
        <p:spPr>
          <a:xfrm>
            <a:off x="5495925" y="2010448"/>
            <a:ext cx="540000" cy="278100"/>
          </a:xfrm>
          <a:prstGeom prst="straightConnector1">
            <a:avLst/>
          </a:prstGeom>
          <a:noFill/>
          <a:ln cap="flat" cmpd="sng" w="22225">
            <a:solidFill>
              <a:schemeClr val="accent3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7" name="Google Shape;77;p6"/>
          <p:cNvSpPr txBox="1"/>
          <p:nvPr/>
        </p:nvSpPr>
        <p:spPr>
          <a:xfrm>
            <a:off x="4168317" y="1687282"/>
            <a:ext cx="132760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Chassis Ground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Connection to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Rack</a:t>
            </a:r>
            <a:endParaRPr/>
          </a:p>
        </p:txBody>
      </p:sp>
      <p:sp>
        <p:nvSpPr>
          <p:cNvPr id="78" name="Google Shape;78;p6"/>
          <p:cNvSpPr txBox="1"/>
          <p:nvPr/>
        </p:nvSpPr>
        <p:spPr>
          <a:xfrm>
            <a:off x="4569899" y="2600658"/>
            <a:ext cx="112402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Busbar is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“Touch Proof”</a:t>
            </a:r>
            <a:endParaRPr/>
          </a:p>
        </p:txBody>
      </p:sp>
      <p:cxnSp>
        <p:nvCxnSpPr>
          <p:cNvPr id="79" name="Google Shape;79;p6"/>
          <p:cNvCxnSpPr>
            <a:stCxn id="78" idx="3"/>
          </p:cNvCxnSpPr>
          <p:nvPr/>
        </p:nvCxnSpPr>
        <p:spPr>
          <a:xfrm>
            <a:off x="5693925" y="2831491"/>
            <a:ext cx="1405800" cy="927000"/>
          </a:xfrm>
          <a:prstGeom prst="straightConnector1">
            <a:avLst/>
          </a:prstGeom>
          <a:noFill/>
          <a:ln cap="flat" cmpd="sng" w="22225">
            <a:solidFill>
              <a:schemeClr val="accent3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0" name="Google Shape;80;p6"/>
          <p:cNvSpPr txBox="1"/>
          <p:nvPr/>
        </p:nvSpPr>
        <p:spPr>
          <a:xfrm>
            <a:off x="8159572" y="2912102"/>
            <a:ext cx="95090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Conductive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Guides</a:t>
            </a:r>
            <a:endParaRPr/>
          </a:p>
        </p:txBody>
      </p:sp>
      <p:cxnSp>
        <p:nvCxnSpPr>
          <p:cNvPr id="81" name="Google Shape;81;p6"/>
          <p:cNvCxnSpPr>
            <a:stCxn id="80" idx="2"/>
          </p:cNvCxnSpPr>
          <p:nvPr/>
        </p:nvCxnSpPr>
        <p:spPr>
          <a:xfrm flipH="1">
            <a:off x="7778223" y="3373767"/>
            <a:ext cx="856800" cy="529500"/>
          </a:xfrm>
          <a:prstGeom prst="straightConnector1">
            <a:avLst/>
          </a:prstGeom>
          <a:noFill/>
          <a:ln cap="flat" cmpd="sng" w="22225">
            <a:solidFill>
              <a:schemeClr val="accent3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2" name="Google Shape;82;p6"/>
          <p:cNvSpPr txBox="1"/>
          <p:nvPr/>
        </p:nvSpPr>
        <p:spPr>
          <a:xfrm>
            <a:off x="6319162" y="4401212"/>
            <a:ext cx="172835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Improved Gatherability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6"/>
          <p:cNvSpPr/>
          <p:nvPr/>
        </p:nvSpPr>
        <p:spPr>
          <a:xfrm rot="-5400000">
            <a:off x="7166778" y="3789700"/>
            <a:ext cx="179112" cy="1043911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34925">
            <a:solidFill>
              <a:srgbClr val="2F33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6"/>
          <p:cNvSpPr txBox="1"/>
          <p:nvPr/>
        </p:nvSpPr>
        <p:spPr>
          <a:xfrm>
            <a:off x="4790863" y="3194435"/>
            <a:ext cx="12586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Clearance for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connector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mounting screw</a:t>
            </a:r>
            <a:endParaRPr/>
          </a:p>
        </p:txBody>
      </p:sp>
      <p:cxnSp>
        <p:nvCxnSpPr>
          <p:cNvPr id="85" name="Google Shape;85;p6"/>
          <p:cNvCxnSpPr>
            <a:stCxn id="84" idx="3"/>
          </p:cNvCxnSpPr>
          <p:nvPr/>
        </p:nvCxnSpPr>
        <p:spPr>
          <a:xfrm>
            <a:off x="6049541" y="3517600"/>
            <a:ext cx="510900" cy="573000"/>
          </a:xfrm>
          <a:prstGeom prst="straightConnector1">
            <a:avLst/>
          </a:prstGeom>
          <a:noFill/>
          <a:ln cap="flat" cmpd="sng" w="22225">
            <a:solidFill>
              <a:schemeClr val="accent3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"/>
          <p:cNvSpPr txBox="1"/>
          <p:nvPr>
            <p:ph type="title"/>
          </p:nvPr>
        </p:nvSpPr>
        <p:spPr>
          <a:xfrm>
            <a:off x="628650" y="82893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Recent ORV3 Design Improvements</a:t>
            </a:r>
            <a:endParaRPr/>
          </a:p>
        </p:txBody>
      </p:sp>
      <p:pic>
        <p:nvPicPr>
          <p:cNvPr id="91" name="Google Shape;9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751" y="1733053"/>
            <a:ext cx="2554533" cy="2491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83019" y="1662547"/>
            <a:ext cx="1980439" cy="2561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8703" y="1707422"/>
            <a:ext cx="2118842" cy="263277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7"/>
          <p:cNvSpPr/>
          <p:nvPr/>
        </p:nvSpPr>
        <p:spPr>
          <a:xfrm>
            <a:off x="5421798" y="2807948"/>
            <a:ext cx="886691" cy="43172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2528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7"/>
          <p:cNvSpPr txBox="1"/>
          <p:nvPr>
            <p:ph idx="1" type="body"/>
          </p:nvPr>
        </p:nvSpPr>
        <p:spPr>
          <a:xfrm>
            <a:off x="426751" y="4437053"/>
            <a:ext cx="5371376" cy="57829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85000" lnSpcReduction="10000"/>
          </a:bodyPr>
          <a:lstStyle/>
          <a:p>
            <a:pPr indent="-63500" lvl="0" marL="117475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rPr lang="en-US"/>
              <a:t>Redesigned top-side mounting from 2x thread forming screws to 3x machine screws going into PEM nuts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"/>
          <p:cNvSpPr txBox="1"/>
          <p:nvPr>
            <p:ph type="title"/>
          </p:nvPr>
        </p:nvSpPr>
        <p:spPr>
          <a:xfrm>
            <a:off x="628650" y="82893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Recent ORV3 Design Improvements</a:t>
            </a:r>
            <a:endParaRPr/>
          </a:p>
        </p:txBody>
      </p:sp>
      <p:sp>
        <p:nvSpPr>
          <p:cNvPr id="101" name="Google Shape;101;p8"/>
          <p:cNvSpPr/>
          <p:nvPr/>
        </p:nvSpPr>
        <p:spPr>
          <a:xfrm>
            <a:off x="4285725" y="2888673"/>
            <a:ext cx="886691" cy="43172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2528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8"/>
          <p:cNvSpPr txBox="1"/>
          <p:nvPr>
            <p:ph idx="1" type="body"/>
          </p:nvPr>
        </p:nvSpPr>
        <p:spPr>
          <a:xfrm>
            <a:off x="426751" y="4437053"/>
            <a:ext cx="5371376" cy="57829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85000" lnSpcReduction="10000"/>
          </a:bodyPr>
          <a:lstStyle/>
          <a:p>
            <a:pPr indent="-63500" lvl="0" marL="117475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rPr lang="en-US"/>
              <a:t>Enlarged top-side alignment tabs and added embosses for stiffness</a:t>
            </a:r>
            <a:endParaRPr/>
          </a:p>
        </p:txBody>
      </p:sp>
      <p:pic>
        <p:nvPicPr>
          <p:cNvPr id="103" name="Google Shape;10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9149" y="1618537"/>
            <a:ext cx="3205595" cy="2712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33397" y="1565264"/>
            <a:ext cx="2803130" cy="276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"/>
          <p:cNvSpPr txBox="1"/>
          <p:nvPr>
            <p:ph type="title"/>
          </p:nvPr>
        </p:nvSpPr>
        <p:spPr>
          <a:xfrm>
            <a:off x="628650" y="82893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Recent ORV3 Design Improvements</a:t>
            </a:r>
            <a:endParaRPr/>
          </a:p>
        </p:txBody>
      </p:sp>
      <p:sp>
        <p:nvSpPr>
          <p:cNvPr id="110" name="Google Shape;110;p9"/>
          <p:cNvSpPr/>
          <p:nvPr/>
        </p:nvSpPr>
        <p:spPr>
          <a:xfrm>
            <a:off x="4042637" y="2847228"/>
            <a:ext cx="886691" cy="43172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2528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9"/>
          <p:cNvSpPr txBox="1"/>
          <p:nvPr>
            <p:ph idx="1" type="body"/>
          </p:nvPr>
        </p:nvSpPr>
        <p:spPr>
          <a:xfrm>
            <a:off x="3834238" y="4443599"/>
            <a:ext cx="2458034" cy="57829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63500" lvl="0" marL="117475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/>
              <a:t>Enlarged busbar support for extra stiffness</a:t>
            </a:r>
            <a:endParaRPr sz="1400"/>
          </a:p>
        </p:txBody>
      </p:sp>
      <p:pic>
        <p:nvPicPr>
          <p:cNvPr id="112" name="Google Shape;11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734" y="1683903"/>
            <a:ext cx="2716072" cy="2657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2508" y="1657500"/>
            <a:ext cx="2750194" cy="26840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9"/>
          <p:cNvCxnSpPr/>
          <p:nvPr/>
        </p:nvCxnSpPr>
        <p:spPr>
          <a:xfrm flipH="1" rot="10800000">
            <a:off x="6077589" y="3372009"/>
            <a:ext cx="1110016" cy="1163817"/>
          </a:xfrm>
          <a:prstGeom prst="straightConnector1">
            <a:avLst/>
          </a:prstGeom>
          <a:noFill/>
          <a:ln cap="flat" cmpd="sng" w="22225">
            <a:solidFill>
              <a:schemeClr val="accent3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5" name="Google Shape;115;p9"/>
          <p:cNvSpPr txBox="1"/>
          <p:nvPr/>
        </p:nvSpPr>
        <p:spPr>
          <a:xfrm>
            <a:off x="3405359" y="1605356"/>
            <a:ext cx="2716072" cy="57829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63500" lvl="0" marL="117475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ts val="18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Larger opening for improved connector gatherability</a:t>
            </a:r>
            <a:endParaRPr b="0" i="0" sz="1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116" name="Google Shape;116;p9"/>
          <p:cNvCxnSpPr/>
          <p:nvPr/>
        </p:nvCxnSpPr>
        <p:spPr>
          <a:xfrm>
            <a:off x="5299364" y="2183648"/>
            <a:ext cx="645997" cy="324025"/>
          </a:xfrm>
          <a:prstGeom prst="straightConnector1">
            <a:avLst/>
          </a:prstGeom>
          <a:noFill/>
          <a:ln cap="flat" cmpd="sng" w="22225">
            <a:solidFill>
              <a:schemeClr val="accent3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7" name="Google Shape;117;p9"/>
          <p:cNvSpPr txBox="1"/>
          <p:nvPr/>
        </p:nvSpPr>
        <p:spPr>
          <a:xfrm>
            <a:off x="6292272" y="4355556"/>
            <a:ext cx="2034310" cy="3605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63500" lvl="0" marL="117475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ts val="18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Optional extra copper</a:t>
            </a:r>
            <a:endParaRPr/>
          </a:p>
        </p:txBody>
      </p:sp>
      <p:cxnSp>
        <p:nvCxnSpPr>
          <p:cNvPr id="118" name="Google Shape;118;p9"/>
          <p:cNvCxnSpPr/>
          <p:nvPr/>
        </p:nvCxnSpPr>
        <p:spPr>
          <a:xfrm flipH="1" rot="10800000">
            <a:off x="7187605" y="3166595"/>
            <a:ext cx="616527" cy="1188961"/>
          </a:xfrm>
          <a:prstGeom prst="straightConnector1">
            <a:avLst/>
          </a:prstGeom>
          <a:noFill/>
          <a:ln cap="flat" cmpd="sng" w="22225">
            <a:solidFill>
              <a:schemeClr val="accent3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9" name="Google Shape;119;p9"/>
          <p:cNvSpPr txBox="1"/>
          <p:nvPr/>
        </p:nvSpPr>
        <p:spPr>
          <a:xfrm>
            <a:off x="3475721" y="3664771"/>
            <a:ext cx="2458034" cy="57829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63500" lvl="0" marL="117475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ts val="18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Cutouts for connector mounting screw clearance</a:t>
            </a:r>
            <a:endParaRPr/>
          </a:p>
        </p:txBody>
      </p:sp>
      <p:cxnSp>
        <p:nvCxnSpPr>
          <p:cNvPr id="120" name="Google Shape;120;p9"/>
          <p:cNvCxnSpPr/>
          <p:nvPr/>
        </p:nvCxnSpPr>
        <p:spPr>
          <a:xfrm flipH="1" rot="10800000">
            <a:off x="5566423" y="3696034"/>
            <a:ext cx="378626" cy="206268"/>
          </a:xfrm>
          <a:prstGeom prst="straightConnector1">
            <a:avLst/>
          </a:prstGeom>
          <a:noFill/>
          <a:ln cap="flat" cmpd="sng" w="22225">
            <a:solidFill>
              <a:schemeClr val="accent3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CP Template">
  <a:themeElements>
    <a:clrScheme name="Custom 1">
      <a:dk1>
        <a:srgbClr val="5F6061"/>
      </a:dk1>
      <a:lt1>
        <a:srgbClr val="FFFFFF"/>
      </a:lt1>
      <a:dk2>
        <a:srgbClr val="8DC63F"/>
      </a:dk2>
      <a:lt2>
        <a:srgbClr val="FDFEFC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8DC63F"/>
      </a:hlink>
      <a:folHlink>
        <a:srgbClr val="3438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Mike Wingard</dc:creator>
</cp:coreProperties>
</file>