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  <p:sldMasterId id="2147483714" r:id="rId2"/>
  </p:sldMasterIdLst>
  <p:notesMasterIdLst>
    <p:notesMasterId r:id="rId17"/>
  </p:notesMasterIdLst>
  <p:handoutMasterIdLst>
    <p:handoutMasterId r:id="rId18"/>
  </p:handoutMasterIdLst>
  <p:sldIdLst>
    <p:sldId id="279" r:id="rId3"/>
    <p:sldId id="304" r:id="rId4"/>
    <p:sldId id="310" r:id="rId5"/>
    <p:sldId id="320" r:id="rId6"/>
    <p:sldId id="261" r:id="rId7"/>
    <p:sldId id="262" r:id="rId8"/>
    <p:sldId id="264" r:id="rId9"/>
    <p:sldId id="305" r:id="rId10"/>
    <p:sldId id="266" r:id="rId11"/>
    <p:sldId id="263" r:id="rId12"/>
    <p:sldId id="267" r:id="rId13"/>
    <p:sldId id="276" r:id="rId14"/>
    <p:sldId id="278" r:id="rId15"/>
    <p:sldId id="314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2D846"/>
    <a:srgbClr val="19194D"/>
    <a:srgbClr val="00FFFF"/>
    <a:srgbClr val="8DC63F"/>
    <a:srgbClr val="5F6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93"/>
    <p:restoredTop sz="94803"/>
  </p:normalViewPr>
  <p:slideViewPr>
    <p:cSldViewPr snapToGrid="0" snapToObjects="1">
      <p:cViewPr>
        <p:scale>
          <a:sx n="118" d="100"/>
          <a:sy n="118" d="100"/>
        </p:scale>
        <p:origin x="3056" y="1480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64" d="100"/>
          <a:sy n="164" d="100"/>
        </p:scale>
        <p:origin x="309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Source Sans 3" panose="020B030303040302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91-FD49-9884-E9C648EEDE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8100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91-FD49-9884-E9C648EEDEB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91-FD49-9884-E9C648EEDEB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6.7</c:v>
                </c:pt>
                <c:pt idx="1">
                  <c:v>2.4</c:v>
                </c:pt>
                <c:pt idx="2">
                  <c:v>1.5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991-FD49-9884-E9C648EEDE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8422991"/>
        <c:axId val="1788382143"/>
      </c:lineChart>
      <c:catAx>
        <c:axId val="1788422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Source Sans 3" panose="020B0303030403020204" pitchFamily="34" charset="0"/>
                <a:ea typeface="+mn-ea"/>
                <a:cs typeface="+mn-cs"/>
              </a:defRPr>
            </a:pPr>
            <a:endParaRPr lang="en-US"/>
          </a:p>
        </c:txPr>
        <c:crossAx val="1788382143"/>
        <c:crosses val="autoZero"/>
        <c:auto val="1"/>
        <c:lblAlgn val="ctr"/>
        <c:lblOffset val="100"/>
        <c:noMultiLvlLbl val="0"/>
      </c:catAx>
      <c:valAx>
        <c:axId val="1788382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Source Sans 3" panose="020B0303030403020204" pitchFamily="34" charset="0"/>
                <a:ea typeface="+mn-ea"/>
                <a:cs typeface="+mn-cs"/>
              </a:defRPr>
            </a:pPr>
            <a:endParaRPr lang="en-US"/>
          </a:p>
        </c:txPr>
        <c:crossAx val="1788422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Source Sans 3" panose="020B0303030403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25B290-13D9-32C9-FA24-67CD4C7121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8D0467-7CA6-9C98-1DFB-5004E0835A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97D5F-AB83-8C41-B0D9-4B1BDB419E3F}" type="datetimeFigureOut">
              <a:rPr lang="en-US" smtClean="0"/>
              <a:t>2/20/24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EC90CA-45AD-7F53-B0F8-84E41424E0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B6463A-F114-1264-6A45-8D41E87B08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A9AA0-014F-6740-B2A9-2A104C574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8790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CEB88-B0FE-174D-AFFA-291E283AC326}" type="datetimeFigureOut">
              <a:rPr lang="en-US" smtClean="0"/>
              <a:t>2/20/24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CCFB7-CEBC-F746-A28F-589F57B72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26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CCFB7-CEBC-F746-A28F-589F57B72C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30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CCFB7-CEBC-F746-A28F-589F57B72CC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27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CCFB7-CEBC-F746-A28F-589F57B72C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51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CCFB7-CEBC-F746-A28F-589F57B72C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71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CCFB7-CEBC-F746-A28F-589F57B72C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98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Google Shape;84;p6:notes">
            <a:extLst>
              <a:ext uri="{FF2B5EF4-FFF2-40B4-BE49-F238E27FC236}">
                <a16:creationId xmlns:a16="http://schemas.microsoft.com/office/drawing/2014/main" id="{06B80540-78E7-075A-2707-EA6E27F91E5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24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4338" name="Google Shape;85;p6:notes">
            <a:extLst>
              <a:ext uri="{FF2B5EF4-FFF2-40B4-BE49-F238E27FC236}">
                <a16:creationId xmlns:a16="http://schemas.microsoft.com/office/drawing/2014/main" id="{764EF78B-3250-13A1-60B6-167F64C19F0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Google Shape;93;p7:notes">
            <a:extLst>
              <a:ext uri="{FF2B5EF4-FFF2-40B4-BE49-F238E27FC236}">
                <a16:creationId xmlns:a16="http://schemas.microsoft.com/office/drawing/2014/main" id="{7AD7BAF4-7D4C-84E7-6757-5BA4E8BF050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24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6386" name="Google Shape;94;p7:notes">
            <a:extLst>
              <a:ext uri="{FF2B5EF4-FFF2-40B4-BE49-F238E27FC236}">
                <a16:creationId xmlns:a16="http://schemas.microsoft.com/office/drawing/2014/main" id="{E954578A-ACD2-254D-8B86-154D8111C9F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Google Shape;100;p8:notes">
            <a:extLst>
              <a:ext uri="{FF2B5EF4-FFF2-40B4-BE49-F238E27FC236}">
                <a16:creationId xmlns:a16="http://schemas.microsoft.com/office/drawing/2014/main" id="{C3F369B9-4A84-1AB4-A710-4BAF832B959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2400" dirty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8434" name="Google Shape;101;p8:notes">
            <a:extLst>
              <a:ext uri="{FF2B5EF4-FFF2-40B4-BE49-F238E27FC236}">
                <a16:creationId xmlns:a16="http://schemas.microsoft.com/office/drawing/2014/main" id="{AF24FEF5-951F-77E4-1F17-0AAD3045437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CCFB7-CEBC-F746-A28F-589F57B72C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02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Google Shape;149;g488bd0d6cf_1_10:notes">
            <a:extLst>
              <a:ext uri="{FF2B5EF4-FFF2-40B4-BE49-F238E27FC236}">
                <a16:creationId xmlns:a16="http://schemas.microsoft.com/office/drawing/2014/main" id="{BC28EA49-0D2A-F58F-4534-E0F068E6ADA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  <p:sp>
        <p:nvSpPr>
          <p:cNvPr id="24578" name="Google Shape;150;g488bd0d6cf_1_10:notes">
            <a:extLst>
              <a:ext uri="{FF2B5EF4-FFF2-40B4-BE49-F238E27FC236}">
                <a16:creationId xmlns:a16="http://schemas.microsoft.com/office/drawing/2014/main" id="{F98FFCBC-8460-80F7-1101-BE0D89CF3DF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2400" dirty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01ED3629-0A8C-9D0F-3F79-4CA5D909C8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273" y="1035423"/>
            <a:ext cx="5163128" cy="2507877"/>
          </a:xfrm>
          <a:prstGeom prst="rect">
            <a:avLst/>
          </a:prstGeom>
        </p:spPr>
        <p:txBody>
          <a:bodyPr lIns="18288">
            <a:normAutofit/>
          </a:bodyPr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presentation description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6D1095D-0BBE-C28C-0D1B-2001EE9CB2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273" y="574346"/>
            <a:ext cx="8497453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25146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M_Presentatio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A50716A3-00F9-3575-2904-EE01983D07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271" y="2571749"/>
            <a:ext cx="8497455" cy="1737465"/>
          </a:xfrm>
        </p:spPr>
        <p:txBody>
          <a:bodyPr/>
          <a:lstStyle>
            <a:lvl1pPr marL="2286" indent="0">
              <a:spcBef>
                <a:spcPts val="0"/>
              </a:spcBef>
              <a:buFontTx/>
              <a:buNone/>
              <a:defRPr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marL="2286" marR="0" lvl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lang="en-US" dirty="0"/>
              <a:t>Click to add Presenter 1 Full Name, Job Title, Company Name</a:t>
            </a:r>
            <a:br>
              <a:rPr lang="en-US" dirty="0"/>
            </a:br>
            <a:r>
              <a:rPr lang="en-US" dirty="0"/>
              <a:t>Click to add Presenter 2 Full Name, Job Title, Company Name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8029E04-A022-25F5-808E-BF327A0ED6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270" y="222990"/>
            <a:ext cx="8497455" cy="2348759"/>
          </a:xfrm>
          <a:prstGeom prst="rect">
            <a:avLst/>
          </a:prstGeom>
        </p:spPr>
        <p:txBody>
          <a:bodyPr vert="horz" lIns="0" tIns="0" rIns="0" bIns="9144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40334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M_Content - 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135B1E2-B5DE-3FE5-2F4E-1C68097D1D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271" y="684067"/>
            <a:ext cx="8497455" cy="36251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D936077-7A7E-50CD-B34C-99A004229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271" y="222990"/>
            <a:ext cx="8497454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123434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M_Content - 2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19113E-08C9-AA66-B0C9-15E8BAA7A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30" y="679077"/>
            <a:ext cx="4020128" cy="36172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F4F9708-76F9-93D1-712B-72B26033CB5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00599" y="679077"/>
            <a:ext cx="4020128" cy="36172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36EF4D-96FF-7C18-0697-8683F62B0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1" y="222990"/>
            <a:ext cx="8497456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33471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M_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6657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807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_Presentatio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135B1E2-B5DE-3FE5-2F4E-1C68097D1D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271" y="2571749"/>
            <a:ext cx="8497455" cy="1737465"/>
          </a:xfrm>
        </p:spPr>
        <p:txBody>
          <a:bodyPr/>
          <a:lstStyle>
            <a:lvl1pPr marL="2286" indent="0">
              <a:spcBef>
                <a:spcPts val="0"/>
              </a:spcBef>
              <a:buFontTx/>
              <a:buNone/>
              <a:defRPr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marL="2286" marR="0" lvl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lang="en-US" dirty="0"/>
              <a:t>Click to add Presenter 1 Full Name, Job Title, Company Name</a:t>
            </a:r>
            <a:br>
              <a:rPr lang="en-US" dirty="0"/>
            </a:br>
            <a:r>
              <a:rPr lang="en-US" dirty="0"/>
              <a:t>Click to add Presenter 2 Full Name, Job Title, Company Name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D936077-7A7E-50CD-B34C-99A004229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270" y="222990"/>
            <a:ext cx="8497455" cy="2348759"/>
          </a:xfrm>
          <a:prstGeom prst="rect">
            <a:avLst/>
          </a:prstGeom>
        </p:spPr>
        <p:txBody>
          <a:bodyPr vert="horz" lIns="0" tIns="0" rIns="0" bIns="9144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810A7-480C-E0D9-541A-AE7357C1F1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5449" y="257589"/>
            <a:ext cx="3315275" cy="276999"/>
          </a:xfrm>
        </p:spPr>
        <p:txBody>
          <a:bodyPr wrap="square" lIns="0" tIns="0" rIns="0" bIns="0">
            <a:spAutoFit/>
          </a:bodyPr>
          <a:lstStyle>
            <a:lvl1pPr marL="2286" indent="0" algn="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add TRACK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679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_Content - 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135B1E2-B5DE-3FE5-2F4E-1C68097D1D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271" y="684067"/>
            <a:ext cx="8497455" cy="36251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D936077-7A7E-50CD-B34C-99A004229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270" y="222990"/>
            <a:ext cx="8497455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Header [Presentation Starts Here]</a:t>
            </a:r>
          </a:p>
        </p:txBody>
      </p:sp>
    </p:spTree>
    <p:extLst>
      <p:ext uri="{BB962C8B-B14F-4D97-AF65-F5344CB8AC3E}">
        <p14:creationId xmlns:p14="http://schemas.microsoft.com/office/powerpoint/2010/main" val="4188904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_Diagram - 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135B1E2-B5DE-3FE5-2F4E-1C68097D1D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271" y="684067"/>
            <a:ext cx="8497455" cy="36251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D936077-7A7E-50CD-B34C-99A004229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270" y="222990"/>
            <a:ext cx="8497455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[Diagrams/Charts]</a:t>
            </a:r>
          </a:p>
        </p:txBody>
      </p:sp>
    </p:spTree>
    <p:extLst>
      <p:ext uri="{BB962C8B-B14F-4D97-AF65-F5344CB8AC3E}">
        <p14:creationId xmlns:p14="http://schemas.microsoft.com/office/powerpoint/2010/main" val="484228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_Content - Produ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135B1E2-B5DE-3FE5-2F4E-1C68097D1D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271" y="684067"/>
            <a:ext cx="8497455" cy="36251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D936077-7A7E-50CD-B34C-99A004229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270" y="222990"/>
            <a:ext cx="8497455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Product/Facility Info</a:t>
            </a:r>
          </a:p>
        </p:txBody>
      </p:sp>
    </p:spTree>
    <p:extLst>
      <p:ext uri="{BB962C8B-B14F-4D97-AF65-F5344CB8AC3E}">
        <p14:creationId xmlns:p14="http://schemas.microsoft.com/office/powerpoint/2010/main" val="952758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_Call to A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135B1E2-B5DE-3FE5-2F4E-1C68097D1D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271" y="684067"/>
            <a:ext cx="8497455" cy="36251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D936077-7A7E-50CD-B34C-99A004229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270" y="222990"/>
            <a:ext cx="8497455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Call to Action [Mandatory]</a:t>
            </a:r>
          </a:p>
        </p:txBody>
      </p:sp>
    </p:spTree>
    <p:extLst>
      <p:ext uri="{BB962C8B-B14F-4D97-AF65-F5344CB8AC3E}">
        <p14:creationId xmlns:p14="http://schemas.microsoft.com/office/powerpoint/2010/main" val="23514147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_Content - 2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19113E-08C9-AA66-B0C9-15E8BAA7A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30" y="679077"/>
            <a:ext cx="4020128" cy="36172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F4F9708-76F9-93D1-712B-72B26033CB5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00599" y="679077"/>
            <a:ext cx="4020128" cy="36172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F165AE5-8273-D1CB-6AFA-9D74777B9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1" y="222990"/>
            <a:ext cx="8497456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06323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550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M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869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323850"/>
            <a:ext cx="8534400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E4A1555-8A7F-16D4-DEF1-D12C2D208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799" y="784926"/>
            <a:ext cx="8534399" cy="4034723"/>
          </a:xfrm>
          <a:prstGeom prst="rect">
            <a:avLst/>
          </a:prstGeom>
        </p:spPr>
        <p:txBody>
          <a:bodyPr vert="horz" lIns="91440" tIns="18288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657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20" r:id="rId2"/>
    <p:sldLayoutId id="2147483709" r:id="rId3"/>
    <p:sldLayoutId id="2147483724" r:id="rId4"/>
    <p:sldLayoutId id="2147483721" r:id="rId5"/>
    <p:sldLayoutId id="2147483722" r:id="rId6"/>
    <p:sldLayoutId id="2147483710" r:id="rId7"/>
    <p:sldLayoutId id="2147483713" r:id="rId8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j-cs"/>
        </a:defRPr>
      </a:lvl1pPr>
    </p:titleStyle>
    <p:bodyStyle>
      <a:lvl1pPr marL="173736" indent="-171450" algn="l" defTabSz="685800" rtl="0" eaLnBrk="1" latinLnBrk="0" hangingPunct="1">
        <a:lnSpc>
          <a:spcPct val="10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 userDrawn="1">
          <p15:clr>
            <a:srgbClr val="F26B43"/>
          </p15:clr>
        </p15:guide>
        <p15:guide id="2" pos="5568" userDrawn="1">
          <p15:clr>
            <a:srgbClr val="F26B43"/>
          </p15:clr>
        </p15:guide>
        <p15:guide id="3" orient="horz" pos="204" userDrawn="1">
          <p15:clr>
            <a:srgbClr val="F26B43"/>
          </p15:clr>
        </p15:guide>
        <p15:guide id="4" orient="horz" pos="303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323850"/>
            <a:ext cx="8534400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E4A1555-8A7F-16D4-DEF1-D12C2D208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784926"/>
            <a:ext cx="8534398" cy="4034723"/>
          </a:xfrm>
          <a:prstGeom prst="rect">
            <a:avLst/>
          </a:prstGeom>
        </p:spPr>
        <p:txBody>
          <a:bodyPr vert="horz" lIns="91440" tIns="18288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294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23" r:id="rId2"/>
    <p:sldLayoutId id="2147483716" r:id="rId3"/>
    <p:sldLayoutId id="2147483717" r:id="rId4"/>
    <p:sldLayoutId id="2147483719" r:id="rId5"/>
    <p:sldLayoutId id="2147483718" r:id="rId6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j-cs"/>
        </a:defRPr>
      </a:lvl1pPr>
    </p:titleStyle>
    <p:bodyStyle>
      <a:lvl1pPr marL="173736" indent="-171450" algn="l" defTabSz="685800" rtl="0" eaLnBrk="1" latinLnBrk="0" hangingPunct="1">
        <a:lnSpc>
          <a:spcPct val="10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 userDrawn="1">
          <p15:clr>
            <a:srgbClr val="F26B43"/>
          </p15:clr>
        </p15:guide>
        <p15:guide id="2" pos="5568" userDrawn="1">
          <p15:clr>
            <a:srgbClr val="F26B43"/>
          </p15:clr>
        </p15:guide>
        <p15:guide id="3" orient="horz" pos="204" userDrawn="1">
          <p15:clr>
            <a:srgbClr val="F26B43"/>
          </p15:clr>
        </p15:guide>
        <p15:guide id="4" orient="horz" pos="30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Source+Sans+3?query=sourc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8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39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encompute.org/documents/ocp-trademark-usage-guidelines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B4FD826D-ECA0-DCA7-374A-4C76EB715E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C5BFD6-3068-CBC6-9E7A-558C70D75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Google Shape;39;p11">
            <a:extLst>
              <a:ext uri="{FF2B5EF4-FFF2-40B4-BE49-F238E27FC236}">
                <a16:creationId xmlns:a16="http://schemas.microsoft.com/office/drawing/2014/main" id="{424F48B7-4407-6BC4-5022-9F9238DEC0B9}"/>
              </a:ext>
            </a:extLst>
          </p:cNvPr>
          <p:cNvSpPr txBox="1"/>
          <p:nvPr/>
        </p:nvSpPr>
        <p:spPr>
          <a:xfrm>
            <a:off x="6529339" y="0"/>
            <a:ext cx="2614661" cy="90023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This should be the first slide </a:t>
            </a:r>
            <a:endParaRPr sz="900" kern="0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000"/>
              <a:buFont typeface="Arial"/>
              <a:buNone/>
              <a:defRPr/>
            </a:pPr>
            <a:endParaRPr lang="en-US" sz="900" kern="0" dirty="0">
              <a:solidFill>
                <a:srgbClr val="FF0000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0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PRESENTATION NOTES: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0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The font used in this presentation is </a:t>
            </a:r>
            <a:b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</a:b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“Source Sans 3.” It is a free Google font.</a:t>
            </a:r>
            <a:b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</a:b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  <a:hlinkClick r:id="rId3"/>
              </a:rPr>
              <a:t>DOWNLOAD FONT HERE</a:t>
            </a:r>
            <a:endParaRPr sz="900" kern="0" dirty="0">
              <a:solidFill>
                <a:srgbClr val="FF0000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1E6FE10-C4A1-02DD-62CE-DB64F5CA27AA}"/>
              </a:ext>
            </a:extLst>
          </p:cNvPr>
          <p:cNvSpPr/>
          <p:nvPr/>
        </p:nvSpPr>
        <p:spPr>
          <a:xfrm>
            <a:off x="7530622" y="1545319"/>
            <a:ext cx="1290105" cy="128920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Please remove all yellow notes before submitting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947106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Google Shape;96;p18">
            <a:extLst>
              <a:ext uri="{FF2B5EF4-FFF2-40B4-BE49-F238E27FC236}">
                <a16:creationId xmlns:a16="http://schemas.microsoft.com/office/drawing/2014/main" id="{F5F36333-ECFE-1672-2EEF-400A7635163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927" y="1494918"/>
            <a:ext cx="1883664" cy="94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Google Shape;98;p18">
            <a:extLst>
              <a:ext uri="{FF2B5EF4-FFF2-40B4-BE49-F238E27FC236}">
                <a16:creationId xmlns:a16="http://schemas.microsoft.com/office/drawing/2014/main" id="{3718A0BC-C314-C211-BC20-E4ED54EF2A3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121" y="1484587"/>
            <a:ext cx="1901952" cy="96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Google Shape;39;p11">
            <a:extLst>
              <a:ext uri="{FF2B5EF4-FFF2-40B4-BE49-F238E27FC236}">
                <a16:creationId xmlns:a16="http://schemas.microsoft.com/office/drawing/2014/main" id="{E4AD59E1-ECFF-9089-972D-CEB885D62AC0}"/>
              </a:ext>
            </a:extLst>
          </p:cNvPr>
          <p:cNvSpPr txBox="1"/>
          <p:nvPr/>
        </p:nvSpPr>
        <p:spPr>
          <a:xfrm>
            <a:off x="304800" y="323850"/>
            <a:ext cx="8534400" cy="2077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Please use one of these logos if you or your supplier is an OCP Solution Provider.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9884C0F7-7020-F56A-E1C3-07EBAA287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71" y="1330528"/>
            <a:ext cx="786384" cy="138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logo of a security system&#10;&#10;Description automatically generated">
            <a:extLst>
              <a:ext uri="{FF2B5EF4-FFF2-40B4-BE49-F238E27FC236}">
                <a16:creationId xmlns:a16="http://schemas.microsoft.com/office/drawing/2014/main" id="{6276FEE5-1436-A7A1-025E-81A99965E1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4603" y="1305635"/>
            <a:ext cx="950976" cy="1436725"/>
          </a:xfrm>
          <a:prstGeom prst="rect">
            <a:avLst/>
          </a:prstGeom>
        </p:spPr>
      </p:pic>
      <p:pic>
        <p:nvPicPr>
          <p:cNvPr id="26" name="Google Shape;109;p20">
            <a:extLst>
              <a:ext uri="{FF2B5EF4-FFF2-40B4-BE49-F238E27FC236}">
                <a16:creationId xmlns:a16="http://schemas.microsoft.com/office/drawing/2014/main" id="{5B5AC7AD-DA9A-6055-4C75-9BA3B909D28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891" y="1357160"/>
            <a:ext cx="1426464" cy="132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Google Shape;110;p20">
            <a:extLst>
              <a:ext uri="{FF2B5EF4-FFF2-40B4-BE49-F238E27FC236}">
                <a16:creationId xmlns:a16="http://schemas.microsoft.com/office/drawing/2014/main" id="{5ED85326-B915-6B1A-1C66-1E76A3D7C2B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891" y="3120661"/>
            <a:ext cx="1426464" cy="132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D990D8A-9D41-71EF-1BFC-CC92AA330F9F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</a:blip>
          <a:srcRect/>
          <a:stretch/>
        </p:blipFill>
        <p:spPr>
          <a:xfrm>
            <a:off x="6894452" y="1631738"/>
            <a:ext cx="1907086" cy="776084"/>
          </a:xfrm>
          <a:prstGeom prst="rect">
            <a:avLst/>
          </a:prstGeom>
        </p:spPr>
      </p:pic>
      <p:sp>
        <p:nvSpPr>
          <p:cNvPr id="30" name="Google Shape;39;p11">
            <a:extLst>
              <a:ext uri="{FF2B5EF4-FFF2-40B4-BE49-F238E27FC236}">
                <a16:creationId xmlns:a16="http://schemas.microsoft.com/office/drawing/2014/main" id="{A1EAF9A0-781D-0163-611F-14B3265BEE5A}"/>
              </a:ext>
            </a:extLst>
          </p:cNvPr>
          <p:cNvSpPr txBox="1"/>
          <p:nvPr/>
        </p:nvSpPr>
        <p:spPr>
          <a:xfrm>
            <a:off x="6896891" y="323850"/>
            <a:ext cx="1940621" cy="4847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Please use one of these logos if your organization is hosting an </a:t>
            </a:r>
            <a:b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</a:b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OCP recognized Innovation Village.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780B8E9-1A08-972F-679F-DCF45D63573B}"/>
              </a:ext>
            </a:extLst>
          </p:cNvPr>
          <p:cNvCxnSpPr>
            <a:cxnSpLocks/>
          </p:cNvCxnSpPr>
          <p:nvPr/>
        </p:nvCxnSpPr>
        <p:spPr>
          <a:xfrm>
            <a:off x="2365775" y="320264"/>
            <a:ext cx="0" cy="4495800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Google Shape;39;p11">
            <a:extLst>
              <a:ext uri="{FF2B5EF4-FFF2-40B4-BE49-F238E27FC236}">
                <a16:creationId xmlns:a16="http://schemas.microsoft.com/office/drawing/2014/main" id="{4EC0C3D7-A985-5665-A2B5-E98C34FFAA3E}"/>
              </a:ext>
            </a:extLst>
          </p:cNvPr>
          <p:cNvSpPr txBox="1"/>
          <p:nvPr/>
        </p:nvSpPr>
        <p:spPr>
          <a:xfrm>
            <a:off x="304799" y="323850"/>
            <a:ext cx="1938528" cy="4847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Please use this logo if your Facility is an OCP Ready™  facility.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endParaRPr lang="en-US" sz="900" kern="0" dirty="0">
              <a:solidFill>
                <a:srgbClr val="FF0000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sp>
        <p:nvSpPr>
          <p:cNvPr id="33" name="Google Shape;39;p11">
            <a:extLst>
              <a:ext uri="{FF2B5EF4-FFF2-40B4-BE49-F238E27FC236}">
                <a16:creationId xmlns:a16="http://schemas.microsoft.com/office/drawing/2014/main" id="{816CAD41-45E7-A4E5-482F-9E84E38FD480}"/>
              </a:ext>
            </a:extLst>
          </p:cNvPr>
          <p:cNvSpPr txBox="1"/>
          <p:nvPr/>
        </p:nvSpPr>
        <p:spPr>
          <a:xfrm>
            <a:off x="4656855" y="323850"/>
            <a:ext cx="2002536" cy="4847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Please use one of these logos if your product has been recognized as an </a:t>
            </a:r>
            <a:b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</a:b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OCP certified product.</a:t>
            </a:r>
          </a:p>
        </p:txBody>
      </p:sp>
      <p:sp>
        <p:nvSpPr>
          <p:cNvPr id="34" name="Google Shape;39;p11">
            <a:extLst>
              <a:ext uri="{FF2B5EF4-FFF2-40B4-BE49-F238E27FC236}">
                <a16:creationId xmlns:a16="http://schemas.microsoft.com/office/drawing/2014/main" id="{FE1E04B1-102E-82F7-105E-5D519023672F}"/>
              </a:ext>
            </a:extLst>
          </p:cNvPr>
          <p:cNvSpPr txBox="1"/>
          <p:nvPr/>
        </p:nvSpPr>
        <p:spPr>
          <a:xfrm>
            <a:off x="2480827" y="323850"/>
            <a:ext cx="1938528" cy="4847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Please use this logo if your product has been approved through the </a:t>
            </a:r>
            <a:b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</a:b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OCP S.A.F.E. program.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030D179-0134-4D26-97BC-F14F29486A00}"/>
              </a:ext>
            </a:extLst>
          </p:cNvPr>
          <p:cNvCxnSpPr>
            <a:cxnSpLocks/>
          </p:cNvCxnSpPr>
          <p:nvPr/>
        </p:nvCxnSpPr>
        <p:spPr>
          <a:xfrm>
            <a:off x="4529035" y="323850"/>
            <a:ext cx="0" cy="4495800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2E09F41-B376-D112-67B8-AAF638AED26D}"/>
              </a:ext>
            </a:extLst>
          </p:cNvPr>
          <p:cNvCxnSpPr>
            <a:cxnSpLocks/>
          </p:cNvCxnSpPr>
          <p:nvPr/>
        </p:nvCxnSpPr>
        <p:spPr>
          <a:xfrm>
            <a:off x="6776921" y="323850"/>
            <a:ext cx="0" cy="4495800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;p11">
            <a:extLst>
              <a:ext uri="{FF2B5EF4-FFF2-40B4-BE49-F238E27FC236}">
                <a16:creationId xmlns:a16="http://schemas.microsoft.com/office/drawing/2014/main" id="{73CBAC56-2F81-B5D6-15CF-59E32EE3C728}"/>
              </a:ext>
            </a:extLst>
          </p:cNvPr>
          <p:cNvSpPr txBox="1"/>
          <p:nvPr/>
        </p:nvSpPr>
        <p:spPr>
          <a:xfrm>
            <a:off x="304800" y="323850"/>
            <a:ext cx="8534400" cy="2077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>
            <a:spAutoFit/>
          </a:bodyPr>
          <a:lstStyle/>
          <a:p>
            <a:pPr algn="ctr"/>
            <a:r>
              <a:rPr lang="en-US" altLang="en-US" sz="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ource Sans Pro" panose="020B0503030403020204" pitchFamily="34" charset="0"/>
              </a:rPr>
              <a:t>Please use the official track name where applicable.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675286-B137-4138-C34D-D8212CDD3377}"/>
              </a:ext>
            </a:extLst>
          </p:cNvPr>
          <p:cNvSpPr txBox="1"/>
          <p:nvPr/>
        </p:nvSpPr>
        <p:spPr>
          <a:xfrm>
            <a:off x="304799" y="729042"/>
            <a:ext cx="8534399" cy="351891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kern="0" dirty="0">
                <a:latin typeface="Source Sans 3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ARTIFICIAL INTELLIGENCE (AI)</a:t>
            </a:r>
          </a:p>
          <a:p>
            <a:pPr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kern="0" dirty="0">
                <a:latin typeface="Source Sans 3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EMEA DEPLOYMENTS</a:t>
            </a:r>
          </a:p>
          <a:p>
            <a:pPr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kern="0" dirty="0">
                <a:latin typeface="Source Sans 3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DC SUSTAINABILITY</a:t>
            </a:r>
          </a:p>
          <a:p>
            <a:pPr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kern="0" dirty="0">
                <a:latin typeface="Source Sans 3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POWER AND COOLING</a:t>
            </a:r>
          </a:p>
          <a:p>
            <a:pPr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kern="0" dirty="0">
                <a:latin typeface="Source Sans 3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SECURITY AND DATA PROTECTION</a:t>
            </a:r>
          </a:p>
          <a:p>
            <a:pPr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kern="0" dirty="0">
                <a:latin typeface="Source Sans 3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SPECIAL FOCUS: OPTICS</a:t>
            </a:r>
          </a:p>
          <a:p>
            <a:pPr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kern="0" dirty="0">
                <a:latin typeface="Source Sans 3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SPECIAL FOCUS: OPENRAN</a:t>
            </a:r>
          </a:p>
          <a:p>
            <a:pPr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kern="0" dirty="0">
                <a:latin typeface="Source Sans 3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SPECIAL FOCUS: QUANTUM</a:t>
            </a:r>
          </a:p>
          <a:p>
            <a:pPr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kern="0" dirty="0">
                <a:latin typeface="Source Sans 3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SUSTAINABLE SCALABLE COMPUTATIONAL INFRASTRUCTURE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;p11">
            <a:extLst>
              <a:ext uri="{FF2B5EF4-FFF2-40B4-BE49-F238E27FC236}">
                <a16:creationId xmlns:a16="http://schemas.microsoft.com/office/drawing/2014/main" id="{FFA47E55-8AB5-0045-B348-D61415476C69}"/>
              </a:ext>
            </a:extLst>
          </p:cNvPr>
          <p:cNvSpPr txBox="1"/>
          <p:nvPr/>
        </p:nvSpPr>
        <p:spPr>
          <a:xfrm>
            <a:off x="304800" y="323850"/>
            <a:ext cx="8534400" cy="2077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Please use the appropriate icon representing the Regional Project Group.</a:t>
            </a:r>
          </a:p>
        </p:txBody>
      </p:sp>
      <p:pic>
        <p:nvPicPr>
          <p:cNvPr id="4" name="Picture 3" descr="A logo with a globe and text&#10;&#10;Description automatically generated">
            <a:extLst>
              <a:ext uri="{FF2B5EF4-FFF2-40B4-BE49-F238E27FC236}">
                <a16:creationId xmlns:a16="http://schemas.microsoft.com/office/drawing/2014/main" id="{D45F3FBF-2511-B24E-08BC-3C81DD534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998" y="1559592"/>
            <a:ext cx="1055852" cy="1715759"/>
          </a:xfrm>
          <a:prstGeom prst="rect">
            <a:avLst/>
          </a:prstGeom>
        </p:spPr>
      </p:pic>
      <p:pic>
        <p:nvPicPr>
          <p:cNvPr id="6" name="Picture 5" descr="A logo with a globe and text&#10;&#10;Description automatically generated">
            <a:extLst>
              <a:ext uri="{FF2B5EF4-FFF2-40B4-BE49-F238E27FC236}">
                <a16:creationId xmlns:a16="http://schemas.microsoft.com/office/drawing/2014/main" id="{555D06DD-A392-7E5B-BA25-2ABE74085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5413" y="1559592"/>
            <a:ext cx="1055852" cy="1715759"/>
          </a:xfrm>
          <a:prstGeom prst="rect">
            <a:avLst/>
          </a:prstGeom>
        </p:spPr>
      </p:pic>
      <p:pic>
        <p:nvPicPr>
          <p:cNvPr id="8" name="Picture 7" descr="A logo with a globe and text&#10;&#10;Description automatically generated">
            <a:extLst>
              <a:ext uri="{FF2B5EF4-FFF2-40B4-BE49-F238E27FC236}">
                <a16:creationId xmlns:a16="http://schemas.microsoft.com/office/drawing/2014/main" id="{829E613D-94C5-DC1F-50A3-771E176C71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5274" y="1559592"/>
            <a:ext cx="1055852" cy="1715759"/>
          </a:xfrm>
          <a:prstGeom prst="rect">
            <a:avLst/>
          </a:prstGeom>
        </p:spPr>
      </p:pic>
      <p:pic>
        <p:nvPicPr>
          <p:cNvPr id="10" name="Picture 9" descr="A logo of a country&#10;&#10;Description automatically generated">
            <a:extLst>
              <a:ext uri="{FF2B5EF4-FFF2-40B4-BE49-F238E27FC236}">
                <a16:creationId xmlns:a16="http://schemas.microsoft.com/office/drawing/2014/main" id="{FEB32039-6C6F-B47D-D9E9-55049FC8D6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5136" y="1559592"/>
            <a:ext cx="1055852" cy="1715759"/>
          </a:xfrm>
          <a:prstGeom prst="rect">
            <a:avLst/>
          </a:prstGeom>
        </p:spPr>
      </p:pic>
      <p:pic>
        <p:nvPicPr>
          <p:cNvPr id="12" name="Picture 11" descr="A logo of a globe with text&#10;&#10;Description automatically generated">
            <a:extLst>
              <a:ext uri="{FF2B5EF4-FFF2-40B4-BE49-F238E27FC236}">
                <a16:creationId xmlns:a16="http://schemas.microsoft.com/office/drawing/2014/main" id="{79B6E0F0-07EC-51C0-4D23-FE252905FF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4860" y="1559592"/>
            <a:ext cx="1055852" cy="1715759"/>
          </a:xfrm>
          <a:prstGeom prst="rect">
            <a:avLst/>
          </a:prstGeom>
        </p:spPr>
      </p:pic>
      <p:pic>
        <p:nvPicPr>
          <p:cNvPr id="5" name="Picture 4" descr="A logo with text on it&#10;&#10;Description automatically generated">
            <a:extLst>
              <a:ext uri="{FF2B5EF4-FFF2-40B4-BE49-F238E27FC236}">
                <a16:creationId xmlns:a16="http://schemas.microsoft.com/office/drawing/2014/main" id="{7F191250-EAE5-980A-7E31-FE199C4AC7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459" y="1662522"/>
            <a:ext cx="861115" cy="152922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39;p11">
            <a:extLst>
              <a:ext uri="{FF2B5EF4-FFF2-40B4-BE49-F238E27FC236}">
                <a16:creationId xmlns:a16="http://schemas.microsoft.com/office/drawing/2014/main" id="{A0BA9B73-4B20-E56C-5B29-D5F5D0BCF6CE}"/>
              </a:ext>
            </a:extLst>
          </p:cNvPr>
          <p:cNvSpPr txBox="1"/>
          <p:nvPr/>
        </p:nvSpPr>
        <p:spPr>
          <a:xfrm>
            <a:off x="304799" y="333234"/>
            <a:ext cx="8534401" cy="2077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altLang="en-US" sz="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ource Sans Pro" panose="020B0503030403020204" pitchFamily="34" charset="0"/>
              </a:rPr>
              <a:t>Please use the appropriate icon representing the Project Group.</a:t>
            </a:r>
            <a:endParaRPr lang="en-US" sz="900" kern="0" dirty="0">
              <a:solidFill>
                <a:srgbClr val="FF0000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D566C20-9860-8DB5-1242-4CFEAED6DC49}"/>
              </a:ext>
            </a:extLst>
          </p:cNvPr>
          <p:cNvGrpSpPr/>
          <p:nvPr/>
        </p:nvGrpSpPr>
        <p:grpSpPr>
          <a:xfrm>
            <a:off x="4708962" y="750485"/>
            <a:ext cx="1045263" cy="1154767"/>
            <a:chOff x="3201311" y="2311601"/>
            <a:chExt cx="1045263" cy="1154767"/>
          </a:xfrm>
        </p:grpSpPr>
        <p:pic>
          <p:nvPicPr>
            <p:cNvPr id="12" name="Google Shape;129;p21">
              <a:extLst>
                <a:ext uri="{FF2B5EF4-FFF2-40B4-BE49-F238E27FC236}">
                  <a16:creationId xmlns:a16="http://schemas.microsoft.com/office/drawing/2014/main" id="{D0FCED64-1558-6ED7-36A3-75E5EE9128F4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0" t="-1056" r="-2175" b="-1501"/>
            <a:stretch/>
          </p:blipFill>
          <p:spPr bwMode="auto">
            <a:xfrm>
              <a:off x="3266742" y="2311601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Google Shape;130;p21">
              <a:extLst>
                <a:ext uri="{FF2B5EF4-FFF2-40B4-BE49-F238E27FC236}">
                  <a16:creationId xmlns:a16="http://schemas.microsoft.com/office/drawing/2014/main" id="{B8D3861A-B075-D125-24CD-88679EBDD7B1}"/>
                </a:ext>
              </a:extLst>
            </p:cNvPr>
            <p:cNvSpPr/>
            <p:nvPr/>
          </p:nvSpPr>
          <p:spPr bwMode="auto">
            <a:xfrm>
              <a:off x="3201311" y="3236879"/>
              <a:ext cx="1045263" cy="229489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lIns="9144" tIns="9144" rIns="9144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  <a:defRPr/>
              </a:pPr>
              <a:r>
                <a:rPr lang="en-US" sz="1000" b="1" kern="0" dirty="0">
                  <a:solidFill>
                    <a:schemeClr val="dk1"/>
                  </a:solidFill>
                  <a:latin typeface="Source Sans 3" panose="020B0303030403020204" pitchFamily="34" charset="0"/>
                  <a:ea typeface="Source Sans Pro"/>
                  <a:cs typeface="Source Sans Pro"/>
                  <a:sym typeface="Source Sans Pro"/>
                </a:rPr>
                <a:t>DC FACILITIES</a:t>
              </a:r>
              <a:endParaRPr sz="1000" b="1" kern="0" dirty="0">
                <a:solidFill>
                  <a:schemeClr val="dk1"/>
                </a:solidFill>
                <a:latin typeface="Source Sans 3" panose="020B0303030403020204" pitchFamily="34" charset="0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BFEA566-4BF4-146A-DFFB-47A03CB05803}"/>
              </a:ext>
            </a:extLst>
          </p:cNvPr>
          <p:cNvGrpSpPr/>
          <p:nvPr/>
        </p:nvGrpSpPr>
        <p:grpSpPr>
          <a:xfrm>
            <a:off x="7783548" y="752843"/>
            <a:ext cx="1045263" cy="1152409"/>
            <a:chOff x="4670128" y="2311601"/>
            <a:chExt cx="1045263" cy="1152409"/>
          </a:xfrm>
        </p:grpSpPr>
        <p:pic>
          <p:nvPicPr>
            <p:cNvPr id="15" name="Google Shape;135;p21">
              <a:extLst>
                <a:ext uri="{FF2B5EF4-FFF2-40B4-BE49-F238E27FC236}">
                  <a16:creationId xmlns:a16="http://schemas.microsoft.com/office/drawing/2014/main" id="{5285BE87-28A4-32C6-31CA-FD148CF764B1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35559" y="2311601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Google Shape;136;p21">
              <a:extLst>
                <a:ext uri="{FF2B5EF4-FFF2-40B4-BE49-F238E27FC236}">
                  <a16:creationId xmlns:a16="http://schemas.microsoft.com/office/drawing/2014/main" id="{42DF9C28-788B-D9BA-B1C1-3F9F21783D91}"/>
                </a:ext>
              </a:extLst>
            </p:cNvPr>
            <p:cNvSpPr/>
            <p:nvPr/>
          </p:nvSpPr>
          <p:spPr bwMode="auto">
            <a:xfrm>
              <a:off x="4670128" y="3235950"/>
              <a:ext cx="1045263" cy="228060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lIns="9144" tIns="9144" rIns="9144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  <a:defRPr/>
              </a:pPr>
              <a:r>
                <a:rPr lang="en-US" sz="1000" b="1" kern="0" dirty="0">
                  <a:solidFill>
                    <a:schemeClr val="dk1"/>
                  </a:solidFill>
                  <a:latin typeface="Source Sans 3" panose="020B0303030403020204" pitchFamily="34" charset="0"/>
                  <a:ea typeface="Source Sans Pro"/>
                  <a:cs typeface="Source Sans Pro"/>
                  <a:sym typeface="Source Sans Pro"/>
                </a:rPr>
                <a:t>HW MGMT</a:t>
              </a:r>
              <a:endParaRPr sz="1000" b="1" kern="0" dirty="0">
                <a:solidFill>
                  <a:srgbClr val="5F6061"/>
                </a:solidFill>
                <a:latin typeface="Source Sans 3" panose="020B0303030403020204" pitchFamily="34" charset="0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6068E4C-324D-8948-FF80-726F86582460}"/>
              </a:ext>
            </a:extLst>
          </p:cNvPr>
          <p:cNvGrpSpPr/>
          <p:nvPr/>
        </p:nvGrpSpPr>
        <p:grpSpPr>
          <a:xfrm>
            <a:off x="7802693" y="2193902"/>
            <a:ext cx="1045263" cy="1152410"/>
            <a:chOff x="1774558" y="2311601"/>
            <a:chExt cx="1045263" cy="1152410"/>
          </a:xfrm>
        </p:grpSpPr>
        <p:pic>
          <p:nvPicPr>
            <p:cNvPr id="18" name="Google Shape;141;p21">
              <a:extLst>
                <a:ext uri="{FF2B5EF4-FFF2-40B4-BE49-F238E27FC236}">
                  <a16:creationId xmlns:a16="http://schemas.microsoft.com/office/drawing/2014/main" id="{EE9AFBB4-BCB2-AA86-17B8-DE49EE30219D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39989" y="2311601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Google Shape;142;p21">
              <a:extLst>
                <a:ext uri="{FF2B5EF4-FFF2-40B4-BE49-F238E27FC236}">
                  <a16:creationId xmlns:a16="http://schemas.microsoft.com/office/drawing/2014/main" id="{0658D79C-5192-3654-7F9B-8FCC90ACEF2A}"/>
                </a:ext>
              </a:extLst>
            </p:cNvPr>
            <p:cNvSpPr/>
            <p:nvPr/>
          </p:nvSpPr>
          <p:spPr bwMode="auto">
            <a:xfrm>
              <a:off x="1774558" y="3235950"/>
              <a:ext cx="1045263" cy="228061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lIns="9144" tIns="9144" rIns="9144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  <a:defRPr/>
              </a:pPr>
              <a:r>
                <a:rPr lang="en-US" sz="1000" b="1" kern="0" dirty="0">
                  <a:solidFill>
                    <a:schemeClr val="dk1"/>
                  </a:solidFill>
                  <a:latin typeface="Source Sans 3" panose="020B0303030403020204" pitchFamily="34" charset="0"/>
                  <a:ea typeface="Source Sans Pro"/>
                  <a:cs typeface="Source Sans Pro"/>
                  <a:sym typeface="Source Sans Pro"/>
                </a:rPr>
                <a:t>SECURITY</a:t>
              </a:r>
              <a:endParaRPr sz="1000" b="1" kern="0" dirty="0">
                <a:solidFill>
                  <a:srgbClr val="5F6061"/>
                </a:solidFill>
                <a:latin typeface="Source Sans 3" panose="020B0303030403020204" pitchFamily="34" charset="0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80282D4-34B7-BADD-2E13-821389B758C9}"/>
              </a:ext>
            </a:extLst>
          </p:cNvPr>
          <p:cNvGrpSpPr/>
          <p:nvPr/>
        </p:nvGrpSpPr>
        <p:grpSpPr>
          <a:xfrm>
            <a:off x="3242010" y="2215081"/>
            <a:ext cx="1045263" cy="1154767"/>
            <a:chOff x="347839" y="2311601"/>
            <a:chExt cx="1045263" cy="1154767"/>
          </a:xfrm>
        </p:grpSpPr>
        <p:pic>
          <p:nvPicPr>
            <p:cNvPr id="21" name="Google Shape;144;p21">
              <a:extLst>
                <a:ext uri="{FF2B5EF4-FFF2-40B4-BE49-F238E27FC236}">
                  <a16:creationId xmlns:a16="http://schemas.microsoft.com/office/drawing/2014/main" id="{EEB82D05-4338-21DE-DD6C-0F3347257574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3270" y="2311601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Google Shape;145;p21">
              <a:extLst>
                <a:ext uri="{FF2B5EF4-FFF2-40B4-BE49-F238E27FC236}">
                  <a16:creationId xmlns:a16="http://schemas.microsoft.com/office/drawing/2014/main" id="{1E5C6B5B-FA93-FF95-FAEE-6BE2FB969598}"/>
                </a:ext>
              </a:extLst>
            </p:cNvPr>
            <p:cNvSpPr/>
            <p:nvPr/>
          </p:nvSpPr>
          <p:spPr bwMode="auto">
            <a:xfrm>
              <a:off x="347839" y="3236879"/>
              <a:ext cx="1045263" cy="229489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lIns="9144" tIns="9144" rIns="9144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  <a:defRPr/>
              </a:pPr>
              <a:r>
                <a:rPr lang="en-US" sz="1000" b="1" kern="0" dirty="0">
                  <a:solidFill>
                    <a:schemeClr val="dk1"/>
                  </a:solidFill>
                  <a:latin typeface="Source Sans 3" panose="020B0303030403020204" pitchFamily="34" charset="0"/>
                  <a:ea typeface="Source Sans Pro"/>
                  <a:cs typeface="Source Sans Pro"/>
                  <a:sym typeface="Source Sans Pro"/>
                </a:rPr>
                <a:t>OPEN SYS FW</a:t>
              </a:r>
              <a:endParaRPr sz="1000" b="1" kern="0" dirty="0">
                <a:solidFill>
                  <a:schemeClr val="dk1"/>
                </a:solidFill>
                <a:latin typeface="Source Sans 3" panose="020B0303030403020204" pitchFamily="34" charset="0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5BD413A-2DD3-2F26-C849-CAA086A2CC77}"/>
              </a:ext>
            </a:extLst>
          </p:cNvPr>
          <p:cNvGrpSpPr/>
          <p:nvPr/>
        </p:nvGrpSpPr>
        <p:grpSpPr>
          <a:xfrm>
            <a:off x="4708962" y="3696549"/>
            <a:ext cx="1045263" cy="1124147"/>
            <a:chOff x="7563707" y="2311601"/>
            <a:chExt cx="1045263" cy="1124147"/>
          </a:xfrm>
        </p:grpSpPr>
        <p:pic>
          <p:nvPicPr>
            <p:cNvPr id="37" name="Google Shape;68;p14">
              <a:extLst>
                <a:ext uri="{FF2B5EF4-FFF2-40B4-BE49-F238E27FC236}">
                  <a16:creationId xmlns:a16="http://schemas.microsoft.com/office/drawing/2014/main" id="{747DD11C-2ED1-C659-AAD2-9190BEB13124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7">
              <a:alphaModFix/>
            </a:blip>
            <a:stretch/>
          </p:blipFill>
          <p:spPr>
            <a:xfrm>
              <a:off x="7628623" y="2311601"/>
              <a:ext cx="915431" cy="914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" name="Google Shape;69;p14">
              <a:extLst>
                <a:ext uri="{FF2B5EF4-FFF2-40B4-BE49-F238E27FC236}">
                  <a16:creationId xmlns:a16="http://schemas.microsoft.com/office/drawing/2014/main" id="{96C07AAB-F902-E29B-F3DC-6FF525B614B1}"/>
                </a:ext>
              </a:extLst>
            </p:cNvPr>
            <p:cNvSpPr/>
            <p:nvPr/>
          </p:nvSpPr>
          <p:spPr>
            <a:xfrm>
              <a:off x="7563707" y="3206259"/>
              <a:ext cx="1045263" cy="229489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wrap="square" lIns="9144" tIns="9144" rIns="9144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" sz="1000" b="1" u="none" strike="noStrike" cap="none" dirty="0">
                  <a:solidFill>
                    <a:schemeClr val="dk1"/>
                  </a:solidFill>
                  <a:latin typeface="Source Sans 3" panose="020B0303030403020204" pitchFamily="34" charset="0"/>
                  <a:ea typeface="Source Sans Pro" panose="020B0503030403020204" pitchFamily="34" charset="0"/>
                  <a:cs typeface="Source Sans Pro"/>
                  <a:sym typeface="Source Sans Pro"/>
                </a:rPr>
                <a:t>TELCO</a:t>
              </a:r>
              <a:endParaRPr sz="1000" b="1" u="none" strike="noStrike" cap="none" dirty="0">
                <a:solidFill>
                  <a:schemeClr val="dk1"/>
                </a:solidFill>
                <a:latin typeface="Source Sans 3" panose="020B0303030403020204" pitchFamily="34" charset="0"/>
                <a:ea typeface="Source Sans Pro" panose="020B0503030403020204" pitchFamily="34" charset="0"/>
                <a:cs typeface="Source Sans Pro"/>
                <a:sym typeface="Source Sans Pro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63D30B0-DCCD-7E9F-F077-7894A7B734DD}"/>
              </a:ext>
            </a:extLst>
          </p:cNvPr>
          <p:cNvGrpSpPr/>
          <p:nvPr/>
        </p:nvGrpSpPr>
        <p:grpSpPr>
          <a:xfrm>
            <a:off x="314493" y="754636"/>
            <a:ext cx="1045263" cy="1150616"/>
            <a:chOff x="347839" y="3766601"/>
            <a:chExt cx="1045263" cy="1150616"/>
          </a:xfrm>
        </p:grpSpPr>
        <p:sp>
          <p:nvSpPr>
            <p:cNvPr id="40" name="Google Shape;145;p21">
              <a:extLst>
                <a:ext uri="{FF2B5EF4-FFF2-40B4-BE49-F238E27FC236}">
                  <a16:creationId xmlns:a16="http://schemas.microsoft.com/office/drawing/2014/main" id="{B588249E-E32C-8BE7-3568-461040437CE4}"/>
                </a:ext>
              </a:extLst>
            </p:cNvPr>
            <p:cNvSpPr/>
            <p:nvPr/>
          </p:nvSpPr>
          <p:spPr bwMode="auto">
            <a:xfrm>
              <a:off x="347839" y="4687728"/>
              <a:ext cx="1045263" cy="229489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lIns="9144" tIns="9144" rIns="9144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  <a:defRPr/>
              </a:pPr>
              <a:r>
                <a:rPr lang="en-US" sz="1000" b="1" kern="0" dirty="0">
                  <a:solidFill>
                    <a:schemeClr val="dk1"/>
                  </a:solidFill>
                  <a:latin typeface="Source Sans 3" panose="020B0303030403020204" pitchFamily="34" charset="0"/>
                  <a:ea typeface="Source Sans Pro"/>
                  <a:cs typeface="Source Sans Pro"/>
                  <a:sym typeface="Source Sans Pro"/>
                </a:rPr>
                <a:t>AI</a:t>
              </a:r>
              <a:endParaRPr sz="1000" b="1" kern="0" dirty="0">
                <a:solidFill>
                  <a:schemeClr val="dk1"/>
                </a:solidFill>
                <a:latin typeface="Source Sans 3" panose="020B0303030403020204" pitchFamily="34" charset="0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41" name="Google Shape;89;p15">
              <a:extLst>
                <a:ext uri="{FF2B5EF4-FFF2-40B4-BE49-F238E27FC236}">
                  <a16:creationId xmlns:a16="http://schemas.microsoft.com/office/drawing/2014/main" id="{185A4CC3-2A8D-31A9-A04C-53A430B0BBD8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13270" y="3766601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7F05F7F-1325-94E2-D958-77533AE4B9B6}"/>
              </a:ext>
            </a:extLst>
          </p:cNvPr>
          <p:cNvGrpSpPr/>
          <p:nvPr/>
        </p:nvGrpSpPr>
        <p:grpSpPr>
          <a:xfrm>
            <a:off x="4708962" y="2224886"/>
            <a:ext cx="1045263" cy="1150616"/>
            <a:chOff x="1774558" y="3766601"/>
            <a:chExt cx="1045263" cy="1150616"/>
          </a:xfrm>
        </p:grpSpPr>
        <p:sp>
          <p:nvSpPr>
            <p:cNvPr id="43" name="Google Shape;145;p21">
              <a:extLst>
                <a:ext uri="{FF2B5EF4-FFF2-40B4-BE49-F238E27FC236}">
                  <a16:creationId xmlns:a16="http://schemas.microsoft.com/office/drawing/2014/main" id="{16C1C028-B6F4-9112-10CC-902DA66A7168}"/>
                </a:ext>
              </a:extLst>
            </p:cNvPr>
            <p:cNvSpPr/>
            <p:nvPr/>
          </p:nvSpPr>
          <p:spPr bwMode="auto">
            <a:xfrm>
              <a:off x="1774558" y="4687728"/>
              <a:ext cx="1045263" cy="229489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lIns="9144" tIns="9144" rIns="9144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  <a:defRPr/>
              </a:pPr>
              <a:r>
                <a:rPr lang="en-US" sz="1000" b="1" kern="0" dirty="0">
                  <a:solidFill>
                    <a:schemeClr val="dk1"/>
                  </a:solidFill>
                  <a:latin typeface="Source Sans 3" panose="020B0303030403020204" pitchFamily="34" charset="0"/>
                  <a:ea typeface="Source Sans Pro"/>
                  <a:cs typeface="Source Sans Pro"/>
                  <a:sym typeface="Source Sans Pro"/>
                </a:rPr>
                <a:t>OPTICS</a:t>
              </a:r>
              <a:endParaRPr sz="1000" b="1" kern="0" dirty="0">
                <a:solidFill>
                  <a:schemeClr val="dk1"/>
                </a:solidFill>
                <a:latin typeface="Source Sans 3" panose="020B0303030403020204" pitchFamily="34" charset="0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44" name="Google Shape;91;p15">
              <a:extLst>
                <a:ext uri="{FF2B5EF4-FFF2-40B4-BE49-F238E27FC236}">
                  <a16:creationId xmlns:a16="http://schemas.microsoft.com/office/drawing/2014/main" id="{B167C444-C034-4C02-1D70-41C580D81C71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839989" y="3766601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D975921-49C7-D190-C446-01AB31F12FCF}"/>
              </a:ext>
            </a:extLst>
          </p:cNvPr>
          <p:cNvGrpSpPr/>
          <p:nvPr/>
        </p:nvGrpSpPr>
        <p:grpSpPr>
          <a:xfrm>
            <a:off x="1781875" y="2217265"/>
            <a:ext cx="1045263" cy="1150616"/>
            <a:chOff x="3201310" y="3766601"/>
            <a:chExt cx="1045263" cy="1150616"/>
          </a:xfrm>
        </p:grpSpPr>
        <p:sp>
          <p:nvSpPr>
            <p:cNvPr id="46" name="Google Shape;145;p21">
              <a:extLst>
                <a:ext uri="{FF2B5EF4-FFF2-40B4-BE49-F238E27FC236}">
                  <a16:creationId xmlns:a16="http://schemas.microsoft.com/office/drawing/2014/main" id="{92161ECD-879B-CD1B-2FE7-43B4658AE227}"/>
                </a:ext>
              </a:extLst>
            </p:cNvPr>
            <p:cNvSpPr/>
            <p:nvPr/>
          </p:nvSpPr>
          <p:spPr bwMode="auto">
            <a:xfrm>
              <a:off x="3201310" y="4687728"/>
              <a:ext cx="1045263" cy="229489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lIns="9144" tIns="9144" rIns="9144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  <a:defRPr/>
              </a:pPr>
              <a:r>
                <a:rPr lang="en-US" sz="1000" b="1" kern="0" dirty="0">
                  <a:solidFill>
                    <a:schemeClr val="dk1"/>
                  </a:solidFill>
                  <a:latin typeface="Source Sans 3" panose="020B0303030403020204" pitchFamily="34" charset="0"/>
                  <a:ea typeface="Source Sans Pro"/>
                  <a:cs typeface="Source Sans Pro"/>
                  <a:sym typeface="Source Sans Pro"/>
                </a:rPr>
                <a:t>OPEN CHIPLET</a:t>
              </a:r>
              <a:endParaRPr sz="1000" b="1" kern="0" dirty="0">
                <a:solidFill>
                  <a:schemeClr val="dk1"/>
                </a:solidFill>
                <a:latin typeface="Source Sans 3" panose="020B0303030403020204" pitchFamily="34" charset="0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47" name="Google Shape;93;p15">
              <a:extLst>
                <a:ext uri="{FF2B5EF4-FFF2-40B4-BE49-F238E27FC236}">
                  <a16:creationId xmlns:a16="http://schemas.microsoft.com/office/drawing/2014/main" id="{D4133A23-AF8C-5541-4695-0512643C5B28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3266741" y="3766601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205A3B1-7E73-FF21-A678-3742629981E4}"/>
              </a:ext>
            </a:extLst>
          </p:cNvPr>
          <p:cNvGrpSpPr/>
          <p:nvPr/>
        </p:nvGrpSpPr>
        <p:grpSpPr>
          <a:xfrm>
            <a:off x="6173785" y="784400"/>
            <a:ext cx="1190205" cy="1120852"/>
            <a:chOff x="6094928" y="3796365"/>
            <a:chExt cx="1190205" cy="1120852"/>
          </a:xfrm>
        </p:grpSpPr>
        <p:sp>
          <p:nvSpPr>
            <p:cNvPr id="50" name="Google Shape;145;p21">
              <a:extLst>
                <a:ext uri="{FF2B5EF4-FFF2-40B4-BE49-F238E27FC236}">
                  <a16:creationId xmlns:a16="http://schemas.microsoft.com/office/drawing/2014/main" id="{A7444286-AD82-C100-6F27-62E9E17F5731}"/>
                </a:ext>
              </a:extLst>
            </p:cNvPr>
            <p:cNvSpPr/>
            <p:nvPr/>
          </p:nvSpPr>
          <p:spPr bwMode="auto">
            <a:xfrm>
              <a:off x="6150707" y="4687728"/>
              <a:ext cx="1045263" cy="229489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lIns="9144" tIns="9144" rIns="9144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  <a:defRPr/>
              </a:pPr>
              <a:r>
                <a:rPr lang="en-US" sz="1000" b="1" kern="0" dirty="0">
                  <a:solidFill>
                    <a:schemeClr val="dk1"/>
                  </a:solidFill>
                  <a:latin typeface="Source Sans 3" panose="020B0303030403020204" pitchFamily="34" charset="0"/>
                  <a:ea typeface="Source Sans Pro"/>
                  <a:cs typeface="Source Sans Pro"/>
                  <a:sym typeface="Source Sans Pro"/>
                </a:rPr>
                <a:t>DEPLOYMENTS</a:t>
              </a:r>
              <a:endParaRPr sz="1000" b="1" kern="0" dirty="0">
                <a:solidFill>
                  <a:schemeClr val="dk1"/>
                </a:solidFill>
                <a:latin typeface="Source Sans 3" panose="020B0303030403020204" pitchFamily="34" charset="0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51" name="Google Shape;97;p15">
              <a:extLst>
                <a:ext uri="{FF2B5EF4-FFF2-40B4-BE49-F238E27FC236}">
                  <a16:creationId xmlns:a16="http://schemas.microsoft.com/office/drawing/2014/main" id="{A31C8C27-9CBC-CA90-95A0-6EB2BBBAB7AC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608477" y="3796365"/>
              <a:ext cx="676656" cy="6766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98;p15">
              <a:extLst>
                <a:ext uri="{FF2B5EF4-FFF2-40B4-BE49-F238E27FC236}">
                  <a16:creationId xmlns:a16="http://schemas.microsoft.com/office/drawing/2014/main" id="{CB7CC5D5-2BE9-2BDB-4C1A-99C52F247DFC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6094928" y="3974136"/>
              <a:ext cx="677419" cy="6766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331CAA8-2B05-16BC-5EE5-F52BC5A6500A}"/>
              </a:ext>
            </a:extLst>
          </p:cNvPr>
          <p:cNvGrpSpPr/>
          <p:nvPr/>
        </p:nvGrpSpPr>
        <p:grpSpPr>
          <a:xfrm>
            <a:off x="304800" y="2218041"/>
            <a:ext cx="1045263" cy="1149449"/>
            <a:chOff x="314493" y="847802"/>
            <a:chExt cx="1045263" cy="1149449"/>
          </a:xfrm>
        </p:grpSpPr>
        <p:sp>
          <p:nvSpPr>
            <p:cNvPr id="7" name="Google Shape;121;p21">
              <a:extLst>
                <a:ext uri="{FF2B5EF4-FFF2-40B4-BE49-F238E27FC236}">
                  <a16:creationId xmlns:a16="http://schemas.microsoft.com/office/drawing/2014/main" id="{97F6D8A9-F633-144D-ECC2-D9112D0F7A14}"/>
                </a:ext>
              </a:extLst>
            </p:cNvPr>
            <p:cNvSpPr/>
            <p:nvPr/>
          </p:nvSpPr>
          <p:spPr bwMode="auto">
            <a:xfrm>
              <a:off x="314493" y="1767762"/>
              <a:ext cx="1045263" cy="229489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lIns="9144" tIns="9144" rIns="9144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  <a:defRPr/>
              </a:pPr>
              <a:r>
                <a:rPr lang="en-US" sz="1000" b="1" kern="0" dirty="0">
                  <a:solidFill>
                    <a:schemeClr val="dk1"/>
                  </a:solidFill>
                  <a:latin typeface="Source Sans 3" panose="020B0303030403020204" pitchFamily="34" charset="0"/>
                  <a:ea typeface="Source Sans Pro"/>
                  <a:cs typeface="Source Sans Pro"/>
                  <a:sym typeface="Source Sans Pro"/>
                </a:rPr>
                <a:t>NETWORKING</a:t>
              </a:r>
              <a:endParaRPr sz="1000" b="1" kern="0" dirty="0">
                <a:solidFill>
                  <a:schemeClr val="dk1"/>
                </a:solidFill>
                <a:latin typeface="Source Sans 3" panose="020B0303030403020204" pitchFamily="34" charset="0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55" name="Picture 54" descr="A green and grey circle with white circle and black circles&#10;&#10;Description automatically generated with medium confidence">
              <a:extLst>
                <a:ext uri="{FF2B5EF4-FFF2-40B4-BE49-F238E27FC236}">
                  <a16:creationId xmlns:a16="http://schemas.microsoft.com/office/drawing/2014/main" id="{FABC6A6D-60B4-0D57-8911-A6A6E86763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5869" t="2846" r="813" b="5238"/>
            <a:stretch/>
          </p:blipFill>
          <p:spPr>
            <a:xfrm>
              <a:off x="372959" y="847802"/>
              <a:ext cx="928331" cy="914400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93951B2-6C9D-6D6A-DE8C-E36EEB48994E}"/>
              </a:ext>
            </a:extLst>
          </p:cNvPr>
          <p:cNvGrpSpPr/>
          <p:nvPr/>
        </p:nvGrpSpPr>
        <p:grpSpPr>
          <a:xfrm>
            <a:off x="1779316" y="3669110"/>
            <a:ext cx="1045263" cy="1154598"/>
            <a:chOff x="3218101" y="847802"/>
            <a:chExt cx="1045263" cy="1154598"/>
          </a:xfrm>
        </p:grpSpPr>
        <p:sp>
          <p:nvSpPr>
            <p:cNvPr id="10" name="Google Shape;124;p21">
              <a:extLst>
                <a:ext uri="{FF2B5EF4-FFF2-40B4-BE49-F238E27FC236}">
                  <a16:creationId xmlns:a16="http://schemas.microsoft.com/office/drawing/2014/main" id="{F5E89E3F-ACC6-E8C5-8FA0-056CAA0806B7}"/>
                </a:ext>
              </a:extLst>
            </p:cNvPr>
            <p:cNvSpPr/>
            <p:nvPr/>
          </p:nvSpPr>
          <p:spPr bwMode="auto">
            <a:xfrm>
              <a:off x="3218101" y="1774340"/>
              <a:ext cx="1045263" cy="228060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lIns="9144" tIns="9144" rIns="9144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  <a:defRPr/>
              </a:pPr>
              <a:r>
                <a:rPr lang="en-US" sz="1000" b="1" kern="0" dirty="0">
                  <a:solidFill>
                    <a:schemeClr val="dk1"/>
                  </a:solidFill>
                  <a:latin typeface="Source Sans 3" panose="020B0303030403020204" pitchFamily="34" charset="0"/>
                  <a:ea typeface="Source Sans Pro"/>
                  <a:cs typeface="Source Sans Pro"/>
                  <a:sym typeface="Source Sans Pro"/>
                </a:rPr>
                <a:t>STORAGE</a:t>
              </a:r>
              <a:endParaRPr sz="1000" b="1" kern="0" dirty="0">
                <a:solidFill>
                  <a:srgbClr val="5F6061"/>
                </a:solidFill>
                <a:latin typeface="Source Sans 3" panose="020B0303030403020204" pitchFamily="34" charset="0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57" name="Picture 56" descr="A green and grey circular object&#10;&#10;Description automatically generated">
              <a:extLst>
                <a:ext uri="{FF2B5EF4-FFF2-40B4-BE49-F238E27FC236}">
                  <a16:creationId xmlns:a16="http://schemas.microsoft.com/office/drawing/2014/main" id="{75BBB01E-FDD8-4A3B-8193-DB9516B684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-4220" t="-4629" r="-5039" b="-4629"/>
            <a:stretch/>
          </p:blipFill>
          <p:spPr>
            <a:xfrm>
              <a:off x="3283532" y="847802"/>
              <a:ext cx="914400" cy="914400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898D692-405B-619D-61B2-15A19ABC478B}"/>
              </a:ext>
            </a:extLst>
          </p:cNvPr>
          <p:cNvGrpSpPr/>
          <p:nvPr/>
        </p:nvGrpSpPr>
        <p:grpSpPr>
          <a:xfrm>
            <a:off x="6229564" y="2210048"/>
            <a:ext cx="1045263" cy="1153825"/>
            <a:chOff x="1776081" y="847802"/>
            <a:chExt cx="1045263" cy="1153825"/>
          </a:xfrm>
        </p:grpSpPr>
        <p:sp>
          <p:nvSpPr>
            <p:cNvPr id="34" name="Google Shape;127;p21">
              <a:extLst>
                <a:ext uri="{FF2B5EF4-FFF2-40B4-BE49-F238E27FC236}">
                  <a16:creationId xmlns:a16="http://schemas.microsoft.com/office/drawing/2014/main" id="{8E9FE2E8-939E-21DF-1A04-691144A1243F}"/>
                </a:ext>
              </a:extLst>
            </p:cNvPr>
            <p:cNvSpPr/>
            <p:nvPr/>
          </p:nvSpPr>
          <p:spPr bwMode="auto">
            <a:xfrm>
              <a:off x="1776081" y="1773567"/>
              <a:ext cx="1045263" cy="228060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  <a:effectLst/>
          </p:spPr>
          <p:txBody>
            <a:bodyPr spcFirstLastPara="1" lIns="9144" tIns="9144" rIns="9144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  <a:defRPr/>
              </a:pPr>
              <a:r>
                <a:rPr lang="en-US" sz="1000" b="1" kern="0" dirty="0">
                  <a:solidFill>
                    <a:schemeClr val="dk1"/>
                  </a:solidFill>
                  <a:latin typeface="Source Sans 3" panose="020B0303030403020204" pitchFamily="34" charset="0"/>
                  <a:ea typeface="Source Sans Pro"/>
                  <a:cs typeface="Source Sans Pro"/>
                  <a:sym typeface="Source Sans Pro"/>
                </a:rPr>
                <a:t>RACK &amp; POWER</a:t>
              </a:r>
              <a:endParaRPr sz="1000" b="1" kern="0" dirty="0">
                <a:solidFill>
                  <a:srgbClr val="5F6061"/>
                </a:solidFill>
                <a:latin typeface="Source Sans 3" panose="020B0303030403020204" pitchFamily="34" charset="0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59" name="Picture 58" descr="A green cube in a cage&#10;&#10;Description automatically generated">
              <a:extLst>
                <a:ext uri="{FF2B5EF4-FFF2-40B4-BE49-F238E27FC236}">
                  <a16:creationId xmlns:a16="http://schemas.microsoft.com/office/drawing/2014/main" id="{7085873C-5446-7750-15E7-90A7EE265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841512" y="847802"/>
              <a:ext cx="914400" cy="914400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5318528-9900-E241-1B68-0BF550CAADCD}"/>
              </a:ext>
            </a:extLst>
          </p:cNvPr>
          <p:cNvGrpSpPr/>
          <p:nvPr/>
        </p:nvGrpSpPr>
        <p:grpSpPr>
          <a:xfrm>
            <a:off x="304799" y="3669110"/>
            <a:ext cx="1045263" cy="1156175"/>
            <a:chOff x="4705139" y="847802"/>
            <a:chExt cx="1045263" cy="1156175"/>
          </a:xfrm>
        </p:grpSpPr>
        <p:sp>
          <p:nvSpPr>
            <p:cNvPr id="4" name="Google Shape;118;p21">
              <a:extLst>
                <a:ext uri="{FF2B5EF4-FFF2-40B4-BE49-F238E27FC236}">
                  <a16:creationId xmlns:a16="http://schemas.microsoft.com/office/drawing/2014/main" id="{5AD2B39A-9D7D-1CC6-137D-51B84098F403}"/>
                </a:ext>
              </a:extLst>
            </p:cNvPr>
            <p:cNvSpPr/>
            <p:nvPr/>
          </p:nvSpPr>
          <p:spPr bwMode="auto">
            <a:xfrm>
              <a:off x="4705139" y="1774488"/>
              <a:ext cx="1045263" cy="229489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lIns="9144" tIns="9144" rIns="9144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  <a:defRPr/>
              </a:pPr>
              <a:r>
                <a:rPr lang="en-US" sz="1000" b="1" kern="0" dirty="0">
                  <a:solidFill>
                    <a:schemeClr val="dk1"/>
                  </a:solidFill>
                  <a:latin typeface="Source Sans 3" panose="020B0303030403020204" pitchFamily="34" charset="0"/>
                  <a:ea typeface="Source Sans Pro"/>
                  <a:cs typeface="Source Sans Pro"/>
                  <a:sym typeface="Source Sans Pro"/>
                </a:rPr>
                <a:t>SERVER</a:t>
              </a:r>
              <a:endParaRPr sz="1000" b="1" kern="0" dirty="0">
                <a:solidFill>
                  <a:srgbClr val="5F6061"/>
                </a:solidFill>
                <a:latin typeface="Source Sans 3" panose="020B0303030403020204" pitchFamily="34" charset="0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61" name="Picture 60" descr="A green and white server&#10;&#10;Description automatically generated">
              <a:extLst>
                <a:ext uri="{FF2B5EF4-FFF2-40B4-BE49-F238E27FC236}">
                  <a16:creationId xmlns:a16="http://schemas.microsoft.com/office/drawing/2014/main" id="{C6F665A6-BCEC-2058-268D-C52D12118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770570" y="847802"/>
              <a:ext cx="914400" cy="914400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07BDEC3-3AC0-E373-E10D-0BF69ACCCF95}"/>
              </a:ext>
            </a:extLst>
          </p:cNvPr>
          <p:cNvGrpSpPr/>
          <p:nvPr/>
        </p:nvGrpSpPr>
        <p:grpSpPr>
          <a:xfrm>
            <a:off x="3244139" y="751427"/>
            <a:ext cx="1045263" cy="1153825"/>
            <a:chOff x="6147159" y="847802"/>
            <a:chExt cx="1045263" cy="1153825"/>
          </a:xfrm>
        </p:grpSpPr>
        <p:sp>
          <p:nvSpPr>
            <p:cNvPr id="28" name="Google Shape;130;p21">
              <a:extLst>
                <a:ext uri="{FF2B5EF4-FFF2-40B4-BE49-F238E27FC236}">
                  <a16:creationId xmlns:a16="http://schemas.microsoft.com/office/drawing/2014/main" id="{E2295A8C-67E5-923C-94F4-F48273CF64AA}"/>
                </a:ext>
              </a:extLst>
            </p:cNvPr>
            <p:cNvSpPr/>
            <p:nvPr/>
          </p:nvSpPr>
          <p:spPr bwMode="auto">
            <a:xfrm>
              <a:off x="6147159" y="1772138"/>
              <a:ext cx="1045263" cy="229489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lIns="9144" tIns="9144" rIns="9144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  <a:defRPr/>
              </a:pPr>
              <a:r>
                <a:rPr lang="en-US" sz="1000" b="1" kern="0" dirty="0">
                  <a:solidFill>
                    <a:schemeClr val="dk1"/>
                  </a:solidFill>
                  <a:latin typeface="Source Sans 3" panose="020B0303030403020204" pitchFamily="34" charset="0"/>
                  <a:ea typeface="Source Sans Pro"/>
                  <a:cs typeface="Source Sans Pro"/>
                  <a:sym typeface="Source Sans Pro"/>
                </a:rPr>
                <a:t>COOLING ENV</a:t>
              </a:r>
              <a:endParaRPr sz="1000" b="1" kern="0" dirty="0">
                <a:solidFill>
                  <a:schemeClr val="dk1"/>
                </a:solidFill>
                <a:latin typeface="Source Sans 3" panose="020B0303030403020204" pitchFamily="34" charset="0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63" name="Picture 62" descr="A green snowflake with a drop of water in the center&#10;&#10;Description automatically generated">
              <a:extLst>
                <a:ext uri="{FF2B5EF4-FFF2-40B4-BE49-F238E27FC236}">
                  <a16:creationId xmlns:a16="http://schemas.microsoft.com/office/drawing/2014/main" id="{18CEE4AA-603A-2489-8F40-8016A1CDB1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212590" y="847802"/>
              <a:ext cx="914400" cy="914400"/>
            </a:xfrm>
            <a:prstGeom prst="rect">
              <a:avLst/>
            </a:prstGeom>
          </p:spPr>
        </p:pic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2E882E9-48A2-94C1-E3F8-96F75A1F1E5E}"/>
              </a:ext>
            </a:extLst>
          </p:cNvPr>
          <p:cNvGrpSpPr/>
          <p:nvPr/>
        </p:nvGrpSpPr>
        <p:grpSpPr>
          <a:xfrm>
            <a:off x="3226234" y="3669110"/>
            <a:ext cx="1061039" cy="1153825"/>
            <a:chOff x="7552019" y="847802"/>
            <a:chExt cx="1061039" cy="1153825"/>
          </a:xfrm>
        </p:grpSpPr>
        <p:sp>
          <p:nvSpPr>
            <p:cNvPr id="32" name="Google Shape;124;p21">
              <a:extLst>
                <a:ext uri="{FF2B5EF4-FFF2-40B4-BE49-F238E27FC236}">
                  <a16:creationId xmlns:a16="http://schemas.microsoft.com/office/drawing/2014/main" id="{394DD1C7-9814-5DBA-3869-BF830BCC300B}"/>
                </a:ext>
              </a:extLst>
            </p:cNvPr>
            <p:cNvSpPr/>
            <p:nvPr/>
          </p:nvSpPr>
          <p:spPr bwMode="auto">
            <a:xfrm>
              <a:off x="7567795" y="1773567"/>
              <a:ext cx="1045263" cy="228060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lIns="9144" tIns="9144" rIns="9144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  <a:defRPr/>
              </a:pPr>
              <a:r>
                <a:rPr lang="en-US" sz="1000" b="1" kern="0" dirty="0">
                  <a:solidFill>
                    <a:schemeClr val="dk1"/>
                  </a:solidFill>
                  <a:latin typeface="Source Sans 3" panose="020B0303030403020204" pitchFamily="34" charset="0"/>
                  <a:ea typeface="Source Sans Pro"/>
                  <a:cs typeface="Source Sans Pro"/>
                  <a:sym typeface="Source Sans Pro"/>
                </a:rPr>
                <a:t>SUSTAINABILITY</a:t>
              </a:r>
              <a:endParaRPr sz="1000" b="1" kern="0" dirty="0">
                <a:solidFill>
                  <a:srgbClr val="5F6061"/>
                </a:solidFill>
                <a:latin typeface="Source Sans 3" panose="020B0303030403020204" pitchFamily="34" charset="0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65" name="Picture 64" descr="A green and grey globe with arrows&#10;&#10;Description automatically generated">
              <a:extLst>
                <a:ext uri="{FF2B5EF4-FFF2-40B4-BE49-F238E27FC236}">
                  <a16:creationId xmlns:a16="http://schemas.microsoft.com/office/drawing/2014/main" id="{200DE799-95EB-2106-5623-D4FE6F24A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l="-1366" t="-3411" r="-5457" b="-3411"/>
            <a:stretch/>
          </p:blipFill>
          <p:spPr>
            <a:xfrm>
              <a:off x="7552019" y="847802"/>
              <a:ext cx="914400" cy="914400"/>
            </a:xfrm>
            <a:prstGeom prst="rect">
              <a:avLst/>
            </a:prstGeom>
          </p:spPr>
        </p:pic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1EB8FF1-1146-FA75-CB4D-6DA8094ADFF2}"/>
              </a:ext>
            </a:extLst>
          </p:cNvPr>
          <p:cNvGrpSpPr/>
          <p:nvPr/>
        </p:nvGrpSpPr>
        <p:grpSpPr>
          <a:xfrm>
            <a:off x="6232367" y="3677702"/>
            <a:ext cx="1109259" cy="1142994"/>
            <a:chOff x="6085927" y="2321017"/>
            <a:chExt cx="1109259" cy="1142994"/>
          </a:xfrm>
        </p:grpSpPr>
        <p:sp>
          <p:nvSpPr>
            <p:cNvPr id="25" name="Google Shape;145;p21">
              <a:extLst>
                <a:ext uri="{FF2B5EF4-FFF2-40B4-BE49-F238E27FC236}">
                  <a16:creationId xmlns:a16="http://schemas.microsoft.com/office/drawing/2014/main" id="{FD6FFE5F-21DB-6984-1377-944743E88633}"/>
                </a:ext>
              </a:extLst>
            </p:cNvPr>
            <p:cNvSpPr/>
            <p:nvPr/>
          </p:nvSpPr>
          <p:spPr bwMode="auto">
            <a:xfrm>
              <a:off x="6085927" y="3234522"/>
              <a:ext cx="1109259" cy="229489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lIns="9144" tIns="9144" rIns="9144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  <a:defRPr/>
              </a:pPr>
              <a:r>
                <a:rPr lang="en-US" sz="1000" b="1" kern="0" dirty="0">
                  <a:solidFill>
                    <a:schemeClr val="dk1"/>
                  </a:solidFill>
                  <a:latin typeface="Source Sans 3" panose="020B0303030403020204" pitchFamily="34" charset="0"/>
                  <a:ea typeface="Source Sans Pro"/>
                  <a:cs typeface="Source Sans Pro"/>
                  <a:sym typeface="Source Sans Pro"/>
                </a:rPr>
                <a:t>TIME APPLIANCES</a:t>
              </a:r>
              <a:endParaRPr sz="1000" b="1" kern="0" dirty="0">
                <a:solidFill>
                  <a:schemeClr val="dk1"/>
                </a:solidFill>
                <a:latin typeface="Source Sans 3" panose="020B0303030403020204" pitchFamily="34" charset="0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68" name="Picture 67" descr="A green and white clock with a black background&#10;&#10;Description automatically generated">
              <a:extLst>
                <a:ext uri="{FF2B5EF4-FFF2-40B4-BE49-F238E27FC236}">
                  <a16:creationId xmlns:a16="http://schemas.microsoft.com/office/drawing/2014/main" id="{E3778EA5-3EE7-83F3-36A7-09D4F35C70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l="-10645" t="-13068" r="-17085" b="-17518"/>
            <a:stretch/>
          </p:blipFill>
          <p:spPr>
            <a:xfrm>
              <a:off x="6181612" y="2321017"/>
              <a:ext cx="917888" cy="895568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F705342-50A3-1353-EB44-705FEB2EF168}"/>
              </a:ext>
            </a:extLst>
          </p:cNvPr>
          <p:cNvGrpSpPr/>
          <p:nvPr/>
        </p:nvGrpSpPr>
        <p:grpSpPr>
          <a:xfrm>
            <a:off x="1779316" y="754637"/>
            <a:ext cx="1045263" cy="1150615"/>
            <a:chOff x="4676542" y="3766601"/>
            <a:chExt cx="1045263" cy="1150615"/>
          </a:xfrm>
        </p:grpSpPr>
        <p:sp>
          <p:nvSpPr>
            <p:cNvPr id="48" name="Google Shape;145;p21">
              <a:extLst>
                <a:ext uri="{FF2B5EF4-FFF2-40B4-BE49-F238E27FC236}">
                  <a16:creationId xmlns:a16="http://schemas.microsoft.com/office/drawing/2014/main" id="{D9D7B463-3E1E-A184-6DA1-ABBE8D9C7D70}"/>
                </a:ext>
              </a:extLst>
            </p:cNvPr>
            <p:cNvSpPr/>
            <p:nvPr/>
          </p:nvSpPr>
          <p:spPr bwMode="auto">
            <a:xfrm>
              <a:off x="4676542" y="4687727"/>
              <a:ext cx="1045263" cy="229489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lIns="9144" tIns="9144" rIns="9144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  <a:defRPr/>
              </a:pPr>
              <a:r>
                <a:rPr lang="en-US" sz="1000" b="1" kern="0" dirty="0">
                  <a:solidFill>
                    <a:schemeClr val="dk1"/>
                  </a:solidFill>
                  <a:latin typeface="Source Sans 3" panose="020B0303030403020204" pitchFamily="34" charset="0"/>
                  <a:ea typeface="Source Sans Pro"/>
                  <a:cs typeface="Source Sans Pro"/>
                  <a:sym typeface="Source Sans Pro"/>
                </a:rPr>
                <a:t>CMS</a:t>
              </a:r>
              <a:endParaRPr sz="1000" b="1" kern="0" dirty="0">
                <a:solidFill>
                  <a:schemeClr val="dk1"/>
                </a:solidFill>
                <a:latin typeface="Source Sans 3" panose="020B0303030403020204" pitchFamily="34" charset="0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81" name="Picture 80" descr="A green and white server&#10;&#10;Description automatically generated">
              <a:extLst>
                <a:ext uri="{FF2B5EF4-FFF2-40B4-BE49-F238E27FC236}">
                  <a16:creationId xmlns:a16="http://schemas.microsoft.com/office/drawing/2014/main" id="{7B7DAA66-C0AE-24C1-F9C8-7B9CF4A5A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741973" y="3766601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8558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32AED58-9F3A-F2D6-3FA9-81EFFDE5A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1B3B8700-F4F8-FEAB-4C0C-65987E627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9CD165F-5A66-EF60-9040-DBD47DAACA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6E0C8C-243B-EDB9-D030-80C9FB358BD6}"/>
              </a:ext>
            </a:extLst>
          </p:cNvPr>
          <p:cNvCxnSpPr>
            <a:cxnSpLocks/>
          </p:cNvCxnSpPr>
          <p:nvPr/>
        </p:nvCxnSpPr>
        <p:spPr>
          <a:xfrm>
            <a:off x="304800" y="2570227"/>
            <a:ext cx="7924223" cy="0"/>
          </a:xfrm>
          <a:prstGeom prst="line">
            <a:avLst/>
          </a:prstGeom>
          <a:ln w="19050">
            <a:solidFill>
              <a:srgbClr val="8DC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oogle Shape;55;p13">
            <a:extLst>
              <a:ext uri="{FF2B5EF4-FFF2-40B4-BE49-F238E27FC236}">
                <a16:creationId xmlns:a16="http://schemas.microsoft.com/office/drawing/2014/main" id="{A824A509-D8A0-D5CF-CF3D-9EEE2DAAADAD}"/>
              </a:ext>
            </a:extLst>
          </p:cNvPr>
          <p:cNvSpPr txBox="1">
            <a:spLocks/>
          </p:cNvSpPr>
          <p:nvPr/>
        </p:nvSpPr>
        <p:spPr>
          <a:xfrm>
            <a:off x="6019800" y="1092154"/>
            <a:ext cx="1888529" cy="369332"/>
          </a:xfrm>
          <a:prstGeom prst="homePlat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40" tIns="45720" rIns="91440" bIns="4572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appropriate Project Logo.</a:t>
            </a:r>
            <a:b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from slide 14.</a:t>
            </a:r>
            <a:endParaRPr lang="en-US" sz="900" kern="0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2C237848-6147-3093-A521-454FA170BC94}"/>
              </a:ext>
            </a:extLst>
          </p:cNvPr>
          <p:cNvSpPr/>
          <p:nvPr/>
        </p:nvSpPr>
        <p:spPr>
          <a:xfrm>
            <a:off x="3356224" y="272496"/>
            <a:ext cx="2082800" cy="369332"/>
          </a:xfrm>
          <a:prstGeom prst="homePlat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This should be the second slide.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Select from slide 12.</a:t>
            </a:r>
            <a:endParaRPr lang="en-US" sz="9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Google Shape;48;p12">
            <a:extLst>
              <a:ext uri="{FF2B5EF4-FFF2-40B4-BE49-F238E27FC236}">
                <a16:creationId xmlns:a16="http://schemas.microsoft.com/office/drawing/2014/main" id="{7CD97219-FFD6-2264-9F24-0BFF4C79C21D}"/>
              </a:ext>
            </a:extLst>
          </p:cNvPr>
          <p:cNvSpPr txBox="1"/>
          <p:nvPr/>
        </p:nvSpPr>
        <p:spPr>
          <a:xfrm>
            <a:off x="4483031" y="3897797"/>
            <a:ext cx="3145415" cy="369332"/>
          </a:xfrm>
          <a:prstGeom prst="homePlat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40" tIns="45720" rIns="91440" bIns="4572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Use appropriate Membership Logo. Select from slide 9.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If not an OCP member, please remove.</a:t>
            </a:r>
            <a:endParaRPr sz="900" kern="0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C50C18E-A6F1-54E5-BEFB-A3DE83D860B7}"/>
              </a:ext>
            </a:extLst>
          </p:cNvPr>
          <p:cNvGrpSpPr/>
          <p:nvPr/>
        </p:nvGrpSpPr>
        <p:grpSpPr>
          <a:xfrm>
            <a:off x="7781054" y="859681"/>
            <a:ext cx="1045263" cy="1156175"/>
            <a:chOff x="4705139" y="847802"/>
            <a:chExt cx="1045263" cy="1156175"/>
          </a:xfrm>
        </p:grpSpPr>
        <p:sp>
          <p:nvSpPr>
            <p:cNvPr id="3" name="Google Shape;118;p21">
              <a:extLst>
                <a:ext uri="{FF2B5EF4-FFF2-40B4-BE49-F238E27FC236}">
                  <a16:creationId xmlns:a16="http://schemas.microsoft.com/office/drawing/2014/main" id="{EB2265D2-EB9B-0219-F058-3437FFBBE5CD}"/>
                </a:ext>
              </a:extLst>
            </p:cNvPr>
            <p:cNvSpPr/>
            <p:nvPr/>
          </p:nvSpPr>
          <p:spPr bwMode="auto">
            <a:xfrm>
              <a:off x="4705139" y="1774488"/>
              <a:ext cx="1045263" cy="229489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lIns="9144" tIns="9144" rIns="9144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  <a:defRPr/>
              </a:pPr>
              <a:r>
                <a:rPr lang="en-US" sz="1000" b="1" kern="0" dirty="0">
                  <a:solidFill>
                    <a:schemeClr val="dk1"/>
                  </a:solidFill>
                  <a:latin typeface="Source Sans 3" panose="020B0303030403020204" pitchFamily="34" charset="0"/>
                  <a:ea typeface="Source Sans Pro"/>
                  <a:cs typeface="Source Sans Pro"/>
                  <a:sym typeface="Source Sans Pro"/>
                </a:rPr>
                <a:t>SERVER</a:t>
              </a:r>
              <a:endParaRPr sz="1000" b="1" kern="0" dirty="0">
                <a:solidFill>
                  <a:srgbClr val="5F6061"/>
                </a:solidFill>
                <a:latin typeface="Source Sans 3" panose="020B0303030403020204" pitchFamily="34" charset="0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5" name="Picture 4" descr="A green and white server&#10;&#10;Description automatically generated">
              <a:extLst>
                <a:ext uri="{FF2B5EF4-FFF2-40B4-BE49-F238E27FC236}">
                  <a16:creationId xmlns:a16="http://schemas.microsoft.com/office/drawing/2014/main" id="{32ECB14F-DF87-3694-D4E7-E16B77245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70570" y="847802"/>
              <a:ext cx="914400" cy="914400"/>
            </a:xfrm>
            <a:prstGeom prst="rect">
              <a:avLst/>
            </a:prstGeom>
          </p:spPr>
        </p:pic>
      </p:grpSp>
      <p:pic>
        <p:nvPicPr>
          <p:cNvPr id="13" name="Picture 12" descr="A logo with arrows and arrows pointing to the center&#10;&#10;Description automatically generated">
            <a:extLst>
              <a:ext uri="{FF2B5EF4-FFF2-40B4-BE49-F238E27FC236}">
                <a16:creationId xmlns:a16="http://schemas.microsoft.com/office/drawing/2014/main" id="{D6274DAD-FF8D-2BCF-9193-0151DF808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7164" y="2736654"/>
            <a:ext cx="1051560" cy="157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72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2927B04D-B744-1E7E-F839-9FC7C3E295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271" y="684067"/>
            <a:ext cx="8497455" cy="362514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Technical content is desired</a:t>
            </a:r>
          </a:p>
          <a:p>
            <a:r>
              <a:rPr lang="en-US" dirty="0"/>
              <a:t>Open, collaborative in nature, material must be relevant to an open-source community</a:t>
            </a:r>
          </a:p>
          <a:p>
            <a:r>
              <a:rPr lang="en-US" dirty="0"/>
              <a:t>Must not be a product advertisement or too “commercial” in the messaging</a:t>
            </a:r>
          </a:p>
          <a:p>
            <a:r>
              <a:rPr lang="en-US" dirty="0"/>
              <a:t>Products, specs, and any contributions that have NOT been previously discussed in a monthly call, workshop, or previously approved by the foundation should NOT be disclosed in an engineering workshop. </a:t>
            </a:r>
          </a:p>
          <a:p>
            <a:r>
              <a:rPr lang="en-US" dirty="0"/>
              <a:t>No future discussions about contributions without a Contribution License Agreement in place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6CD96B-AB51-CFF6-3C37-6A457629D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37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259282-A5DD-1CB0-DAEF-6ACABA85F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2D411B7-8391-1144-8C33-33F303B655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7228977"/>
              </p:ext>
            </p:extLst>
          </p:nvPr>
        </p:nvGraphicFramePr>
        <p:xfrm>
          <a:off x="398183" y="969962"/>
          <a:ext cx="8377237" cy="320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Google Shape;39;p11">
            <a:extLst>
              <a:ext uri="{FF2B5EF4-FFF2-40B4-BE49-F238E27FC236}">
                <a16:creationId xmlns:a16="http://schemas.microsoft.com/office/drawing/2014/main" id="{D7D0D16A-D72E-862D-0AB7-8D552426D59D}"/>
              </a:ext>
            </a:extLst>
          </p:cNvPr>
          <p:cNvSpPr txBox="1"/>
          <p:nvPr/>
        </p:nvSpPr>
        <p:spPr>
          <a:xfrm>
            <a:off x="6529339" y="0"/>
            <a:ext cx="2614661" cy="9966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40" tIns="45720" rIns="91440" bIns="4572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Add any diagrams/charts here.</a:t>
            </a:r>
          </a:p>
          <a:p>
            <a:pPr marL="182880" indent="-91440" eaLnBrk="1" fontAlgn="auto" hangingPunct="1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900" kern="0" dirty="0">
                <a:solidFill>
                  <a:srgbClr val="00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Technical content is desired</a:t>
            </a:r>
          </a:p>
          <a:p>
            <a:pPr marL="182880" indent="-91440" eaLnBrk="1" fontAlgn="auto" hangingPunct="1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900" kern="0" dirty="0">
                <a:solidFill>
                  <a:srgbClr val="00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Open, collaborative in nature, material must be relevant to an open-source community</a:t>
            </a:r>
          </a:p>
          <a:p>
            <a:pPr marL="182880" indent="-91440" eaLnBrk="1" fontAlgn="auto" hangingPunct="1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900" kern="0" dirty="0">
                <a:solidFill>
                  <a:srgbClr val="00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Must not be a product advertisement or too “commercial” in the messaging</a:t>
            </a:r>
          </a:p>
        </p:txBody>
      </p:sp>
    </p:spTree>
    <p:extLst>
      <p:ext uri="{BB962C8B-B14F-4D97-AF65-F5344CB8AC3E}">
        <p14:creationId xmlns:p14="http://schemas.microsoft.com/office/powerpoint/2010/main" val="1800517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D94308E-40CC-5F5D-35AD-03594393C2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altLang="en-US" dirty="0">
                <a:sym typeface="Source Sans Pro" panose="020B0503030403020204" pitchFamily="34" charset="0"/>
              </a:rPr>
              <a:t>Photos of Product/Facility</a:t>
            </a:r>
          </a:p>
          <a:p>
            <a:pPr>
              <a:buClr>
                <a:schemeClr val="tx1"/>
              </a:buClr>
            </a:pPr>
            <a:r>
              <a:rPr lang="en-US" altLang="en-US" dirty="0">
                <a:sym typeface="Source Sans Pro" panose="020B0503030403020204" pitchFamily="34" charset="0"/>
              </a:rPr>
              <a:t>Links to Solution Provider’s/ Colo Solution Provider’s Site</a:t>
            </a:r>
          </a:p>
          <a:p>
            <a:pPr>
              <a:buClr>
                <a:schemeClr val="tx1"/>
              </a:buClr>
            </a:pPr>
            <a:r>
              <a:rPr lang="en-US" altLang="en-US" dirty="0">
                <a:sym typeface="Source Sans Pro" panose="020B0503030403020204" pitchFamily="34" charset="0"/>
              </a:rPr>
              <a:t>Marketplace Link</a:t>
            </a:r>
          </a:p>
          <a:p>
            <a:pPr>
              <a:buClr>
                <a:schemeClr val="tx1"/>
              </a:buClr>
            </a:pPr>
            <a:endParaRPr lang="en-US" altLang="en-US" dirty="0">
              <a:sym typeface="Source Sans Pro" panose="020B0503030403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2D4F66-1C0D-4E40-B96F-9F832B92F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Google Shape;48;p12">
            <a:extLst>
              <a:ext uri="{FF2B5EF4-FFF2-40B4-BE49-F238E27FC236}">
                <a16:creationId xmlns:a16="http://schemas.microsoft.com/office/drawing/2014/main" id="{CDD0CEBB-FBA7-7A56-2497-C3CC4ADB1BA6}"/>
              </a:ext>
            </a:extLst>
          </p:cNvPr>
          <p:cNvSpPr txBox="1"/>
          <p:nvPr/>
        </p:nvSpPr>
        <p:spPr>
          <a:xfrm>
            <a:off x="4707467" y="2337871"/>
            <a:ext cx="2263822" cy="369332"/>
          </a:xfrm>
          <a:prstGeom prst="homePlat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40" tIns="45720" rIns="91440" bIns="4572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Use appropriate Solution Provider logo from slide 10.</a:t>
            </a:r>
          </a:p>
        </p:txBody>
      </p:sp>
      <p:sp>
        <p:nvSpPr>
          <p:cNvPr id="5" name="Google Shape;48;p12">
            <a:extLst>
              <a:ext uri="{FF2B5EF4-FFF2-40B4-BE49-F238E27FC236}">
                <a16:creationId xmlns:a16="http://schemas.microsoft.com/office/drawing/2014/main" id="{17788088-4B27-ED65-52B9-5ECBC060DED9}"/>
              </a:ext>
            </a:extLst>
          </p:cNvPr>
          <p:cNvSpPr txBox="1"/>
          <p:nvPr/>
        </p:nvSpPr>
        <p:spPr>
          <a:xfrm>
            <a:off x="5482830" y="824117"/>
            <a:ext cx="2400347" cy="369332"/>
          </a:xfrm>
          <a:prstGeom prst="homePlat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40" tIns="45720" rIns="91440" bIns="4572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Use appropriate OCP Recognition logo for Facility/Product from slide 11.</a:t>
            </a:r>
          </a:p>
        </p:txBody>
      </p:sp>
      <p:pic>
        <p:nvPicPr>
          <p:cNvPr id="7" name="Google Shape;96;p18">
            <a:extLst>
              <a:ext uri="{FF2B5EF4-FFF2-40B4-BE49-F238E27FC236}">
                <a16:creationId xmlns:a16="http://schemas.microsoft.com/office/drawing/2014/main" id="{A04A4A8C-1587-5C70-9431-F0EFE9428E5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393" y="1950027"/>
            <a:ext cx="1883664" cy="94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oogle Shape;110;p20">
            <a:extLst>
              <a:ext uri="{FF2B5EF4-FFF2-40B4-BE49-F238E27FC236}">
                <a16:creationId xmlns:a16="http://schemas.microsoft.com/office/drawing/2014/main" id="{D5D91895-2EDE-465F-C3B4-2907DE65365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571" y="362461"/>
            <a:ext cx="1426464" cy="132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516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B692C8B-E7DE-EB5C-4767-94151F04D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Google Shape;39;p11">
            <a:extLst>
              <a:ext uri="{FF2B5EF4-FFF2-40B4-BE49-F238E27FC236}">
                <a16:creationId xmlns:a16="http://schemas.microsoft.com/office/drawing/2014/main" id="{BF49384C-B840-6D24-32B9-9589084E0650}"/>
              </a:ext>
            </a:extLst>
          </p:cNvPr>
          <p:cNvSpPr txBox="1"/>
          <p:nvPr/>
        </p:nvSpPr>
        <p:spPr>
          <a:xfrm>
            <a:off x="6529339" y="0"/>
            <a:ext cx="2614661" cy="3462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This should be the last slide </a:t>
            </a:r>
            <a:b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</a:b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before your closing slide.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2164B87-7772-F290-BA16-7500858372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Problem to Solve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[Example]</a:t>
            </a:r>
            <a:r>
              <a:rPr lang="en-US" sz="1400" dirty="0"/>
              <a:t> Let's create a specification for sustainable OCP summit badges</a:t>
            </a:r>
          </a:p>
          <a:p>
            <a:r>
              <a:rPr lang="en-US" dirty="0"/>
              <a:t>How to get involved in the Project/Sub-Project Community</a:t>
            </a:r>
          </a:p>
          <a:p>
            <a:r>
              <a:rPr lang="en-US" dirty="0"/>
              <a:t>Timeline for Contribution Availability</a:t>
            </a:r>
          </a:p>
          <a:p>
            <a:r>
              <a:rPr lang="en-US" dirty="0"/>
              <a:t>Timeline for Product/Facility Availability</a:t>
            </a:r>
          </a:p>
          <a:p>
            <a:r>
              <a:rPr lang="en-US" dirty="0"/>
              <a:t>Link to Contribution DB/OCP Marketplace</a:t>
            </a:r>
          </a:p>
          <a:p>
            <a:r>
              <a:rPr lang="en-US" dirty="0"/>
              <a:t>Where to find additional information (URL links)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[Example] </a:t>
            </a:r>
            <a:r>
              <a:rPr lang="en-US" sz="1400" dirty="0"/>
              <a:t>Where to buy:  https://</a:t>
            </a:r>
            <a:r>
              <a:rPr lang="en-US" sz="1400" dirty="0" err="1"/>
              <a:t>www.opencompute.org</a:t>
            </a:r>
            <a:r>
              <a:rPr lang="en-US" sz="1400" dirty="0"/>
              <a:t>/products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[Example] </a:t>
            </a:r>
            <a:r>
              <a:rPr lang="en-US" sz="1400" dirty="0"/>
              <a:t>Project Wiki with latest specification : http://</a:t>
            </a:r>
            <a:r>
              <a:rPr lang="en-US" sz="1400" dirty="0" err="1"/>
              <a:t>www.opencompute.org</a:t>
            </a:r>
            <a:r>
              <a:rPr lang="en-US" sz="1400" dirty="0"/>
              <a:t>/wiki/Server/Mezz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[Example] </a:t>
            </a:r>
            <a:r>
              <a:rPr lang="en-US" sz="1400" dirty="0"/>
              <a:t>Mailing list:  http://</a:t>
            </a:r>
            <a:r>
              <a:rPr lang="en-US" sz="1400" dirty="0" err="1"/>
              <a:t>lists.opencompute.org</a:t>
            </a:r>
            <a:r>
              <a:rPr lang="en-US" sz="1400" dirty="0"/>
              <a:t>/mailman/</a:t>
            </a:r>
            <a:r>
              <a:rPr lang="en-US" sz="1400" dirty="0" err="1"/>
              <a:t>listinfo</a:t>
            </a:r>
            <a:r>
              <a:rPr lang="en-US" sz="1400" dirty="0"/>
              <a:t>/</a:t>
            </a:r>
            <a:r>
              <a:rPr lang="en-US" sz="1400" dirty="0" err="1"/>
              <a:t>opencompute</a:t>
            </a:r>
            <a:r>
              <a:rPr lang="en-US" sz="1400" dirty="0"/>
              <a:t>-mezz-card</a:t>
            </a:r>
          </a:p>
        </p:txBody>
      </p:sp>
    </p:spTree>
    <p:extLst>
      <p:ext uri="{BB962C8B-B14F-4D97-AF65-F5344CB8AC3E}">
        <p14:creationId xmlns:p14="http://schemas.microsoft.com/office/powerpoint/2010/main" val="3050108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46B0C-91EB-09E6-B6FB-538AA97AD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3" name="Google Shape;39;p11">
            <a:extLst>
              <a:ext uri="{FF2B5EF4-FFF2-40B4-BE49-F238E27FC236}">
                <a16:creationId xmlns:a16="http://schemas.microsoft.com/office/drawing/2014/main" id="{4E8A79DD-865F-B1C4-1EA8-4CE68EF32CB0}"/>
              </a:ext>
            </a:extLst>
          </p:cNvPr>
          <p:cNvSpPr txBox="1"/>
          <p:nvPr/>
        </p:nvSpPr>
        <p:spPr>
          <a:xfrm>
            <a:off x="6529339" y="0"/>
            <a:ext cx="2614661" cy="90023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This may be your closing slide.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You have two options –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[ “Thank You”]  –&gt; this slide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[“Open Discussion”]  –&gt; on the following slide 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Please choose one.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E54237-B090-C986-A952-66484BF44699}"/>
              </a:ext>
            </a:extLst>
          </p:cNvPr>
          <p:cNvSpPr/>
          <p:nvPr/>
        </p:nvSpPr>
        <p:spPr>
          <a:xfrm>
            <a:off x="7530622" y="1545319"/>
            <a:ext cx="1290105" cy="128920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Please remove all yellow notes before submitting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465579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46B0C-91EB-09E6-B6FB-538AA97AD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Open Discussion</a:t>
            </a:r>
          </a:p>
        </p:txBody>
      </p:sp>
      <p:sp>
        <p:nvSpPr>
          <p:cNvPr id="3" name="Google Shape;39;p11">
            <a:extLst>
              <a:ext uri="{FF2B5EF4-FFF2-40B4-BE49-F238E27FC236}">
                <a16:creationId xmlns:a16="http://schemas.microsoft.com/office/drawing/2014/main" id="{0B546B29-B802-04FC-0872-EEB592DC8445}"/>
              </a:ext>
            </a:extLst>
          </p:cNvPr>
          <p:cNvSpPr txBox="1"/>
          <p:nvPr/>
        </p:nvSpPr>
        <p:spPr>
          <a:xfrm>
            <a:off x="5021893" y="3810"/>
            <a:ext cx="4122107" cy="32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 anchor="ctr">
            <a:no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Right-click here to review OCP Trademark Guidelines</a:t>
            </a:r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676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OCP community logo vert v2-2b.ai">
            <a:extLst>
              <a:ext uri="{FF2B5EF4-FFF2-40B4-BE49-F238E27FC236}">
                <a16:creationId xmlns:a16="http://schemas.microsoft.com/office/drawing/2014/main" id="{E1B38386-FE12-0EA9-7E0D-14FCE51F28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756025" cy="3756025"/>
          </a:xfrm>
          <a:prstGeom prst="rect">
            <a:avLst/>
          </a:prstGeom>
          <a:noFill/>
        </p:spPr>
        <p:txBody>
          <a:bodyPr lIns="34290" tIns="17145" rIns="34290" bIns="1714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sz="197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39;p11">
            <a:extLst>
              <a:ext uri="{FF2B5EF4-FFF2-40B4-BE49-F238E27FC236}">
                <a16:creationId xmlns:a16="http://schemas.microsoft.com/office/drawing/2014/main" id="{0035E2A1-6E3C-1902-6F03-5023120ACF1E}"/>
              </a:ext>
            </a:extLst>
          </p:cNvPr>
          <p:cNvSpPr txBox="1"/>
          <p:nvPr/>
        </p:nvSpPr>
        <p:spPr>
          <a:xfrm>
            <a:off x="304800" y="323850"/>
            <a:ext cx="8534400" cy="2077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Please use one of these membership logos to designate your company’s membership level.   </a:t>
            </a:r>
          </a:p>
        </p:txBody>
      </p:sp>
      <p:pic>
        <p:nvPicPr>
          <p:cNvPr id="9" name="Picture 8" descr="A logo with arrows and circles&#10;&#10;Description automatically generated with medium confidence">
            <a:extLst>
              <a:ext uri="{FF2B5EF4-FFF2-40B4-BE49-F238E27FC236}">
                <a16:creationId xmlns:a16="http://schemas.microsoft.com/office/drawing/2014/main" id="{944155BC-A90D-E621-0E5D-91009762E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635" y="1243727"/>
            <a:ext cx="1051560" cy="1586987"/>
          </a:xfrm>
          <a:prstGeom prst="rect">
            <a:avLst/>
          </a:prstGeom>
        </p:spPr>
      </p:pic>
      <p:pic>
        <p:nvPicPr>
          <p:cNvPr id="11" name="Picture 10" descr="A logo with arrows and arrows pointing to the center&#10;&#10;Description automatically generated">
            <a:extLst>
              <a:ext uri="{FF2B5EF4-FFF2-40B4-BE49-F238E27FC236}">
                <a16:creationId xmlns:a16="http://schemas.microsoft.com/office/drawing/2014/main" id="{BB110B6B-4158-3ECC-B0B5-61BB6FB8E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916" y="1243727"/>
            <a:ext cx="1051560" cy="1572560"/>
          </a:xfrm>
          <a:prstGeom prst="rect">
            <a:avLst/>
          </a:prstGeom>
        </p:spPr>
      </p:pic>
      <p:pic>
        <p:nvPicPr>
          <p:cNvPr id="13" name="Picture 12" descr="A logo with arrows and circles&#10;&#10;Description automatically generated">
            <a:extLst>
              <a:ext uri="{FF2B5EF4-FFF2-40B4-BE49-F238E27FC236}">
                <a16:creationId xmlns:a16="http://schemas.microsoft.com/office/drawing/2014/main" id="{DCA577A5-33CC-8BAE-EA2D-92A237D74F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4354" y="1243727"/>
            <a:ext cx="1051560" cy="1586987"/>
          </a:xfrm>
          <a:prstGeom prst="rect">
            <a:avLst/>
          </a:prstGeom>
        </p:spPr>
      </p:pic>
      <p:pic>
        <p:nvPicPr>
          <p:cNvPr id="17" name="Picture 16" descr="A green arrows in a circle&#10;&#10;Description automatically generated">
            <a:extLst>
              <a:ext uri="{FF2B5EF4-FFF2-40B4-BE49-F238E27FC236}">
                <a16:creationId xmlns:a16="http://schemas.microsoft.com/office/drawing/2014/main" id="{37DE6A37-2A4A-AED8-28F3-E0779944672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52074" y="1138578"/>
            <a:ext cx="1124712" cy="16958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reakouts Template">
  <a:themeElements>
    <a:clrScheme name="OCPREG 2024">
      <a:dk1>
        <a:srgbClr val="19194D"/>
      </a:dk1>
      <a:lt1>
        <a:srgbClr val="FFFFFF"/>
      </a:lt1>
      <a:dk2>
        <a:srgbClr val="19194D"/>
      </a:dk2>
      <a:lt2>
        <a:srgbClr val="E7E6E6"/>
      </a:lt2>
      <a:accent1>
        <a:srgbClr val="8DC63F"/>
      </a:accent1>
      <a:accent2>
        <a:srgbClr val="F6B71C"/>
      </a:accent2>
      <a:accent3>
        <a:srgbClr val="C87728"/>
      </a:accent3>
      <a:accent4>
        <a:srgbClr val="343895"/>
      </a:accent4>
      <a:accent5>
        <a:srgbClr val="5F6061"/>
      </a:accent5>
      <a:accent6>
        <a:srgbClr val="653A05"/>
      </a:accent6>
      <a:hlink>
        <a:srgbClr val="0079FF"/>
      </a:hlink>
      <a:folHlink>
        <a:srgbClr val="954FE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ymposium Template">
  <a:themeElements>
    <a:clrScheme name="OCPREG 2024">
      <a:dk1>
        <a:srgbClr val="19194D"/>
      </a:dk1>
      <a:lt1>
        <a:srgbClr val="FFFFFF"/>
      </a:lt1>
      <a:dk2>
        <a:srgbClr val="19194D"/>
      </a:dk2>
      <a:lt2>
        <a:srgbClr val="E7E6E6"/>
      </a:lt2>
      <a:accent1>
        <a:srgbClr val="8DC63F"/>
      </a:accent1>
      <a:accent2>
        <a:srgbClr val="F6B71C"/>
      </a:accent2>
      <a:accent3>
        <a:srgbClr val="C87728"/>
      </a:accent3>
      <a:accent4>
        <a:srgbClr val="343895"/>
      </a:accent4>
      <a:accent5>
        <a:srgbClr val="5F6061"/>
      </a:accent5>
      <a:accent6>
        <a:srgbClr val="653A05"/>
      </a:accent6>
      <a:hlink>
        <a:srgbClr val="0079FF"/>
      </a:hlink>
      <a:folHlink>
        <a:srgbClr val="954FE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2845</TotalTime>
  <Words>619</Words>
  <Application>Microsoft Macintosh PowerPoint</Application>
  <PresentationFormat>On-screen Show (16:9)</PresentationFormat>
  <Paragraphs>87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Source Sans 3</vt:lpstr>
      <vt:lpstr>Source Sans Pro</vt:lpstr>
      <vt:lpstr>Breakouts Template</vt:lpstr>
      <vt:lpstr>Symposium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  <vt:lpstr>Open 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Leah Moch Uvodich</cp:lastModifiedBy>
  <cp:revision>131</cp:revision>
  <dcterms:created xsi:type="dcterms:W3CDTF">2020-02-12T17:20:03Z</dcterms:created>
  <dcterms:modified xsi:type="dcterms:W3CDTF">2024-02-20T23:13:20Z</dcterms:modified>
</cp:coreProperties>
</file>