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259" r:id="rId2"/>
    <p:sldId id="261" r:id="rId3"/>
    <p:sldId id="271" r:id="rId4"/>
    <p:sldId id="272" r:id="rId5"/>
    <p:sldId id="273" r:id="rId6"/>
    <p:sldId id="267" r:id="rId7"/>
    <p:sldId id="258" r:id="rId8"/>
    <p:sldId id="269" r:id="rId9"/>
    <p:sldId id="265" r:id="rId10"/>
  </p:sldIdLst>
  <p:sldSz cx="12192000" cy="6858000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8442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975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649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266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13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562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200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358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86175" tIns="86175" rIns="86175" bIns="861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973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661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er slide | 2 photos | green watercolor righ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-5400000"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8200" y="27745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0" y="-1"/>
            <a:ext cx="6108800" cy="68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pic" idx="3"/>
          </p:nvPr>
        </p:nvSpPr>
        <p:spPr>
          <a:xfrm>
            <a:off x="8144468" y="1605912"/>
            <a:ext cx="3209200" cy="36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watercolo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 amt="64538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2">
            <a:alphaModFix amt="64538"/>
          </a:blip>
          <a:srcRect/>
          <a:stretch/>
        </p:blipFill>
        <p:spPr>
          <a:xfrm>
            <a:off x="0" y="15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OPEN-logo_srgb_vert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2979" y="5486400"/>
            <a:ext cx="829600" cy="12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6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| bottom watercolo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6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left watercolo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5F6062"/>
              </a:buClr>
              <a:buFont typeface="Source Sans Pro"/>
              <a:buNone/>
              <a:defRPr sz="6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content | watercolor top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b="13068"/>
          <a:stretch/>
        </p:blipFill>
        <p:spPr>
          <a:xfrm rot="10800000">
            <a:off x="0" y="49"/>
            <a:ext cx="12192000" cy="59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38200" y="77910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8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38200" y="2124823"/>
            <a:ext cx="10509354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ouble content | watercolor top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 b="13068"/>
          <a:stretch/>
        </p:blipFill>
        <p:spPr>
          <a:xfrm rot="10800000">
            <a:off x="0" y="49"/>
            <a:ext cx="12192000" cy="59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8200" y="77910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8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38200" y="2124823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172200" y="2124823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green stripe bot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5452787"/>
            <a:ext cx="12192000" cy="1405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DC63F"/>
              </a:buClr>
              <a:buFont typeface="Source Sans Pro"/>
              <a:buNone/>
              <a:defRPr sz="6000" b="0" i="0" u="none" strike="noStrike" cap="none">
                <a:solidFill>
                  <a:srgbClr val="8DC6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1551663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DC63F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8DC6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Subtitle. 24pt. Title Case. Book.</a:t>
            </a:r>
          </a:p>
        </p:txBody>
      </p:sp>
      <p:sp>
        <p:nvSpPr>
          <p:cNvPr id="116" name="Shape 116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gray stripe bottom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5452787"/>
            <a:ext cx="12192000" cy="1405200"/>
          </a:xfrm>
          <a:prstGeom prst="rect">
            <a:avLst/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rgbClr val="4D4D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0" name="Shape 120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6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1524000" y="3351676"/>
            <a:ext cx="9144000" cy="165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| gray">
    <p:bg>
      <p:bgPr>
        <a:solidFill>
          <a:srgbClr val="4D4D4E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1849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pic>
        <p:nvPicPr>
          <p:cNvPr id="126" name="Shape 126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849" y="814047"/>
            <a:ext cx="16188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831849" y="4630284"/>
            <a:ext cx="105156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gree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1" name="Shape 131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6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bottom watercolo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6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| green">
    <p:bg>
      <p:bgPr>
        <a:solidFill>
          <a:srgbClr val="8DC63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1849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pic>
        <p:nvPicPr>
          <p:cNvPr id="137" name="Shape 137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849" y="814047"/>
            <a:ext cx="16188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831849" y="4630284"/>
            <a:ext cx="105156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gra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2" name="Shape 142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6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524000" y="355355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Noto Sans Symbols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Font typeface="Courier New"/>
              <a:buNone/>
              <a:defRPr sz="16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38200" y="6404072"/>
            <a:ext cx="2775200" cy="3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467" i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Consume. Collaborate. Contribute.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picture | green strip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 rot="5400000">
            <a:off x="8060397" y="2726400"/>
            <a:ext cx="6858000" cy="1405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8" name="Shape 148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96120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96120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picture | gray strip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 rot="5400000">
            <a:off x="8060397" y="2726400"/>
            <a:ext cx="6858000" cy="1405200"/>
          </a:xfrm>
          <a:prstGeom prst="rect">
            <a:avLst/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" name="Shape 153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96120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96120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image | green stripe bottom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0" y="5452787"/>
            <a:ext cx="12192000" cy="1405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9" name="Shape 159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857249" y="5452785"/>
            <a:ext cx="9810800" cy="119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full image | gray stripe bottom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0" y="5452787"/>
            <a:ext cx="12192000" cy="1405200"/>
          </a:xfrm>
          <a:prstGeom prst="rect">
            <a:avLst/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rgbClr val="4D4D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4" name="Shape 164" descr="OPEN-logo_srgb_vert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1580" y="5635347"/>
            <a:ext cx="7304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857249" y="5452785"/>
            <a:ext cx="9810800" cy="119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4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hoto with green arrow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-3388037" y="56020"/>
            <a:ext cx="6776000" cy="67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0" y="4425720"/>
            <a:ext cx="6088800" cy="952400"/>
          </a:xfrm>
          <a:prstGeom prst="snip1Rect">
            <a:avLst>
              <a:gd name="adj" fmla="val 16667"/>
            </a:avLst>
          </a:prstGeom>
          <a:solidFill>
            <a:srgbClr val="8DC63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40505" y="4425949"/>
            <a:ext cx="5249200" cy="9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7568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hoto with gray arrow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-3388037" y="56020"/>
            <a:ext cx="6776000" cy="67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0" y="4425720"/>
            <a:ext cx="6088800" cy="952400"/>
          </a:xfrm>
          <a:prstGeom prst="snip1Rect">
            <a:avLst>
              <a:gd name="adj" fmla="val 16667"/>
            </a:avLst>
          </a:prstGeom>
          <a:solidFill>
            <a:srgbClr val="4D4D4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67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40505" y="4425949"/>
            <a:ext cx="5249200" cy="9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green arrow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00800" y="-2801649"/>
            <a:ext cx="12457200" cy="12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er slide | 3 photos | arrows corner 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9727152" y="-694500"/>
            <a:ext cx="3284000" cy="32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6412524" y="949324"/>
            <a:ext cx="4968800" cy="496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pic" idx="3"/>
          </p:nvPr>
        </p:nvSpPr>
        <p:spPr>
          <a:xfrm>
            <a:off x="3404243" y="949324"/>
            <a:ext cx="2996000" cy="299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4"/>
          </p:nvPr>
        </p:nvSpPr>
        <p:spPr>
          <a:xfrm>
            <a:off x="4429195" y="3945277"/>
            <a:ext cx="1972800" cy="197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3945277"/>
            <a:ext cx="6400000" cy="132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gray arrow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-100800" y="-2801649"/>
            <a:ext cx="12457200" cy="124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content | watercolor lef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2">
            <a:alphaModFix/>
          </a:blip>
          <a:srcRect l="34542" r="9206" b="8694"/>
          <a:stretch/>
        </p:blipFill>
        <p:spPr>
          <a:xfrm rot="5400000">
            <a:off x="-298075" y="298197"/>
            <a:ext cx="6858000" cy="6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38200" y="77910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8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838200" y="2124823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2"/>
          </p:nvPr>
        </p:nvSpPr>
        <p:spPr>
          <a:xfrm>
            <a:off x="6172200" y="2124823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2 photos | green arrow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pic" idx="2"/>
          </p:nvPr>
        </p:nvSpPr>
        <p:spPr>
          <a:xfrm>
            <a:off x="0" y="0"/>
            <a:ext cx="6108800" cy="68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0" y="2774524"/>
            <a:ext cx="61088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543591" y="1338748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8803961" y="56020"/>
            <a:ext cx="6776000" cy="67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2 photos | gray arrow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pic" idx="2"/>
          </p:nvPr>
        </p:nvSpPr>
        <p:spPr>
          <a:xfrm>
            <a:off x="0" y="0"/>
            <a:ext cx="6108800" cy="68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0" y="2774524"/>
            <a:ext cx="61088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8DC63F"/>
              </a:buClr>
              <a:buFont typeface="Source Sans Pro"/>
              <a:buNone/>
              <a:defRPr sz="4400" b="0" i="0" u="none" strike="noStrike" cap="none">
                <a:solidFill>
                  <a:srgbClr val="8DC6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543591" y="1338748"/>
            <a:ext cx="5181600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8803961" y="56020"/>
            <a:ext cx="6776000" cy="67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| green arrow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2">
            <a:alphaModFix amt="43973"/>
          </a:blip>
          <a:srcRect/>
          <a:stretch/>
        </p:blipFill>
        <p:spPr>
          <a:xfrm>
            <a:off x="2708319" y="-4537733"/>
            <a:ext cx="6776000" cy="67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5F6062"/>
              </a:buClr>
              <a:buFont typeface="Source Sans Pro"/>
              <a:buNone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028952" y="2196904"/>
            <a:ext cx="2317600" cy="3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1028952" y="2584480"/>
            <a:ext cx="2317600" cy="6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3"/>
          </p:nvPr>
        </p:nvSpPr>
        <p:spPr>
          <a:xfrm>
            <a:off x="1028952" y="3261373"/>
            <a:ext cx="2317600" cy="28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4"/>
          </p:nvPr>
        </p:nvSpPr>
        <p:spPr>
          <a:xfrm>
            <a:off x="3632083" y="2196904"/>
            <a:ext cx="2317600" cy="3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5"/>
          </p:nvPr>
        </p:nvSpPr>
        <p:spPr>
          <a:xfrm>
            <a:off x="3632083" y="2584480"/>
            <a:ext cx="2317600" cy="6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6"/>
          </p:nvPr>
        </p:nvSpPr>
        <p:spPr>
          <a:xfrm>
            <a:off x="3632083" y="3261373"/>
            <a:ext cx="2317600" cy="28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15" name="Shape 215"/>
          <p:cNvCxnSpPr/>
          <p:nvPr/>
        </p:nvCxnSpPr>
        <p:spPr>
          <a:xfrm rot="10800000">
            <a:off x="3490143" y="2185828"/>
            <a:ext cx="0" cy="39188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216" name="Shape 216"/>
          <p:cNvSpPr txBox="1">
            <a:spLocks noGrp="1"/>
          </p:cNvSpPr>
          <p:nvPr>
            <p:ph type="body" idx="7"/>
          </p:nvPr>
        </p:nvSpPr>
        <p:spPr>
          <a:xfrm>
            <a:off x="6238297" y="2185652"/>
            <a:ext cx="2317600" cy="3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8"/>
          </p:nvPr>
        </p:nvSpPr>
        <p:spPr>
          <a:xfrm>
            <a:off x="6238297" y="2573227"/>
            <a:ext cx="2317600" cy="6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9"/>
          </p:nvPr>
        </p:nvSpPr>
        <p:spPr>
          <a:xfrm>
            <a:off x="6238297" y="3250121"/>
            <a:ext cx="2317600" cy="28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19" name="Shape 219"/>
          <p:cNvCxnSpPr/>
          <p:nvPr/>
        </p:nvCxnSpPr>
        <p:spPr>
          <a:xfrm rot="10800000">
            <a:off x="6096356" y="2174576"/>
            <a:ext cx="0" cy="39188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220" name="Shape 220"/>
          <p:cNvSpPr txBox="1">
            <a:spLocks noGrp="1"/>
          </p:cNvSpPr>
          <p:nvPr>
            <p:ph type="body" idx="13"/>
          </p:nvPr>
        </p:nvSpPr>
        <p:spPr>
          <a:xfrm>
            <a:off x="8815417" y="2185653"/>
            <a:ext cx="2317600" cy="3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4"/>
          </p:nvPr>
        </p:nvSpPr>
        <p:spPr>
          <a:xfrm>
            <a:off x="8815417" y="2573228"/>
            <a:ext cx="2317600" cy="66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5"/>
          </p:nvPr>
        </p:nvSpPr>
        <p:spPr>
          <a:xfrm>
            <a:off x="8815417" y="3250123"/>
            <a:ext cx="2317600" cy="28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23" name="Shape 223"/>
          <p:cNvCxnSpPr/>
          <p:nvPr/>
        </p:nvCxnSpPr>
        <p:spPr>
          <a:xfrm rot="10800000">
            <a:off x="8673477" y="2174577"/>
            <a:ext cx="0" cy="39188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2">
            <a:alphaModFix amt="64538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2">
            <a:alphaModFix amt="64538"/>
          </a:blip>
          <a:srcRect/>
          <a:stretch/>
        </p:blipFill>
        <p:spPr>
          <a:xfrm>
            <a:off x="0" y="1567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OPEN-logo_srgb_vert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2979" y="5486400"/>
            <a:ext cx="829600" cy="12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460664" y="1060488"/>
            <a:ext cx="9405200" cy="315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9866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807723" y="2899185"/>
            <a:ext cx="9405200" cy="315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" sz="19866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bg>
      <p:bgPr>
        <a:solidFill>
          <a:srgbClr val="8BC459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2">
            <a:alphaModFix amt="6454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3">
            <a:alphaModFix amt="40070"/>
          </a:blip>
          <a:srcRect/>
          <a:stretch/>
        </p:blipFill>
        <p:spPr>
          <a:xfrm>
            <a:off x="-1071007" y="1670045"/>
            <a:ext cx="3397200" cy="34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3">
            <a:alphaModFix amt="43970"/>
          </a:blip>
          <a:srcRect/>
          <a:stretch/>
        </p:blipFill>
        <p:spPr>
          <a:xfrm>
            <a:off x="8098392" y="-481808"/>
            <a:ext cx="6312800" cy="6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3">
            <a:alphaModFix amt="53670"/>
          </a:blip>
          <a:srcRect/>
          <a:stretch/>
        </p:blipFill>
        <p:spPr>
          <a:xfrm>
            <a:off x="3502947" y="5596667"/>
            <a:ext cx="2355200" cy="23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3">
            <a:alphaModFix amt="37650"/>
          </a:blip>
          <a:srcRect/>
          <a:stretch/>
        </p:blipFill>
        <p:spPr>
          <a:xfrm>
            <a:off x="4872836" y="-476053"/>
            <a:ext cx="2046400" cy="20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42949" y="2614612"/>
            <a:ext cx="10706000" cy="8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4792" marR="0" lvl="1" indent="5082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SzPct val="64522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9457" marR="0" lvl="2" indent="5504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606060"/>
              </a:buClr>
              <a:buSzPct val="57142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07987" marR="0" lvl="3" indent="1271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857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26518" marR="0" lvl="4" indent="-296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112"/>
              <a:buFont typeface="Helvetica Neue"/>
              <a:buChar char="▪"/>
              <a:defRPr sz="18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29713" marR="0" lvl="5" indent="-21137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65176" marR="0" lvl="6" indent="-42300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00639" marR="0" lvl="7" indent="-38063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19170" marR="0" lvl="8" indent="-42294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742949" y="3401028"/>
            <a:ext cx="10706000" cy="7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4792" marR="0" lvl="1" indent="5082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SzPct val="64522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9457" marR="0" lvl="2" indent="5504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606060"/>
              </a:buClr>
              <a:buSzPct val="57142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07987" marR="0" lvl="3" indent="1271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857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26518" marR="0" lvl="4" indent="-296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112"/>
              <a:buFont typeface="Helvetica Neue"/>
              <a:buChar char="▪"/>
              <a:defRPr sz="18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29713" marR="0" lvl="5" indent="-21137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65176" marR="0" lvl="6" indent="-42300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00639" marR="0" lvl="7" indent="-38063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19170" marR="0" lvl="8" indent="-42294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3"/>
          </p:nvPr>
        </p:nvSpPr>
        <p:spPr>
          <a:xfrm>
            <a:off x="762941" y="5539680"/>
            <a:ext cx="10077600" cy="7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4792" marR="0" lvl="1" indent="5082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SzPct val="64522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9457" marR="0" lvl="2" indent="5504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606060"/>
              </a:buClr>
              <a:buSzPct val="57142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07987" marR="0" lvl="3" indent="1271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857"/>
              <a:buFont typeface="Helvetica Neue"/>
              <a:buChar char="▪"/>
              <a:defRPr sz="2800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26518" marR="0" lvl="4" indent="-296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06060"/>
              </a:buClr>
              <a:buSzPct val="42112"/>
              <a:buFont typeface="Helvetica Neue"/>
              <a:buChar char="▪"/>
              <a:defRPr sz="18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29713" marR="0" lvl="5" indent="-21137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65176" marR="0" lvl="6" indent="-42300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00639" marR="0" lvl="7" indent="-38063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19170" marR="0" lvl="8" indent="-42294" algn="l" rtl="0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EC04F"/>
              </a:buClr>
              <a:buSzPct val="43015"/>
              <a:buFont typeface="Helvetica Neue"/>
              <a:buChar char="▪"/>
              <a:defRPr sz="3067" b="0" i="0" u="none" strike="noStrike" cap="none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11215420" y="6486524"/>
            <a:ext cx="178000" cy="1760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33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" sz="933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9296" y="5645898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| watercolor top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 b="13068"/>
          <a:stretch/>
        </p:blipFill>
        <p:spPr>
          <a:xfrm rot="10800000">
            <a:off x="0" y="49"/>
            <a:ext cx="12192000" cy="59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| watercolor lef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5400000"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er slide | 2 photos | gray watercolor right 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-5400000"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8200" y="277452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2"/>
          </p:nvPr>
        </p:nvSpPr>
        <p:spPr>
          <a:xfrm>
            <a:off x="0" y="-1"/>
            <a:ext cx="6108800" cy="68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3"/>
          </p:nvPr>
        </p:nvSpPr>
        <p:spPr>
          <a:xfrm>
            <a:off x="8144468" y="1605912"/>
            <a:ext cx="3209200" cy="36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| bottom water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38465"/>
            <a:ext cx="12192000" cy="493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8200" y="77910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48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38200" y="2124823"/>
            <a:ext cx="10509354" cy="421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top watercolo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 b="13068"/>
          <a:stretch/>
        </p:blipFill>
        <p:spPr>
          <a:xfrm rot="10800000">
            <a:off x="0" y="49"/>
            <a:ext cx="12192000" cy="59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D4D4E"/>
              </a:buClr>
              <a:buFont typeface="Source Sans Pro"/>
              <a:buNone/>
              <a:defRPr sz="6000" b="0" i="0" u="none" strike="noStrike" cap="none">
                <a:solidFill>
                  <a:srgbClr val="4D4D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Font typeface="Arial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reaker slide | 2 photos | green watercolor righ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 l="34542" r="9206"/>
          <a:stretch/>
        </p:blipFill>
        <p:spPr>
          <a:xfrm rot="-5400000"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sz="4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67"/>
            </a:lvl2pPr>
            <a:lvl3pPr lvl="2" indent="0">
              <a:spcBef>
                <a:spcPts val="0"/>
              </a:spcBef>
              <a:buFont typeface="Arial"/>
              <a:buNone/>
              <a:defRPr sz="1867"/>
            </a:lvl3pPr>
            <a:lvl4pPr lvl="3" indent="0">
              <a:spcBef>
                <a:spcPts val="0"/>
              </a:spcBef>
              <a:buFont typeface="Arial"/>
              <a:buNone/>
              <a:defRPr sz="1867"/>
            </a:lvl4pPr>
            <a:lvl5pPr lvl="4" indent="0">
              <a:spcBef>
                <a:spcPts val="0"/>
              </a:spcBef>
              <a:buFont typeface="Arial"/>
              <a:buNone/>
              <a:defRPr sz="1867"/>
            </a:lvl5pPr>
            <a:lvl6pPr lvl="5" indent="0">
              <a:spcBef>
                <a:spcPts val="0"/>
              </a:spcBef>
              <a:buFont typeface="Arial"/>
              <a:buNone/>
              <a:defRPr sz="1867"/>
            </a:lvl6pPr>
            <a:lvl7pPr lvl="6" indent="0">
              <a:spcBef>
                <a:spcPts val="0"/>
              </a:spcBef>
              <a:buFont typeface="Arial"/>
              <a:buNone/>
              <a:defRPr sz="1867"/>
            </a:lvl7pPr>
            <a:lvl8pPr lvl="7" indent="0">
              <a:spcBef>
                <a:spcPts val="0"/>
              </a:spcBef>
              <a:buFont typeface="Arial"/>
              <a:buNone/>
              <a:defRPr sz="1867"/>
            </a:lvl8pPr>
            <a:lvl9pPr lvl="8" indent="0">
              <a:spcBef>
                <a:spcPts val="0"/>
              </a:spcBef>
              <a:buFont typeface="Arial"/>
              <a:buNone/>
              <a:defRPr sz="1867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0" marR="0" lvl="0" indent="55039" algn="l" rtl="0">
              <a:lnSpc>
                <a:spcPct val="90000"/>
              </a:lnSpc>
              <a:spcBef>
                <a:spcPts val="1067"/>
              </a:spcBef>
              <a:buClr>
                <a:srgbClr val="8DC6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189" marR="0" lvl="1" indent="7621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Noto Sans Symbols"/>
              <a:buChar char="⎻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694249" marR="0" lvl="2" indent="16951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914377" marR="0" lvl="3" indent="-8422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98263"/>
              <a:buFont typeface="Noto Sans Symbols"/>
              <a:buChar char="⎻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151438" marR="0" lvl="4" indent="-76156" algn="l" rtl="0">
              <a:lnSpc>
                <a:spcPct val="90000"/>
              </a:lnSpc>
              <a:spcBef>
                <a:spcPts val="533"/>
              </a:spcBef>
              <a:buClr>
                <a:srgbClr val="8DC63F"/>
              </a:buClr>
              <a:buSzPct val="70187"/>
              <a:buFont typeface="Courier New"/>
              <a:buChar char="o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23004" marR="0" lvl="5" indent="-414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80192" marR="0" lvl="6" indent="-413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37381" marR="0" lvl="7" indent="-4126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94568" marR="0" lvl="8" indent="-4114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98263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217" y="5960691"/>
            <a:ext cx="1804800" cy="9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f7supR2NAMiCMZVeT9mmS4-DogFta-cG_He8HRBWsM8/ed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subTitle" idx="1"/>
          </p:nvPr>
        </p:nvSpPr>
        <p:spPr>
          <a:xfrm>
            <a:off x="1524000" y="3530815"/>
            <a:ext cx="9144000" cy="16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Jessica Gullbrand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Cold Plate Work Stream Lead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Advanced Cooling Solutions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ctrTitle"/>
          </p:nvPr>
        </p:nvSpPr>
        <p:spPr>
          <a:xfrm>
            <a:off x="1524000" y="1063171"/>
            <a:ext cx="9144000" cy="238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ACS Cold Plate Introduction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838200" y="2012364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>
              <a:spcBef>
                <a:spcPts val="2400"/>
              </a:spcBef>
              <a:buNone/>
            </a:pPr>
            <a:r>
              <a:rPr lang="en-US" sz="3200" b="1" dirty="0">
                <a:solidFill>
                  <a:schemeClr val="tx1"/>
                </a:solidFill>
              </a:rPr>
              <a:t>Purpose: </a:t>
            </a:r>
            <a:r>
              <a:rPr lang="en-US" sz="3200" dirty="0">
                <a:solidFill>
                  <a:schemeClr val="tx1"/>
                </a:solidFill>
              </a:rPr>
              <a:t>Generate an open </a:t>
            </a:r>
            <a:r>
              <a:rPr lang="en-US" sz="3200" dirty="0" smtClean="0">
                <a:solidFill>
                  <a:schemeClr val="tx1"/>
                </a:solidFill>
              </a:rPr>
              <a:t>requirement </a:t>
            </a:r>
            <a:r>
              <a:rPr lang="en-US" sz="3200" dirty="0">
                <a:solidFill>
                  <a:schemeClr val="tx1"/>
                </a:solidFill>
              </a:rPr>
              <a:t>and supporting documents focusing on standardization and definitions of liquid cooled solutions without preventing innovation</a:t>
            </a:r>
          </a:p>
          <a:p>
            <a:pPr marL="0" lvl="0">
              <a:spcBef>
                <a:spcPts val="240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Note: </a:t>
            </a:r>
            <a:r>
              <a:rPr lang="en-US" sz="3200" dirty="0" smtClean="0">
                <a:solidFill>
                  <a:schemeClr val="tx1"/>
                </a:solidFill>
              </a:rPr>
              <a:t>Cold plate work stream is focusing on liquid cooled solutions using cold plates </a:t>
            </a:r>
          </a:p>
          <a:p>
            <a:pPr marL="0" lvl="0">
              <a:spcBef>
                <a:spcPts val="2400"/>
              </a:spcBef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lvl="0">
              <a:spcBef>
                <a:spcPts val="240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ACS Cold Plate Purpose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97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ACS Cold Plate Ongoing Efforts</a:t>
            </a:r>
            <a:endParaRPr dirty="0"/>
          </a:p>
        </p:txBody>
      </p:sp>
      <p:sp>
        <p:nvSpPr>
          <p:cNvPr id="5" name="Shape 263"/>
          <p:cNvSpPr txBox="1">
            <a:spLocks/>
          </p:cNvSpPr>
          <p:nvPr/>
        </p:nvSpPr>
        <p:spPr>
          <a:xfrm>
            <a:off x="838200" y="2012364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5F6061"/>
              </a:buClr>
              <a:buSzPts val="3600"/>
            </a:pPr>
            <a:r>
              <a:rPr lang="en-US" sz="28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Liquid Cooling Cold Plate Requirements</a:t>
            </a:r>
            <a:r>
              <a:rPr lang="en-US" sz="2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lvl="0">
              <a:buClr>
                <a:srgbClr val="5F6061"/>
              </a:buClr>
              <a:buSzPts val="3600"/>
            </a:pPr>
            <a:endParaRPr lang="en-US" sz="2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rgbClr val="5F6061"/>
              </a:buClr>
              <a:buSzPts val="3600"/>
            </a:pPr>
            <a:r>
              <a:rPr lang="en-US" sz="28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Harmonization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Rack Manifold Design - Rack &amp; Power Project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Liquid Cooling Solution - Data </a:t>
            </a:r>
            <a:r>
              <a:rPr lang="en-US" sz="28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Center Facility Project </a:t>
            </a:r>
            <a:r>
              <a:rPr lang="en-US" sz="28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lvl="0">
              <a:buClr>
                <a:srgbClr val="5F6061"/>
              </a:buClr>
              <a:buSzPts val="3600"/>
            </a:pPr>
            <a:endParaRPr lang="en-US" sz="2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rgbClr val="5F6061"/>
              </a:buClr>
              <a:buSzPts val="3600"/>
            </a:pPr>
            <a:r>
              <a:rPr lang="en-US" sz="28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OCP </a:t>
            </a:r>
            <a:r>
              <a:rPr lang="en-US" sz="2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Member Contributions in the </a:t>
            </a:r>
            <a:r>
              <a:rPr lang="en-US" sz="28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works</a:t>
            </a:r>
            <a:endParaRPr lang="en-US" sz="2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Universal Quick Disconnects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Wetted Materials &amp; Cooling Liquids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Case Study </a:t>
            </a:r>
          </a:p>
          <a:p>
            <a:pPr lvl="0">
              <a:buClr>
                <a:srgbClr val="5F6061"/>
              </a:buClr>
              <a:buSzPts val="3600"/>
            </a:pP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24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ACS Cold Plate </a:t>
            </a:r>
            <a:r>
              <a:rPr lang="en-US" dirty="0" smtClean="0">
                <a:solidFill>
                  <a:schemeClr val="tx1"/>
                </a:solidFill>
              </a:rPr>
              <a:t>Meetings</a:t>
            </a:r>
            <a:endParaRPr dirty="0"/>
          </a:p>
        </p:txBody>
      </p:sp>
      <p:sp>
        <p:nvSpPr>
          <p:cNvPr id="4" name="Shape 263"/>
          <p:cNvSpPr txBox="1">
            <a:spLocks/>
          </p:cNvSpPr>
          <p:nvPr/>
        </p:nvSpPr>
        <p:spPr>
          <a:xfrm>
            <a:off x="838200" y="2012364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5F6061"/>
              </a:buClr>
              <a:buSzPts val="3600"/>
            </a:pPr>
            <a:r>
              <a:rPr lang="en-US" sz="28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Cold Plate work stream meets Monthly</a:t>
            </a:r>
            <a:endParaRPr lang="en-US" sz="2800" b="1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 second Wednesday of the Month at 8 am PST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Reviews material generated by Focus Group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Reviews material brought in by OCP participants 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endParaRPr lang="en-US" sz="2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rgbClr val="5F6061"/>
              </a:buClr>
              <a:buSzPts val="3600"/>
            </a:pPr>
            <a:r>
              <a:rPr lang="en-US" sz="28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Cold Plate Work Stream has 81 members</a:t>
            </a:r>
            <a:endParaRPr lang="en-US" sz="2800" b="1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Monthly meeting has ~15 participants</a:t>
            </a:r>
            <a:endParaRPr lang="en-US" sz="2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rgbClr val="5F6061"/>
              </a:buClr>
              <a:buSzPts val="3600"/>
            </a:pPr>
            <a:endParaRPr lang="en-US" sz="2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rgbClr val="5F6061"/>
              </a:buClr>
              <a:buSzPts val="3600"/>
            </a:pPr>
            <a:r>
              <a:rPr lang="en-US" sz="28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Focus Group meets Weekly every Wednesday at 8 am PST</a:t>
            </a: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240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7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ACS Cold Plate </a:t>
            </a:r>
            <a:r>
              <a:rPr lang="en-US" dirty="0" smtClean="0">
                <a:solidFill>
                  <a:schemeClr val="tx1"/>
                </a:solidFill>
              </a:rPr>
              <a:t>Requirements</a:t>
            </a:r>
            <a:endParaRPr dirty="0"/>
          </a:p>
        </p:txBody>
      </p:sp>
      <p:sp>
        <p:nvSpPr>
          <p:cNvPr id="6" name="Shape 263"/>
          <p:cNvSpPr txBox="1">
            <a:spLocks/>
          </p:cNvSpPr>
          <p:nvPr/>
        </p:nvSpPr>
        <p:spPr>
          <a:xfrm>
            <a:off x="771525" y="1517064"/>
            <a:ext cx="1102995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Source Sans Pro" panose="020B0604020202020204" charset="0"/>
              </a:rPr>
              <a:t>Focus group working on ACS Cold Plate Requirements</a:t>
            </a:r>
          </a:p>
          <a:p>
            <a:endParaRPr lang="en-US" sz="2400" b="1" dirty="0" smtClean="0">
              <a:solidFill>
                <a:schemeClr val="tx1"/>
              </a:solidFill>
              <a:latin typeface="Source Sans Pro" panose="020B060402020202020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Source Sans Pro" panose="020B0604020202020204" charset="0"/>
              </a:rPr>
              <a:t>Technology </a:t>
            </a:r>
            <a:r>
              <a:rPr lang="en-US" sz="2400" b="1" dirty="0">
                <a:solidFill>
                  <a:schemeClr val="tx1"/>
                </a:solidFill>
                <a:latin typeface="Source Sans Pro" panose="020B0604020202020204" charset="0"/>
              </a:rPr>
              <a:t>Cooling System (TCS) fluid loop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Loop from CDU through rack manifold to IT equipment and back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rgbClr val="5F6061"/>
              </a:buClr>
              <a:buSzPts val="3600"/>
            </a:pP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information/education, classification, and minimal requirement for </a:t>
            </a:r>
            <a:r>
              <a:rPr lang="en-US" sz="24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OCP</a:t>
            </a:r>
          </a:p>
          <a:p>
            <a:pPr lvl="0">
              <a:buClr>
                <a:srgbClr val="5F6061"/>
              </a:buClr>
              <a:buSzPts val="3600"/>
            </a:pPr>
            <a:endParaRPr lang="en-US" sz="2400" b="1" dirty="0" smtClean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rgbClr val="5F6061"/>
              </a:buClr>
              <a:buSzPts val="3600"/>
            </a:pPr>
            <a:r>
              <a:rPr lang="en-US" sz="2400" b="1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Authors:</a:t>
            </a:r>
            <a:endParaRPr lang="en-US" sz="2400" b="1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Jessica Gullbrand, Intel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Nigel Gore, </a:t>
            </a:r>
            <a:r>
              <a:rPr lang="en-US" sz="2400" dirty="0" err="1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Iceotope</a:t>
            </a:r>
            <a:endParaRPr lang="en-US" sz="2400" dirty="0" smtClean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Elizabeth Langer, CPC</a:t>
            </a:r>
          </a:p>
          <a:p>
            <a:pPr marL="685800" lvl="0" indent="-685800">
              <a:buClr>
                <a:srgbClr val="5F6061"/>
              </a:buClr>
              <a:buSzPts val="3600"/>
              <a:buFontTx/>
              <a:buChar char="-"/>
            </a:pP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Clr>
                <a:srgbClr val="5F6061"/>
              </a:buClr>
              <a:buSzPts val="3600"/>
            </a:pPr>
            <a:r>
              <a:rPr lang="en-US" sz="1600" dirty="0">
                <a:solidFill>
                  <a:schemeClr val="tx1"/>
                </a:solidFill>
                <a:hlinkClick r:id="rId3"/>
              </a:rPr>
              <a:t>https://docs.google.com/document/d/1f7supR2NAMiCMZVeT9mmS4-DogFta-cG_He8HRBWsM8/edit</a:t>
            </a:r>
            <a:endParaRPr lang="en-US" sz="1600" dirty="0">
              <a:solidFill>
                <a:schemeClr val="tx1"/>
              </a:solidFill>
            </a:endParaRPr>
          </a:p>
          <a:p>
            <a:pPr lvl="0">
              <a:buClr>
                <a:srgbClr val="5F6061"/>
              </a:buClr>
              <a:buSzPts val="3600"/>
            </a:pPr>
            <a:endParaRPr lang="en-US" sz="28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7032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581025" y="1974264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 smtClean="0"/>
              <a:t>Hybrid Cooling:  Liquid Cooling &amp; Air Cooling</a:t>
            </a:r>
          </a:p>
          <a:p>
            <a:pPr lvl="0">
              <a:spcBef>
                <a:spcPts val="0"/>
              </a:spcBef>
              <a:buNone/>
            </a:pPr>
            <a:endParaRPr lang="en-US" sz="3600" dirty="0" smtClean="0"/>
          </a:p>
          <a:p>
            <a:pPr lvl="0">
              <a:spcBef>
                <a:spcPts val="0"/>
              </a:spcBef>
              <a:buNone/>
            </a:pPr>
            <a:r>
              <a:rPr lang="en-US" sz="3600" dirty="0" smtClean="0"/>
              <a:t>Full Liquid Cooling</a:t>
            </a:r>
          </a:p>
          <a:p>
            <a:pPr lvl="0">
              <a:spcBef>
                <a:spcPts val="0"/>
              </a:spcBef>
              <a:buNone/>
            </a:pPr>
            <a:endParaRPr lang="en-US" sz="3600" dirty="0"/>
          </a:p>
          <a:p>
            <a:pPr lvl="0">
              <a:spcBef>
                <a:spcPts val="0"/>
              </a:spcBef>
              <a:buNone/>
            </a:pPr>
            <a:r>
              <a:rPr lang="en-US" sz="3600" dirty="0" smtClean="0"/>
              <a:t>Single- and Two-Phase Cooling 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ACS Cold Plate Requirements Inclusive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775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85274" y="1766408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Technology Cooling System (TCS) Example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ACS Cold Plate Requirements Focus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67" y="2249794"/>
            <a:ext cx="8931414" cy="3731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8625" y="6489838"/>
            <a:ext cx="241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Figure by Intel, C. Winkel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98433" y="1556904"/>
            <a:ext cx="10862700" cy="294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40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838200" y="77910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rgbClr val="7BBC46"/>
              </a:buClr>
              <a:buSzPct val="25000"/>
            </a:pPr>
            <a:r>
              <a:rPr lang="en-US" dirty="0">
                <a:solidFill>
                  <a:schemeClr val="tx1"/>
                </a:solidFill>
              </a:rPr>
              <a:t>ACS Cold Plate </a:t>
            </a:r>
            <a:r>
              <a:rPr lang="en-US" dirty="0" smtClean="0">
                <a:solidFill>
                  <a:schemeClr val="tx1"/>
                </a:solidFill>
              </a:rPr>
              <a:t>Requirements</a:t>
            </a:r>
            <a:endParaRPr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838200" y="2124823"/>
            <a:ext cx="10375232" cy="42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TCS </a:t>
            </a:r>
            <a:r>
              <a:rPr lang="en-US" sz="3600" dirty="0" smtClean="0">
                <a:solidFill>
                  <a:schemeClr val="tx1"/>
                </a:solidFill>
              </a:rPr>
              <a:t>Components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Cooling Liquid 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Coolant Distribution Unit</a:t>
            </a:r>
          </a:p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 Rack Manifold</a:t>
            </a:r>
          </a:p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 Fluid Connectors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Cold Plates 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1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581025" y="1877564"/>
            <a:ext cx="10515600" cy="43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Work streams goal is to generate </a:t>
            </a:r>
            <a:r>
              <a:rPr lang="en-US" sz="3600" dirty="0">
                <a:solidFill>
                  <a:schemeClr val="tx1"/>
                </a:solidFill>
              </a:rPr>
              <a:t>an open </a:t>
            </a:r>
            <a:r>
              <a:rPr lang="en-US" sz="3600" dirty="0" smtClean="0">
                <a:solidFill>
                  <a:schemeClr val="tx1"/>
                </a:solidFill>
              </a:rPr>
              <a:t>requirement for </a:t>
            </a:r>
            <a:r>
              <a:rPr lang="en-US" sz="3600" dirty="0">
                <a:solidFill>
                  <a:schemeClr val="tx1"/>
                </a:solidFill>
              </a:rPr>
              <a:t>liquid cooled </a:t>
            </a:r>
            <a:r>
              <a:rPr lang="en-US" sz="3600" dirty="0" smtClean="0">
                <a:solidFill>
                  <a:schemeClr val="tx1"/>
                </a:solidFill>
              </a:rPr>
              <a:t>solutions using cold plates </a:t>
            </a:r>
          </a:p>
          <a:p>
            <a:pPr lvl="0"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Currently working on 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Liquid Cooling Cold Plate Requirements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Harmonization 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38200" y="551864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ACS Cold Plate Summary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6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312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Noto Sans Symbols</vt:lpstr>
      <vt:lpstr>Helvetica Neue</vt:lpstr>
      <vt:lpstr>Calibri</vt:lpstr>
      <vt:lpstr>Source Sans Pro</vt:lpstr>
      <vt:lpstr>Arial</vt:lpstr>
      <vt:lpstr>Courier New</vt:lpstr>
      <vt:lpstr>Office Theme</vt:lpstr>
      <vt:lpstr>ACS Cold Plate Introduction</vt:lpstr>
      <vt:lpstr>ACS Cold Plate Purpose</vt:lpstr>
      <vt:lpstr>ACS Cold Plate Ongoing Efforts</vt:lpstr>
      <vt:lpstr>ACS Cold Plate Meetings</vt:lpstr>
      <vt:lpstr>ACS Cold Plate Requirements</vt:lpstr>
      <vt:lpstr>ACS Cold Plate Requirements Inclusive</vt:lpstr>
      <vt:lpstr>ACS Cold Plate Requirements Focus</vt:lpstr>
      <vt:lpstr>ACS Cold Plate Requirements</vt:lpstr>
      <vt:lpstr>ACS Cold Plate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Mills</dc:creator>
  <cp:keywords>CTPClassification=CTP_NT</cp:keywords>
  <cp:lastModifiedBy>Gullbrand, Jessica</cp:lastModifiedBy>
  <cp:revision>52</cp:revision>
  <dcterms:modified xsi:type="dcterms:W3CDTF">2019-07-09T04:10:49Z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767a3037-067d-4a9f-94ca-59b10eaa5761</vt:lpwstr>
  </property>
  <property fmtid="{D5CDD505-2E9C-101B-9397-08002B2CF9AE}" pid="3" name="CTP_TimeStamp">
    <vt:lpwstr>2019-07-09 04:10:44Z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