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1" r:id="rId5"/>
    <p:sldMasterId id="214748365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y="5143500" cx="9144000"/>
  <p:notesSz cx="7315200" cy="9601200"/>
  <p:embeddedFontLst>
    <p:embeddedFont>
      <p:font typeface="Source Sans Pro"/>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orient="horz" pos="684">
          <p15:clr>
            <a:srgbClr val="A4A3A4"/>
          </p15:clr>
        </p15:guide>
        <p15:guide id="4" pos="280">
          <p15:clr>
            <a:srgbClr val="A4A3A4"/>
          </p15:clr>
        </p15:guide>
        <p15:guide id="5" pos="5364">
          <p15:clr>
            <a:srgbClr val="A4A3A4"/>
          </p15:clr>
        </p15:guide>
        <p15:guide id="6" orient="horz" pos="28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EB1A9562-96B6-46CA-99BA-D67037FB9EFF}">
  <a:tblStyle styleId="{EB1A9562-96B6-46CA-99BA-D67037FB9EF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8A1AB296-C85F-4BD4-B474-08CA4728CB1B}" styleName="Table_1">
    <a:wholeTbl>
      <a:tcTxStyle b="off" i="off">
        <a:font>
          <a:latin typeface="Arial"/>
          <a:ea typeface="Arial"/>
          <a:cs typeface="Arial"/>
        </a:font>
        <a:schemeClr val="dk1"/>
      </a:tcTxStyle>
      <a:tcStyle>
        <a:tcBdr>
          <a:left>
            <a:ln cap="flat" cmpd="sng" w="9525">
              <a:solidFill>
                <a:schemeClr val="accent6"/>
              </a:solidFill>
              <a:prstDash val="solid"/>
              <a:round/>
              <a:headEnd len="sm" w="sm" type="none"/>
              <a:tailEnd len="sm" w="sm" type="none"/>
            </a:ln>
          </a:left>
          <a:right>
            <a:ln cap="flat" cmpd="sng" w="9525">
              <a:solidFill>
                <a:schemeClr val="accent6"/>
              </a:solidFill>
              <a:prstDash val="solid"/>
              <a:round/>
              <a:headEnd len="sm" w="sm" type="none"/>
              <a:tailEnd len="sm" w="sm" type="none"/>
            </a:ln>
          </a:right>
          <a:top>
            <a:ln cap="flat" cmpd="sng" w="9525">
              <a:solidFill>
                <a:schemeClr val="accent6"/>
              </a:solidFill>
              <a:prstDash val="solid"/>
              <a:round/>
              <a:headEnd len="sm" w="sm" type="none"/>
              <a:tailEnd len="sm" w="sm" type="none"/>
            </a:ln>
          </a:top>
          <a:bottom>
            <a:ln cap="flat" cmpd="sng" w="9525">
              <a:solidFill>
                <a:schemeClr val="accent6"/>
              </a:solidFill>
              <a:prstDash val="solid"/>
              <a:round/>
              <a:headEnd len="sm" w="sm" type="none"/>
              <a:tailEnd len="sm" w="sm" type="none"/>
            </a:ln>
          </a:bottom>
          <a:insideH>
            <a:ln cap="flat" cmpd="sng" w="9525">
              <a:solidFill>
                <a:schemeClr val="accent6"/>
              </a:solidFill>
              <a:prstDash val="solid"/>
              <a:round/>
              <a:headEnd len="sm" w="sm" type="none"/>
              <a:tailEnd len="sm" w="sm" type="none"/>
            </a:ln>
          </a:insideH>
          <a:insideV>
            <a:ln cap="flat" cmpd="sng" w="9525">
              <a:solidFill>
                <a:schemeClr val="accent6"/>
              </a:solidFill>
              <a:prstDash val="solid"/>
              <a:round/>
              <a:headEnd len="sm" w="sm" type="none"/>
              <a:tailEnd len="sm" w="sm" type="none"/>
            </a:ln>
          </a:insideV>
        </a:tcBdr>
        <a:fill>
          <a:solidFill>
            <a:srgbClr val="FFFFFF">
              <a:alpha val="0"/>
            </a:srgbClr>
          </a:solidFill>
        </a:fill>
      </a:tcStyle>
    </a:wholeTbl>
    <a:band1H>
      <a:tcTxStyle/>
      <a:tcStyle>
        <a:fill>
          <a:solidFill>
            <a:schemeClr val="accent6">
              <a:alpha val="40000"/>
            </a:schemeClr>
          </a:solidFill>
        </a:fill>
      </a:tcStyle>
    </a:band1H>
    <a:band2H>
      <a:tcTxStyle/>
    </a:band2H>
    <a:band1V>
      <a:tcTxStyle/>
      <a:tcStyle>
        <a:tcBdr>
          <a:top>
            <a:ln cap="flat" cmpd="sng" w="9525">
              <a:solidFill>
                <a:schemeClr val="accent6"/>
              </a:solidFill>
              <a:prstDash val="solid"/>
              <a:round/>
              <a:headEnd len="sm" w="sm" type="none"/>
              <a:tailEnd len="sm" w="sm" type="none"/>
            </a:ln>
          </a:top>
          <a:bottom>
            <a:ln cap="flat" cmpd="sng" w="9525">
              <a:solidFill>
                <a:schemeClr val="accent6"/>
              </a:solidFill>
              <a:prstDash val="solid"/>
              <a:round/>
              <a:headEnd len="sm" w="sm" type="none"/>
              <a:tailEnd len="sm" w="sm" type="none"/>
            </a:ln>
          </a:bottom>
        </a:tcBdr>
        <a:fill>
          <a:solidFill>
            <a:schemeClr val="accent6">
              <a:alpha val="40000"/>
            </a:schemeClr>
          </a:solidFill>
        </a:fill>
      </a:tcStyle>
    </a:band1V>
    <a:band2V>
      <a:tcTxStyle/>
    </a:band2V>
    <a:lastCol>
      <a:tcTxStyle b="on" i="off"/>
      <a:tcStyle>
        <a:tcBdr>
          <a:left>
            <a:ln cap="flat" cmpd="sng" w="9525">
              <a:solidFill>
                <a:schemeClr val="accent6"/>
              </a:solidFill>
              <a:prstDash val="solid"/>
              <a:round/>
              <a:headEnd len="sm" w="sm" type="none"/>
              <a:tailEnd len="sm" w="sm" type="none"/>
            </a:ln>
          </a:left>
          <a:right>
            <a:ln cap="flat" cmpd="sng" w="9525">
              <a:solidFill>
                <a:schemeClr val="accent6"/>
              </a:solidFill>
              <a:prstDash val="solid"/>
              <a:round/>
              <a:headEnd len="sm" w="sm" type="none"/>
              <a:tailEnd len="sm" w="sm" type="none"/>
            </a:ln>
          </a:right>
          <a:top>
            <a:ln cap="flat" cmpd="sng" w="9525">
              <a:solidFill>
                <a:schemeClr val="accent6"/>
              </a:solidFill>
              <a:prstDash val="solid"/>
              <a:round/>
              <a:headEnd len="sm" w="sm" type="none"/>
              <a:tailEnd len="sm" w="sm" type="none"/>
            </a:ln>
          </a:top>
          <a:bottom>
            <a:ln cap="flat" cmpd="sng" w="9525">
              <a:solidFill>
                <a:schemeClr val="accent6"/>
              </a:solidFill>
              <a:prstDash val="solid"/>
              <a:round/>
              <a:headEnd len="sm" w="sm" type="none"/>
              <a:tailEnd len="sm" w="sm" type="none"/>
            </a:ln>
          </a:bottom>
          <a:insideH>
            <a:ln cap="flat" cmpd="sng" w="9525">
              <a:solidFill>
                <a:schemeClr val="accent6"/>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lastCol>
    <a:firstCol>
      <a:tcTxStyle b="on" i="off"/>
      <a:tcStyle>
        <a:tcBdr>
          <a:left>
            <a:ln cap="flat" cmpd="sng" w="9525">
              <a:solidFill>
                <a:schemeClr val="accent6"/>
              </a:solidFill>
              <a:prstDash val="solid"/>
              <a:round/>
              <a:headEnd len="sm" w="sm" type="none"/>
              <a:tailEnd len="sm" w="sm" type="none"/>
            </a:ln>
          </a:left>
          <a:right>
            <a:ln cap="flat" cmpd="sng" w="9525">
              <a:solidFill>
                <a:schemeClr val="accent6"/>
              </a:solidFill>
              <a:prstDash val="solid"/>
              <a:round/>
              <a:headEnd len="sm" w="sm" type="none"/>
              <a:tailEnd len="sm" w="sm" type="none"/>
            </a:ln>
          </a:right>
          <a:top>
            <a:ln cap="flat" cmpd="sng" w="9525">
              <a:solidFill>
                <a:schemeClr val="accent6"/>
              </a:solidFill>
              <a:prstDash val="solid"/>
              <a:round/>
              <a:headEnd len="sm" w="sm" type="none"/>
              <a:tailEnd len="sm" w="sm" type="none"/>
            </a:ln>
          </a:top>
          <a:bottom>
            <a:ln cap="flat" cmpd="sng" w="9525">
              <a:solidFill>
                <a:schemeClr val="accent6"/>
              </a:solidFill>
              <a:prstDash val="solid"/>
              <a:round/>
              <a:headEnd len="sm" w="sm" type="none"/>
              <a:tailEnd len="sm" w="sm" type="none"/>
            </a:ln>
          </a:bottom>
          <a:insideH>
            <a:ln cap="flat" cmpd="sng" w="9525">
              <a:solidFill>
                <a:schemeClr val="accent6"/>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firstCol>
    <a:lastRow>
      <a:tcTxStyle b="on" i="off"/>
      <a:tcStyle>
        <a:tcBdr>
          <a:left>
            <a:ln cap="flat" cmpd="sng" w="9525">
              <a:solidFill>
                <a:schemeClr val="accent6"/>
              </a:solidFill>
              <a:prstDash val="solid"/>
              <a:round/>
              <a:headEnd len="sm" w="sm" type="none"/>
              <a:tailEnd len="sm" w="sm" type="none"/>
            </a:ln>
          </a:left>
          <a:right>
            <a:ln cap="flat" cmpd="sng" w="9525">
              <a:solidFill>
                <a:schemeClr val="accent6"/>
              </a:solidFill>
              <a:prstDash val="solid"/>
              <a:round/>
              <a:headEnd len="sm" w="sm" type="none"/>
              <a:tailEnd len="sm" w="sm" type="none"/>
            </a:ln>
          </a:right>
          <a:top>
            <a:ln cap="flat" cmpd="sng" w="9525">
              <a:solidFill>
                <a:schemeClr val="accent6"/>
              </a:solidFill>
              <a:prstDash val="solid"/>
              <a:round/>
              <a:headEnd len="sm" w="sm" type="none"/>
              <a:tailEnd len="sm" w="sm" type="none"/>
            </a:ln>
          </a:top>
          <a:bottom>
            <a:ln cap="flat" cmpd="sng" w="9525">
              <a:solidFill>
                <a:schemeClr val="accent6"/>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lastRow>
    <a:seCell>
      <a:tcTxStyle/>
    </a:seCell>
    <a:swCell>
      <a:tcTxStyle/>
    </a:swCell>
    <a:firstRow>
      <a:tcTxStyle b="on" i="off">
        <a:font>
          <a:latin typeface="Arial"/>
          <a:ea typeface="Arial"/>
          <a:cs typeface="Arial"/>
        </a:font>
        <a:schemeClr val="lt1"/>
      </a:tcTxStyle>
      <a:tcStyle>
        <a:tcBdr>
          <a:left>
            <a:ln cap="flat" cmpd="sng" w="9525">
              <a:solidFill>
                <a:schemeClr val="accent6"/>
              </a:solidFill>
              <a:prstDash val="solid"/>
              <a:round/>
              <a:headEnd len="sm" w="sm" type="none"/>
              <a:tailEnd len="sm" w="sm" type="none"/>
            </a:ln>
          </a:left>
          <a:right>
            <a:ln cap="flat" cmpd="sng" w="9525">
              <a:solidFill>
                <a:schemeClr val="accent6"/>
              </a:solidFill>
              <a:prstDash val="solid"/>
              <a:round/>
              <a:headEnd len="sm" w="sm" type="none"/>
              <a:tailEnd len="sm" w="sm" type="none"/>
            </a:ln>
          </a:right>
          <a:top>
            <a:ln cap="flat" cmpd="sng" w="9525">
              <a:solidFill>
                <a:schemeClr val="accent6"/>
              </a:solidFill>
              <a:prstDash val="solid"/>
              <a:round/>
              <a:headEnd len="sm" w="sm" type="none"/>
              <a:tailEnd len="sm" w="sm" type="none"/>
            </a:ln>
          </a:top>
          <a:bottom>
            <a:ln cap="flat" cmpd="sng" w="9525">
              <a:solidFill>
                <a:schemeClr val="l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accent6"/>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 pos="684" orient="horz"/>
        <p:guide pos="280"/>
        <p:guide pos="5364"/>
        <p:guide pos="2868"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20" Type="http://schemas.openxmlformats.org/officeDocument/2006/relationships/slide" Target="slides/slide13.xml"/><Relationship Id="rId42" Type="http://schemas.openxmlformats.org/officeDocument/2006/relationships/font" Target="fonts/SourceSansPro-bold.fntdata"/><Relationship Id="rId41" Type="http://schemas.openxmlformats.org/officeDocument/2006/relationships/font" Target="fonts/SourceSansPro-regular.fntdata"/><Relationship Id="rId22" Type="http://schemas.openxmlformats.org/officeDocument/2006/relationships/slide" Target="slides/slide15.xml"/><Relationship Id="rId44" Type="http://schemas.openxmlformats.org/officeDocument/2006/relationships/font" Target="fonts/SourceSansPro-boldItalic.fntdata"/><Relationship Id="rId21" Type="http://schemas.openxmlformats.org/officeDocument/2006/relationships/slide" Target="slides/slide14.xml"/><Relationship Id="rId43" Type="http://schemas.openxmlformats.org/officeDocument/2006/relationships/font" Target="fonts/SourceSansPro-italic.fntdata"/><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slide" Target="slides/slide32.xml"/><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75360" y="4560570"/>
            <a:ext cx="5364480" cy="4320540"/>
          </a:xfrm>
          <a:prstGeom prst="rect">
            <a:avLst/>
          </a:prstGeom>
          <a:noFill/>
          <a:ln>
            <a:noFill/>
          </a:ln>
        </p:spPr>
        <p:txBody>
          <a:bodyPr anchorCtr="0" anchor="t" bIns="48300" lIns="96625" spcFirstLastPara="1" rIns="96625" wrap="square" tIns="48300">
            <a:noAutofit/>
          </a:bodyPr>
          <a:lstStyle>
            <a:lvl1pPr indent="-228600" lvl="0" marL="457200"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 name="Shape 27"/>
        <p:cNvGrpSpPr/>
        <p:nvPr/>
      </p:nvGrpSpPr>
      <p:grpSpPr>
        <a:xfrm>
          <a:off x="0" y="0"/>
          <a:ext cx="0" cy="0"/>
          <a:chOff x="0" y="0"/>
          <a:chExt cx="0" cy="0"/>
        </a:xfrm>
      </p:grpSpPr>
      <p:sp>
        <p:nvSpPr>
          <p:cNvPr id="28" name="Google Shape;28;p1: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 name="Google Shape;29;p1:notes"/>
          <p:cNvSpPr txBox="1"/>
          <p:nvPr>
            <p:ph idx="1" type="body"/>
          </p:nvPr>
        </p:nvSpPr>
        <p:spPr>
          <a:xfrm>
            <a:off x="975360" y="4560570"/>
            <a:ext cx="5364480" cy="4320540"/>
          </a:xfrm>
          <a:prstGeom prst="rect">
            <a:avLst/>
          </a:prstGeom>
          <a:noFill/>
          <a:ln>
            <a:noFill/>
          </a:ln>
        </p:spPr>
        <p:txBody>
          <a:bodyPr anchorCtr="0" anchor="t" bIns="48300" lIns="96625" spcFirstLastPara="1" rIns="96625" wrap="square" tIns="48300">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p10: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9" name="Google Shape;269;p10:notes"/>
          <p:cNvSpPr txBox="1"/>
          <p:nvPr>
            <p:ph idx="1" type="body"/>
          </p:nvPr>
        </p:nvSpPr>
        <p:spPr>
          <a:xfrm>
            <a:off x="975360" y="4560570"/>
            <a:ext cx="5364480" cy="4320540"/>
          </a:xfrm>
          <a:prstGeom prst="rect">
            <a:avLst/>
          </a:prstGeom>
          <a:noFill/>
          <a:ln>
            <a:noFill/>
          </a:ln>
        </p:spPr>
        <p:txBody>
          <a:bodyPr anchorCtr="0" anchor="t" bIns="48300" lIns="96625" spcFirstLastPara="1" rIns="96625" wrap="square" tIns="48300">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p11: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1" name="Google Shape;281;p11:notes"/>
          <p:cNvSpPr txBox="1"/>
          <p:nvPr>
            <p:ph idx="1" type="body"/>
          </p:nvPr>
        </p:nvSpPr>
        <p:spPr>
          <a:xfrm>
            <a:off x="975360" y="4560570"/>
            <a:ext cx="5364480" cy="4320540"/>
          </a:xfrm>
          <a:prstGeom prst="rect">
            <a:avLst/>
          </a:prstGeom>
          <a:noFill/>
          <a:ln>
            <a:noFill/>
          </a:ln>
        </p:spPr>
        <p:txBody>
          <a:bodyPr anchorCtr="0" anchor="t" bIns="48300" lIns="96625" spcFirstLastPara="1" rIns="96625" wrap="square" tIns="48300">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p12: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7" name="Google Shape;307;p12:notes"/>
          <p:cNvSpPr txBox="1"/>
          <p:nvPr>
            <p:ph idx="1" type="body"/>
          </p:nvPr>
        </p:nvSpPr>
        <p:spPr>
          <a:xfrm>
            <a:off x="975360" y="4560570"/>
            <a:ext cx="5364480" cy="4320540"/>
          </a:xfrm>
          <a:prstGeom prst="rect">
            <a:avLst/>
          </a:prstGeom>
          <a:noFill/>
          <a:ln>
            <a:noFill/>
          </a:ln>
        </p:spPr>
        <p:txBody>
          <a:bodyPr anchorCtr="0" anchor="t" bIns="48300" lIns="96625" spcFirstLastPara="1" rIns="96625" wrap="square" tIns="48300">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p13: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8" name="Google Shape;328;p13:notes"/>
          <p:cNvSpPr txBox="1"/>
          <p:nvPr>
            <p:ph idx="1" type="body"/>
          </p:nvPr>
        </p:nvSpPr>
        <p:spPr>
          <a:xfrm>
            <a:off x="975360" y="4560570"/>
            <a:ext cx="5364480" cy="4320540"/>
          </a:xfrm>
          <a:prstGeom prst="rect">
            <a:avLst/>
          </a:prstGeom>
          <a:noFill/>
          <a:ln>
            <a:noFill/>
          </a:ln>
        </p:spPr>
        <p:txBody>
          <a:bodyPr anchorCtr="0" anchor="t" bIns="48300" lIns="96625" spcFirstLastPara="1" rIns="96625" wrap="square" tIns="48300">
            <a:noAutofit/>
          </a:bodyPr>
          <a:lstStyle/>
          <a:p>
            <a:pPr indent="-228600" lvl="0" marL="457200" marR="0" rtl="0" algn="l">
              <a:lnSpc>
                <a:spcPct val="100000"/>
              </a:lnSpc>
              <a:spcBef>
                <a:spcPts val="0"/>
              </a:spcBef>
              <a:spcAft>
                <a:spcPts val="0"/>
              </a:spcAft>
              <a:buSzPts val="1400"/>
              <a:buNone/>
            </a:pPr>
            <a:r>
              <a:rPr lang="en-US"/>
              <a:t>The new Facebook data center, is required to comply with new impedance specifications. From the input transformer or PTX, the switch gear, cable interconnections and down to the rack power supplies, there are impedance specifications for each of them. If there are in-line UPS, they also are subject to impedance specifications.</a:t>
            </a:r>
            <a:endParaRPr/>
          </a:p>
          <a:p>
            <a:pPr indent="-228600" lvl="0" marL="457200" marR="0" rtl="0" algn="l">
              <a:lnSpc>
                <a:spcPct val="100000"/>
              </a:lnSpc>
              <a:spcBef>
                <a:spcPts val="0"/>
              </a:spcBef>
              <a:spcAft>
                <a:spcPts val="0"/>
              </a:spcAft>
              <a:buSzPts val="1400"/>
              <a:buNone/>
            </a:pPr>
            <a:r>
              <a:rPr lang="en-US"/>
              <a:t>At this OCP we have three talks dealing with these impedance specifications, this one we currently are at is on UPS. The next is on the system in general, and the afternoon talk is on Power Supplies.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Google Shape;337;p14: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8" name="Google Shape;338;p14:notes"/>
          <p:cNvSpPr txBox="1"/>
          <p:nvPr>
            <p:ph idx="1" type="body"/>
          </p:nvPr>
        </p:nvSpPr>
        <p:spPr>
          <a:xfrm>
            <a:off x="975360" y="4560570"/>
            <a:ext cx="5364480" cy="4320540"/>
          </a:xfrm>
          <a:prstGeom prst="rect">
            <a:avLst/>
          </a:prstGeom>
          <a:noFill/>
          <a:ln>
            <a:noFill/>
          </a:ln>
        </p:spPr>
        <p:txBody>
          <a:bodyPr anchorCtr="0" anchor="t" bIns="48300" lIns="96625" spcFirstLastPara="1" rIns="96625" wrap="square" tIns="48300">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p15: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5" name="Google Shape;345;p15:notes"/>
          <p:cNvSpPr txBox="1"/>
          <p:nvPr>
            <p:ph idx="1" type="body"/>
          </p:nvPr>
        </p:nvSpPr>
        <p:spPr>
          <a:xfrm>
            <a:off x="975360" y="4560570"/>
            <a:ext cx="5364480" cy="4320540"/>
          </a:xfrm>
          <a:prstGeom prst="rect">
            <a:avLst/>
          </a:prstGeom>
          <a:noFill/>
          <a:ln>
            <a:noFill/>
          </a:ln>
        </p:spPr>
        <p:txBody>
          <a:bodyPr anchorCtr="0" anchor="t" bIns="48300" lIns="96625" spcFirstLastPara="1" rIns="96625" wrap="square" tIns="48300">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p16: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1" name="Google Shape;381;p16:notes"/>
          <p:cNvSpPr txBox="1"/>
          <p:nvPr>
            <p:ph idx="1" type="body"/>
          </p:nvPr>
        </p:nvSpPr>
        <p:spPr>
          <a:xfrm>
            <a:off x="975360" y="4560570"/>
            <a:ext cx="5364480" cy="4320540"/>
          </a:xfrm>
          <a:prstGeom prst="rect">
            <a:avLst/>
          </a:prstGeom>
          <a:noFill/>
          <a:ln>
            <a:noFill/>
          </a:ln>
        </p:spPr>
        <p:txBody>
          <a:bodyPr anchorCtr="0" anchor="t" bIns="48300" lIns="96625" spcFirstLastPara="1" rIns="96625" wrap="square" tIns="48300">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2" name="Shape 452"/>
        <p:cNvGrpSpPr/>
        <p:nvPr/>
      </p:nvGrpSpPr>
      <p:grpSpPr>
        <a:xfrm>
          <a:off x="0" y="0"/>
          <a:ext cx="0" cy="0"/>
          <a:chOff x="0" y="0"/>
          <a:chExt cx="0" cy="0"/>
        </a:xfrm>
      </p:grpSpPr>
      <p:sp>
        <p:nvSpPr>
          <p:cNvPr id="453" name="Google Shape;453;p17: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4" name="Google Shape;454;p17:notes"/>
          <p:cNvSpPr txBox="1"/>
          <p:nvPr>
            <p:ph idx="1" type="body"/>
          </p:nvPr>
        </p:nvSpPr>
        <p:spPr>
          <a:xfrm>
            <a:off x="975360" y="4560570"/>
            <a:ext cx="5364480" cy="4320540"/>
          </a:xfrm>
          <a:prstGeom prst="rect">
            <a:avLst/>
          </a:prstGeom>
          <a:noFill/>
          <a:ln>
            <a:noFill/>
          </a:ln>
        </p:spPr>
        <p:txBody>
          <a:bodyPr anchorCtr="0" anchor="t" bIns="48300" lIns="96625" spcFirstLastPara="1" rIns="96625" wrap="square" tIns="48300">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0" name="Shape 520"/>
        <p:cNvGrpSpPr/>
        <p:nvPr/>
      </p:nvGrpSpPr>
      <p:grpSpPr>
        <a:xfrm>
          <a:off x="0" y="0"/>
          <a:ext cx="0" cy="0"/>
          <a:chOff x="0" y="0"/>
          <a:chExt cx="0" cy="0"/>
        </a:xfrm>
      </p:grpSpPr>
      <p:sp>
        <p:nvSpPr>
          <p:cNvPr id="521" name="Google Shape;521;p18: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2" name="Google Shape;522;p18:notes"/>
          <p:cNvSpPr txBox="1"/>
          <p:nvPr>
            <p:ph idx="1" type="body"/>
          </p:nvPr>
        </p:nvSpPr>
        <p:spPr>
          <a:xfrm>
            <a:off x="975360" y="4560570"/>
            <a:ext cx="5364480" cy="4320540"/>
          </a:xfrm>
          <a:prstGeom prst="rect">
            <a:avLst/>
          </a:prstGeom>
          <a:noFill/>
          <a:ln>
            <a:noFill/>
          </a:ln>
        </p:spPr>
        <p:txBody>
          <a:bodyPr anchorCtr="0" anchor="t" bIns="48300" lIns="96625" spcFirstLastPara="1" rIns="96625" wrap="square" tIns="48300">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8" name="Shape 588"/>
        <p:cNvGrpSpPr/>
        <p:nvPr/>
      </p:nvGrpSpPr>
      <p:grpSpPr>
        <a:xfrm>
          <a:off x="0" y="0"/>
          <a:ext cx="0" cy="0"/>
          <a:chOff x="0" y="0"/>
          <a:chExt cx="0" cy="0"/>
        </a:xfrm>
      </p:grpSpPr>
      <p:sp>
        <p:nvSpPr>
          <p:cNvPr id="589" name="Google Shape;589;p19: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0" name="Google Shape;590;p19:notes"/>
          <p:cNvSpPr txBox="1"/>
          <p:nvPr>
            <p:ph idx="1" type="body"/>
          </p:nvPr>
        </p:nvSpPr>
        <p:spPr>
          <a:xfrm>
            <a:off x="975360" y="4560570"/>
            <a:ext cx="5364480" cy="4320540"/>
          </a:xfrm>
          <a:prstGeom prst="rect">
            <a:avLst/>
          </a:prstGeom>
          <a:noFill/>
          <a:ln>
            <a:noFill/>
          </a:ln>
        </p:spPr>
        <p:txBody>
          <a:bodyPr anchorCtr="0" anchor="t" bIns="48300" lIns="96625" spcFirstLastPara="1" rIns="96625" wrap="square" tIns="48300">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 name="Shape 31"/>
        <p:cNvGrpSpPr/>
        <p:nvPr/>
      </p:nvGrpSpPr>
      <p:grpSpPr>
        <a:xfrm>
          <a:off x="0" y="0"/>
          <a:ext cx="0" cy="0"/>
          <a:chOff x="0" y="0"/>
          <a:chExt cx="0" cy="0"/>
        </a:xfrm>
      </p:grpSpPr>
      <p:sp>
        <p:nvSpPr>
          <p:cNvPr id="32" name="Google Shape;32;p2:notes"/>
          <p:cNvSpPr txBox="1"/>
          <p:nvPr>
            <p:ph idx="1" type="body"/>
          </p:nvPr>
        </p:nvSpPr>
        <p:spPr>
          <a:xfrm>
            <a:off x="975360" y="4560570"/>
            <a:ext cx="5364480" cy="4320540"/>
          </a:xfrm>
          <a:prstGeom prst="rect">
            <a:avLst/>
          </a:prstGeom>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33" name="Google Shape;33;p2: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6" name="Shape 656"/>
        <p:cNvGrpSpPr/>
        <p:nvPr/>
      </p:nvGrpSpPr>
      <p:grpSpPr>
        <a:xfrm>
          <a:off x="0" y="0"/>
          <a:ext cx="0" cy="0"/>
          <a:chOff x="0" y="0"/>
          <a:chExt cx="0" cy="0"/>
        </a:xfrm>
      </p:grpSpPr>
      <p:sp>
        <p:nvSpPr>
          <p:cNvPr id="657" name="Google Shape;657;p20: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8" name="Google Shape;658;p20:notes"/>
          <p:cNvSpPr txBox="1"/>
          <p:nvPr>
            <p:ph idx="1" type="body"/>
          </p:nvPr>
        </p:nvSpPr>
        <p:spPr>
          <a:xfrm>
            <a:off x="975360" y="4560570"/>
            <a:ext cx="5364480" cy="4320540"/>
          </a:xfrm>
          <a:prstGeom prst="rect">
            <a:avLst/>
          </a:prstGeom>
          <a:noFill/>
          <a:ln>
            <a:noFill/>
          </a:ln>
        </p:spPr>
        <p:txBody>
          <a:bodyPr anchorCtr="0" anchor="t" bIns="48300" lIns="96625" spcFirstLastPara="1" rIns="96625" wrap="square" tIns="48300">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4" name="Shape 724"/>
        <p:cNvGrpSpPr/>
        <p:nvPr/>
      </p:nvGrpSpPr>
      <p:grpSpPr>
        <a:xfrm>
          <a:off x="0" y="0"/>
          <a:ext cx="0" cy="0"/>
          <a:chOff x="0" y="0"/>
          <a:chExt cx="0" cy="0"/>
        </a:xfrm>
      </p:grpSpPr>
      <p:sp>
        <p:nvSpPr>
          <p:cNvPr id="725" name="Google Shape;725;p21: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26" name="Google Shape;726;p21:notes"/>
          <p:cNvSpPr txBox="1"/>
          <p:nvPr>
            <p:ph idx="1" type="body"/>
          </p:nvPr>
        </p:nvSpPr>
        <p:spPr>
          <a:xfrm>
            <a:off x="975360" y="4560570"/>
            <a:ext cx="5364480" cy="4320540"/>
          </a:xfrm>
          <a:prstGeom prst="rect">
            <a:avLst/>
          </a:prstGeom>
          <a:noFill/>
          <a:ln>
            <a:noFill/>
          </a:ln>
        </p:spPr>
        <p:txBody>
          <a:bodyPr anchorCtr="0" anchor="t" bIns="48300" lIns="96625" spcFirstLastPara="1" rIns="96625" wrap="square" tIns="48300">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2" name="Shape 792"/>
        <p:cNvGrpSpPr/>
        <p:nvPr/>
      </p:nvGrpSpPr>
      <p:grpSpPr>
        <a:xfrm>
          <a:off x="0" y="0"/>
          <a:ext cx="0" cy="0"/>
          <a:chOff x="0" y="0"/>
          <a:chExt cx="0" cy="0"/>
        </a:xfrm>
      </p:grpSpPr>
      <p:sp>
        <p:nvSpPr>
          <p:cNvPr id="793" name="Google Shape;793;p22: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94" name="Google Shape;794;p22:notes"/>
          <p:cNvSpPr txBox="1"/>
          <p:nvPr>
            <p:ph idx="1" type="body"/>
          </p:nvPr>
        </p:nvSpPr>
        <p:spPr>
          <a:xfrm>
            <a:off x="975360" y="4560570"/>
            <a:ext cx="5364480" cy="4320540"/>
          </a:xfrm>
          <a:prstGeom prst="rect">
            <a:avLst/>
          </a:prstGeom>
          <a:noFill/>
          <a:ln>
            <a:noFill/>
          </a:ln>
        </p:spPr>
        <p:txBody>
          <a:bodyPr anchorCtr="0" anchor="t" bIns="48300" lIns="96625" spcFirstLastPara="1" rIns="96625" wrap="square" tIns="48300">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8" name="Shape 838"/>
        <p:cNvGrpSpPr/>
        <p:nvPr/>
      </p:nvGrpSpPr>
      <p:grpSpPr>
        <a:xfrm>
          <a:off x="0" y="0"/>
          <a:ext cx="0" cy="0"/>
          <a:chOff x="0" y="0"/>
          <a:chExt cx="0" cy="0"/>
        </a:xfrm>
      </p:grpSpPr>
      <p:sp>
        <p:nvSpPr>
          <p:cNvPr id="839" name="Google Shape;839;p23: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40" name="Google Shape;840;p23:notes"/>
          <p:cNvSpPr txBox="1"/>
          <p:nvPr>
            <p:ph idx="1" type="body"/>
          </p:nvPr>
        </p:nvSpPr>
        <p:spPr>
          <a:xfrm>
            <a:off x="975360" y="4560570"/>
            <a:ext cx="5364480" cy="4320540"/>
          </a:xfrm>
          <a:prstGeom prst="rect">
            <a:avLst/>
          </a:prstGeom>
          <a:noFill/>
          <a:ln>
            <a:noFill/>
          </a:ln>
        </p:spPr>
        <p:txBody>
          <a:bodyPr anchorCtr="0" anchor="t" bIns="48300" lIns="96625" spcFirstLastPara="1" rIns="96625" wrap="square" tIns="48300">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3" name="Shape 853"/>
        <p:cNvGrpSpPr/>
        <p:nvPr/>
      </p:nvGrpSpPr>
      <p:grpSpPr>
        <a:xfrm>
          <a:off x="0" y="0"/>
          <a:ext cx="0" cy="0"/>
          <a:chOff x="0" y="0"/>
          <a:chExt cx="0" cy="0"/>
        </a:xfrm>
      </p:grpSpPr>
      <p:sp>
        <p:nvSpPr>
          <p:cNvPr id="854" name="Google Shape;854;p24: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55" name="Google Shape;855;p24:notes"/>
          <p:cNvSpPr txBox="1"/>
          <p:nvPr>
            <p:ph idx="1" type="body"/>
          </p:nvPr>
        </p:nvSpPr>
        <p:spPr>
          <a:xfrm>
            <a:off x="975360" y="4560570"/>
            <a:ext cx="5364480" cy="4320540"/>
          </a:xfrm>
          <a:prstGeom prst="rect">
            <a:avLst/>
          </a:prstGeom>
          <a:noFill/>
          <a:ln>
            <a:noFill/>
          </a:ln>
        </p:spPr>
        <p:txBody>
          <a:bodyPr anchorCtr="0" anchor="t" bIns="48300" lIns="96625" spcFirstLastPara="1" rIns="96625" wrap="square" tIns="48300">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5" name="Shape 865"/>
        <p:cNvGrpSpPr/>
        <p:nvPr/>
      </p:nvGrpSpPr>
      <p:grpSpPr>
        <a:xfrm>
          <a:off x="0" y="0"/>
          <a:ext cx="0" cy="0"/>
          <a:chOff x="0" y="0"/>
          <a:chExt cx="0" cy="0"/>
        </a:xfrm>
      </p:grpSpPr>
      <p:sp>
        <p:nvSpPr>
          <p:cNvPr id="866" name="Google Shape;866;p25: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67" name="Google Shape;867;p25:notes"/>
          <p:cNvSpPr txBox="1"/>
          <p:nvPr>
            <p:ph idx="1" type="body"/>
          </p:nvPr>
        </p:nvSpPr>
        <p:spPr>
          <a:xfrm>
            <a:off x="975360" y="4560570"/>
            <a:ext cx="5364480" cy="4320540"/>
          </a:xfrm>
          <a:prstGeom prst="rect">
            <a:avLst/>
          </a:prstGeom>
          <a:noFill/>
          <a:ln>
            <a:noFill/>
          </a:ln>
        </p:spPr>
        <p:txBody>
          <a:bodyPr anchorCtr="0" anchor="t" bIns="48300" lIns="96625" spcFirstLastPara="1" rIns="96625" wrap="square" tIns="48300">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6" name="Shape 906"/>
        <p:cNvGrpSpPr/>
        <p:nvPr/>
      </p:nvGrpSpPr>
      <p:grpSpPr>
        <a:xfrm>
          <a:off x="0" y="0"/>
          <a:ext cx="0" cy="0"/>
          <a:chOff x="0" y="0"/>
          <a:chExt cx="0" cy="0"/>
        </a:xfrm>
      </p:grpSpPr>
      <p:sp>
        <p:nvSpPr>
          <p:cNvPr id="907" name="Google Shape;907;p26: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08" name="Google Shape;908;p26:notes"/>
          <p:cNvSpPr txBox="1"/>
          <p:nvPr>
            <p:ph idx="1" type="body"/>
          </p:nvPr>
        </p:nvSpPr>
        <p:spPr>
          <a:xfrm>
            <a:off x="975360" y="4560570"/>
            <a:ext cx="5364480" cy="4320540"/>
          </a:xfrm>
          <a:prstGeom prst="rect">
            <a:avLst/>
          </a:prstGeom>
          <a:noFill/>
          <a:ln>
            <a:noFill/>
          </a:ln>
        </p:spPr>
        <p:txBody>
          <a:bodyPr anchorCtr="0" anchor="t" bIns="48300" lIns="96625" spcFirstLastPara="1" rIns="96625" wrap="square" tIns="48300">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9" name="Shape 959"/>
        <p:cNvGrpSpPr/>
        <p:nvPr/>
      </p:nvGrpSpPr>
      <p:grpSpPr>
        <a:xfrm>
          <a:off x="0" y="0"/>
          <a:ext cx="0" cy="0"/>
          <a:chOff x="0" y="0"/>
          <a:chExt cx="0" cy="0"/>
        </a:xfrm>
      </p:grpSpPr>
      <p:sp>
        <p:nvSpPr>
          <p:cNvPr id="960" name="Google Shape;960;p27: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61" name="Google Shape;961;p27:notes"/>
          <p:cNvSpPr txBox="1"/>
          <p:nvPr>
            <p:ph idx="1" type="body"/>
          </p:nvPr>
        </p:nvSpPr>
        <p:spPr>
          <a:xfrm>
            <a:off x="975360" y="4560570"/>
            <a:ext cx="5364480" cy="4320540"/>
          </a:xfrm>
          <a:prstGeom prst="rect">
            <a:avLst/>
          </a:prstGeom>
          <a:noFill/>
          <a:ln>
            <a:noFill/>
          </a:ln>
        </p:spPr>
        <p:txBody>
          <a:bodyPr anchorCtr="0" anchor="t" bIns="48300" lIns="96625" spcFirstLastPara="1" rIns="96625" wrap="square" tIns="48300">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3" name="Shape 973"/>
        <p:cNvGrpSpPr/>
        <p:nvPr/>
      </p:nvGrpSpPr>
      <p:grpSpPr>
        <a:xfrm>
          <a:off x="0" y="0"/>
          <a:ext cx="0" cy="0"/>
          <a:chOff x="0" y="0"/>
          <a:chExt cx="0" cy="0"/>
        </a:xfrm>
      </p:grpSpPr>
      <p:sp>
        <p:nvSpPr>
          <p:cNvPr id="974" name="Google Shape;974;p28: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75" name="Google Shape;975;p28:notes"/>
          <p:cNvSpPr txBox="1"/>
          <p:nvPr>
            <p:ph idx="1" type="body"/>
          </p:nvPr>
        </p:nvSpPr>
        <p:spPr>
          <a:xfrm>
            <a:off x="975360" y="4560570"/>
            <a:ext cx="5364480" cy="4320540"/>
          </a:xfrm>
          <a:prstGeom prst="rect">
            <a:avLst/>
          </a:prstGeom>
          <a:noFill/>
          <a:ln>
            <a:noFill/>
          </a:ln>
        </p:spPr>
        <p:txBody>
          <a:bodyPr anchorCtr="0" anchor="t" bIns="48300" lIns="96625" spcFirstLastPara="1" rIns="96625" wrap="square" tIns="48300">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1" name="Shape 1001"/>
        <p:cNvGrpSpPr/>
        <p:nvPr/>
      </p:nvGrpSpPr>
      <p:grpSpPr>
        <a:xfrm>
          <a:off x="0" y="0"/>
          <a:ext cx="0" cy="0"/>
          <a:chOff x="0" y="0"/>
          <a:chExt cx="0" cy="0"/>
        </a:xfrm>
      </p:grpSpPr>
      <p:sp>
        <p:nvSpPr>
          <p:cNvPr id="1002" name="Google Shape;1002;p29: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03" name="Google Shape;1003;p29:notes"/>
          <p:cNvSpPr txBox="1"/>
          <p:nvPr>
            <p:ph idx="1" type="body"/>
          </p:nvPr>
        </p:nvSpPr>
        <p:spPr>
          <a:xfrm>
            <a:off x="975360" y="4560570"/>
            <a:ext cx="5364480" cy="4320540"/>
          </a:xfrm>
          <a:prstGeom prst="rect">
            <a:avLst/>
          </a:prstGeom>
          <a:noFill/>
          <a:ln>
            <a:noFill/>
          </a:ln>
        </p:spPr>
        <p:txBody>
          <a:bodyPr anchorCtr="0" anchor="t" bIns="48300" lIns="96625" spcFirstLastPara="1" rIns="96625" wrap="square" tIns="48300">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 name="Shape 41"/>
        <p:cNvGrpSpPr/>
        <p:nvPr/>
      </p:nvGrpSpPr>
      <p:grpSpPr>
        <a:xfrm>
          <a:off x="0" y="0"/>
          <a:ext cx="0" cy="0"/>
          <a:chOff x="0" y="0"/>
          <a:chExt cx="0" cy="0"/>
        </a:xfrm>
      </p:grpSpPr>
      <p:sp>
        <p:nvSpPr>
          <p:cNvPr id="42" name="Google Shape;42;p3: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 name="Google Shape;43;p3:notes"/>
          <p:cNvSpPr txBox="1"/>
          <p:nvPr>
            <p:ph idx="1" type="body"/>
          </p:nvPr>
        </p:nvSpPr>
        <p:spPr>
          <a:xfrm>
            <a:off x="975360" y="4560570"/>
            <a:ext cx="5364480" cy="4320540"/>
          </a:xfrm>
          <a:prstGeom prst="rect">
            <a:avLst/>
          </a:prstGeom>
          <a:noFill/>
          <a:ln>
            <a:noFill/>
          </a:ln>
        </p:spPr>
        <p:txBody>
          <a:bodyPr anchorCtr="0" anchor="t" bIns="48300" lIns="96625" spcFirstLastPara="1" rIns="96625" wrap="square" tIns="48300">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2" name="Shape 1012"/>
        <p:cNvGrpSpPr/>
        <p:nvPr/>
      </p:nvGrpSpPr>
      <p:grpSpPr>
        <a:xfrm>
          <a:off x="0" y="0"/>
          <a:ext cx="0" cy="0"/>
          <a:chOff x="0" y="0"/>
          <a:chExt cx="0" cy="0"/>
        </a:xfrm>
      </p:grpSpPr>
      <p:sp>
        <p:nvSpPr>
          <p:cNvPr id="1013" name="Google Shape;1013;p30: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14" name="Google Shape;1014;p30:notes"/>
          <p:cNvSpPr txBox="1"/>
          <p:nvPr>
            <p:ph idx="1" type="body"/>
          </p:nvPr>
        </p:nvSpPr>
        <p:spPr>
          <a:xfrm>
            <a:off x="975360" y="4560570"/>
            <a:ext cx="5364480" cy="4320540"/>
          </a:xfrm>
          <a:prstGeom prst="rect">
            <a:avLst/>
          </a:prstGeom>
          <a:noFill/>
          <a:ln>
            <a:noFill/>
          </a:ln>
        </p:spPr>
        <p:txBody>
          <a:bodyPr anchorCtr="0" anchor="t" bIns="48300" lIns="96625" spcFirstLastPara="1" rIns="96625" wrap="square" tIns="48300">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3" name="Shape 1023"/>
        <p:cNvGrpSpPr/>
        <p:nvPr/>
      </p:nvGrpSpPr>
      <p:grpSpPr>
        <a:xfrm>
          <a:off x="0" y="0"/>
          <a:ext cx="0" cy="0"/>
          <a:chOff x="0" y="0"/>
          <a:chExt cx="0" cy="0"/>
        </a:xfrm>
      </p:grpSpPr>
      <p:sp>
        <p:nvSpPr>
          <p:cNvPr id="1024" name="Google Shape;1024;p31: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25" name="Google Shape;1025;p31:notes"/>
          <p:cNvSpPr txBox="1"/>
          <p:nvPr>
            <p:ph idx="1" type="body"/>
          </p:nvPr>
        </p:nvSpPr>
        <p:spPr>
          <a:xfrm>
            <a:off x="975360" y="4560570"/>
            <a:ext cx="5364480" cy="4320540"/>
          </a:xfrm>
          <a:prstGeom prst="rect">
            <a:avLst/>
          </a:prstGeom>
          <a:noFill/>
          <a:ln>
            <a:noFill/>
          </a:ln>
        </p:spPr>
        <p:txBody>
          <a:bodyPr anchorCtr="0" anchor="t" bIns="48300" lIns="96625" spcFirstLastPara="1" rIns="96625" wrap="square" tIns="48300">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7" name="Shape 1037"/>
        <p:cNvGrpSpPr/>
        <p:nvPr/>
      </p:nvGrpSpPr>
      <p:grpSpPr>
        <a:xfrm>
          <a:off x="0" y="0"/>
          <a:ext cx="0" cy="0"/>
          <a:chOff x="0" y="0"/>
          <a:chExt cx="0" cy="0"/>
        </a:xfrm>
      </p:grpSpPr>
      <p:sp>
        <p:nvSpPr>
          <p:cNvPr id="1038" name="Google Shape;1038;p32:notes"/>
          <p:cNvSpPr txBox="1"/>
          <p:nvPr>
            <p:ph idx="1" type="body"/>
          </p:nvPr>
        </p:nvSpPr>
        <p:spPr>
          <a:xfrm>
            <a:off x="975360" y="4560570"/>
            <a:ext cx="5364480" cy="4320540"/>
          </a:xfrm>
          <a:prstGeom prst="rect">
            <a:avLst/>
          </a:prstGeom>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1039" name="Google Shape;1039;p32: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9" name="Shape 1049"/>
        <p:cNvGrpSpPr/>
        <p:nvPr/>
      </p:nvGrpSpPr>
      <p:grpSpPr>
        <a:xfrm>
          <a:off x="0" y="0"/>
          <a:ext cx="0" cy="0"/>
          <a:chOff x="0" y="0"/>
          <a:chExt cx="0" cy="0"/>
        </a:xfrm>
      </p:grpSpPr>
      <p:sp>
        <p:nvSpPr>
          <p:cNvPr id="1050" name="Google Shape;1050;p33:notes"/>
          <p:cNvSpPr txBox="1"/>
          <p:nvPr>
            <p:ph idx="1" type="body"/>
          </p:nvPr>
        </p:nvSpPr>
        <p:spPr>
          <a:xfrm>
            <a:off x="975360" y="4560570"/>
            <a:ext cx="5364480" cy="4320540"/>
          </a:xfrm>
          <a:prstGeom prst="rect">
            <a:avLst/>
          </a:prstGeom>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1051" name="Google Shape;1051;p33: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Google Shape;72;p4: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3" name="Google Shape;73;p4:notes"/>
          <p:cNvSpPr txBox="1"/>
          <p:nvPr>
            <p:ph idx="1" type="body"/>
          </p:nvPr>
        </p:nvSpPr>
        <p:spPr>
          <a:xfrm>
            <a:off x="975360" y="4560570"/>
            <a:ext cx="5364480" cy="4320540"/>
          </a:xfrm>
          <a:prstGeom prst="rect">
            <a:avLst/>
          </a:prstGeom>
          <a:noFill/>
          <a:ln>
            <a:noFill/>
          </a:ln>
        </p:spPr>
        <p:txBody>
          <a:bodyPr anchorCtr="0" anchor="t" bIns="48300" lIns="96625" spcFirstLastPara="1" rIns="96625" wrap="square" tIns="48300">
            <a:noAutofit/>
          </a:bodyPr>
          <a:lstStyle/>
          <a:p>
            <a:pPr indent="-228600" lvl="0" marL="457200" marR="0" rtl="0" algn="l">
              <a:lnSpc>
                <a:spcPct val="100000"/>
              </a:lnSpc>
              <a:spcBef>
                <a:spcPts val="0"/>
              </a:spcBef>
              <a:spcAft>
                <a:spcPts val="0"/>
              </a:spcAft>
              <a:buSzPts val="1400"/>
              <a:buNone/>
            </a:pPr>
            <a:r>
              <a:rPr lang="en-US"/>
              <a:t>https://fburl.com/ods/qianqmom</a:t>
            </a:r>
            <a:endParaRPr/>
          </a:p>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p5: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6" name="Google Shape;96;p5:notes"/>
          <p:cNvSpPr txBox="1"/>
          <p:nvPr>
            <p:ph idx="1" type="body"/>
          </p:nvPr>
        </p:nvSpPr>
        <p:spPr>
          <a:xfrm>
            <a:off x="975360" y="4560570"/>
            <a:ext cx="5364480" cy="4320540"/>
          </a:xfrm>
          <a:prstGeom prst="rect">
            <a:avLst/>
          </a:prstGeom>
          <a:noFill/>
          <a:ln>
            <a:noFill/>
          </a:ln>
        </p:spPr>
        <p:txBody>
          <a:bodyPr anchorCtr="0" anchor="t" bIns="48300" lIns="96625" spcFirstLastPara="1" rIns="96625" wrap="square" tIns="48300">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p6: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9" name="Google Shape;149;p6:notes"/>
          <p:cNvSpPr txBox="1"/>
          <p:nvPr>
            <p:ph idx="1" type="body"/>
          </p:nvPr>
        </p:nvSpPr>
        <p:spPr>
          <a:xfrm>
            <a:off x="975360" y="4560570"/>
            <a:ext cx="5364480" cy="4320540"/>
          </a:xfrm>
          <a:prstGeom prst="rect">
            <a:avLst/>
          </a:prstGeom>
          <a:noFill/>
          <a:ln>
            <a:noFill/>
          </a:ln>
        </p:spPr>
        <p:txBody>
          <a:bodyPr anchorCtr="0" anchor="t" bIns="48300" lIns="96625" spcFirstLastPara="1" rIns="96625" wrap="square" tIns="48300">
            <a:noAutofit/>
          </a:bodyPr>
          <a:lstStyle/>
          <a:p>
            <a:pPr indent="-228600" lvl="0" marL="457200" marR="0" rtl="0" algn="l">
              <a:lnSpc>
                <a:spcPct val="100000"/>
              </a:lnSpc>
              <a:spcBef>
                <a:spcPts val="0"/>
              </a:spcBef>
              <a:spcAft>
                <a:spcPts val="0"/>
              </a:spcAft>
              <a:buSzPts val="1400"/>
              <a:buNone/>
            </a:pPr>
            <a:r>
              <a:rPr lang="en-US"/>
              <a:t>310%,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p7: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1" name="Google Shape;181;p7:notes"/>
          <p:cNvSpPr txBox="1"/>
          <p:nvPr>
            <p:ph idx="1" type="body"/>
          </p:nvPr>
        </p:nvSpPr>
        <p:spPr>
          <a:xfrm>
            <a:off x="975360" y="4560570"/>
            <a:ext cx="5364480" cy="4320540"/>
          </a:xfrm>
          <a:prstGeom prst="rect">
            <a:avLst/>
          </a:prstGeom>
          <a:noFill/>
          <a:ln>
            <a:noFill/>
          </a:ln>
        </p:spPr>
        <p:txBody>
          <a:bodyPr anchorCtr="0" anchor="t" bIns="48300" lIns="96625" spcFirstLastPara="1" rIns="96625" wrap="square" tIns="48300">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p8: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5" name="Google Shape;215;p8:notes"/>
          <p:cNvSpPr txBox="1"/>
          <p:nvPr>
            <p:ph idx="1" type="body"/>
          </p:nvPr>
        </p:nvSpPr>
        <p:spPr>
          <a:xfrm>
            <a:off x="975360" y="4560570"/>
            <a:ext cx="5364480" cy="4320540"/>
          </a:xfrm>
          <a:prstGeom prst="rect">
            <a:avLst/>
          </a:prstGeom>
          <a:noFill/>
          <a:ln>
            <a:noFill/>
          </a:ln>
        </p:spPr>
        <p:txBody>
          <a:bodyPr anchorCtr="0" anchor="t" bIns="48300" lIns="96625" spcFirstLastPara="1" rIns="96625" wrap="square" tIns="48300">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p9: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6" name="Google Shape;246;p9:notes"/>
          <p:cNvSpPr txBox="1"/>
          <p:nvPr>
            <p:ph idx="1" type="body"/>
          </p:nvPr>
        </p:nvSpPr>
        <p:spPr>
          <a:xfrm>
            <a:off x="975360" y="4560570"/>
            <a:ext cx="5364480" cy="4320540"/>
          </a:xfrm>
          <a:prstGeom prst="rect">
            <a:avLst/>
          </a:prstGeom>
          <a:noFill/>
          <a:ln>
            <a:noFill/>
          </a:ln>
        </p:spPr>
        <p:txBody>
          <a:bodyPr anchorCtr="0" anchor="t" bIns="48300" lIns="96625" spcFirstLastPara="1" rIns="96625" wrap="square" tIns="48300">
            <a:noAutofit/>
          </a:bodyPr>
          <a:lstStyle/>
          <a:p>
            <a:pPr indent="-228600" lvl="0" marL="457200" marR="0" rtl="0" algn="l">
              <a:lnSpc>
                <a:spcPct val="100000"/>
              </a:lnSpc>
              <a:spcBef>
                <a:spcPts val="0"/>
              </a:spcBef>
              <a:spcAft>
                <a:spcPts val="0"/>
              </a:spcAft>
              <a:buSzPts val="1400"/>
              <a:buNone/>
            </a:pPr>
            <a:r>
              <a:rPr lang="en-US"/>
              <a:t>To the left, there is a video capture of a rack suffering from harmonic resonance at the data center. When we connected an oscilloscope at the input of the rack, we captured the voltages and currents in the video to the right. During resonance, there is a large 7.4 kHz distortion of what is supposed to be clean sinusoidal waveforms. You will see in the video, that as the operating condition of the data center changes, the resonance may come and go.</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7" name="Shape 7"/>
        <p:cNvGrpSpPr/>
        <p:nvPr/>
      </p:nvGrpSpPr>
      <p:grpSpPr>
        <a:xfrm>
          <a:off x="0" y="0"/>
          <a:ext cx="0" cy="0"/>
          <a:chOff x="0" y="0"/>
          <a:chExt cx="0" cy="0"/>
        </a:xfrm>
      </p:grpSpPr>
      <p:sp>
        <p:nvSpPr>
          <p:cNvPr id="8" name="Google Shape;8;p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9pPr>
          </a:lstStyle>
          <a:p/>
        </p:txBody>
      </p:sp>
      <p:sp>
        <p:nvSpPr>
          <p:cNvPr id="9" name="Google Shape;9;p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9pPr>
          </a:lstStyle>
          <a:p/>
        </p:txBody>
      </p:sp>
      <p:sp>
        <p:nvSpPr>
          <p:cNvPr id="10" name="Google Shape;10;p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525"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525"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525"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525"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525"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525"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525"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525"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525"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1" name="Google Shape;11;p2"/>
          <p:cNvPicPr preferRelativeResize="0"/>
          <p:nvPr/>
        </p:nvPicPr>
        <p:blipFill rotWithShape="1">
          <a:blip r:embed="rId2">
            <a:alphaModFix/>
          </a:blip>
          <a:srcRect b="0" l="0" r="0" t="0"/>
          <a:stretch/>
        </p:blipFill>
        <p:spPr>
          <a:xfrm>
            <a:off x="0" y="0"/>
            <a:ext cx="9144000" cy="51435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Custom Layout">
    <p:spTree>
      <p:nvGrpSpPr>
        <p:cNvPr id="12" name="Shape 12"/>
        <p:cNvGrpSpPr/>
        <p:nvPr/>
      </p:nvGrpSpPr>
      <p:grpSpPr>
        <a:xfrm>
          <a:off x="0" y="0"/>
          <a:ext cx="0" cy="0"/>
          <a:chOff x="0" y="0"/>
          <a:chExt cx="0" cy="0"/>
        </a:xfrm>
      </p:grpSpPr>
      <p:sp>
        <p:nvSpPr>
          <p:cNvPr id="13" name="Google Shape;13;p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9pPr>
          </a:lstStyle>
          <a:p/>
        </p:txBody>
      </p:sp>
      <p:sp>
        <p:nvSpPr>
          <p:cNvPr id="14" name="Google Shape;14;p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9pPr>
          </a:lstStyle>
          <a:p/>
        </p:txBody>
      </p:sp>
      <p:sp>
        <p:nvSpPr>
          <p:cNvPr id="15" name="Google Shape;15;p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525"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525"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525"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525"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525"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525"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525"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525"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525"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6" name="Google Shape;16;p3"/>
          <p:cNvPicPr preferRelativeResize="0"/>
          <p:nvPr/>
        </p:nvPicPr>
        <p:blipFill rotWithShape="1">
          <a:blip r:embed="rId2">
            <a:alphaModFix/>
          </a:blip>
          <a:srcRect b="0" l="0" r="0" t="0"/>
          <a:stretch/>
        </p:blipFill>
        <p:spPr>
          <a:xfrm>
            <a:off x="0" y="0"/>
            <a:ext cx="9144000" cy="51435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1" name="Shape 21"/>
        <p:cNvGrpSpPr/>
        <p:nvPr/>
      </p:nvGrpSpPr>
      <p:grpSpPr>
        <a:xfrm>
          <a:off x="0" y="0"/>
          <a:ext cx="0" cy="0"/>
          <a:chOff x="0" y="0"/>
          <a:chExt cx="0" cy="0"/>
        </a:xfrm>
      </p:grpSpPr>
      <p:sp>
        <p:nvSpPr>
          <p:cNvPr id="22" name="Google Shape;22;p5"/>
          <p:cNvSpPr txBox="1"/>
          <p:nvPr>
            <p:ph type="title"/>
          </p:nvPr>
        </p:nvSpPr>
        <p:spPr>
          <a:xfrm>
            <a:off x="628650" y="273844"/>
            <a:ext cx="7886700" cy="57761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0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5"/>
          <p:cNvSpPr txBox="1"/>
          <p:nvPr>
            <p:ph idx="1" type="body"/>
          </p:nvPr>
        </p:nvSpPr>
        <p:spPr>
          <a:xfrm>
            <a:off x="628650" y="966312"/>
            <a:ext cx="7886700" cy="326350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2000"/>
              </a:spcBef>
              <a:spcAft>
                <a:spcPts val="0"/>
              </a:spcAft>
              <a:buSzPts val="6400"/>
              <a:buNone/>
              <a:defRPr/>
            </a:lvl1pPr>
            <a:lvl2pPr indent="-635000" lvl="1" marL="914400" algn="l">
              <a:lnSpc>
                <a:spcPct val="90000"/>
              </a:lnSpc>
              <a:spcBef>
                <a:spcPts val="2000"/>
              </a:spcBef>
              <a:spcAft>
                <a:spcPts val="0"/>
              </a:spcAft>
              <a:buSzPts val="6400"/>
              <a:buChar char="•"/>
              <a:defRPr/>
            </a:lvl2pPr>
            <a:lvl3pPr indent="-635000" lvl="2" marL="1371600" algn="l">
              <a:lnSpc>
                <a:spcPct val="90000"/>
              </a:lnSpc>
              <a:spcBef>
                <a:spcPts val="2000"/>
              </a:spcBef>
              <a:spcAft>
                <a:spcPts val="0"/>
              </a:spcAft>
              <a:buSzPts val="6400"/>
              <a:buChar char="•"/>
              <a:defRPr/>
            </a:lvl3pPr>
            <a:lvl4pPr indent="-635000" lvl="3" marL="1828800" algn="l">
              <a:lnSpc>
                <a:spcPct val="90000"/>
              </a:lnSpc>
              <a:spcBef>
                <a:spcPts val="2000"/>
              </a:spcBef>
              <a:spcAft>
                <a:spcPts val="0"/>
              </a:spcAft>
              <a:buSzPts val="6400"/>
              <a:buChar char="•"/>
              <a:defRPr/>
            </a:lvl4pPr>
            <a:lvl5pPr indent="-635000" lvl="4" marL="2286000" algn="l">
              <a:lnSpc>
                <a:spcPct val="90000"/>
              </a:lnSpc>
              <a:spcBef>
                <a:spcPts val="2000"/>
              </a:spcBef>
              <a:spcAft>
                <a:spcPts val="0"/>
              </a:spcAft>
              <a:buSzPts val="64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24" name="Google Shape;24;p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9pPr>
          </a:lstStyle>
          <a:p/>
        </p:txBody>
      </p:sp>
      <p:sp>
        <p:nvSpPr>
          <p:cNvPr id="25" name="Google Shape;25;p5"/>
          <p:cNvSpPr txBox="1"/>
          <p:nvPr>
            <p:ph idx="11" type="ftr"/>
          </p:nvPr>
        </p:nvSpPr>
        <p:spPr>
          <a:xfrm>
            <a:off x="3028950" y="4767262"/>
            <a:ext cx="3086100" cy="273844"/>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525" u="none" cap="none" strike="noStrike">
                <a:solidFill>
                  <a:srgbClr val="000000"/>
                </a:solidFill>
                <a:latin typeface="Arial"/>
                <a:ea typeface="Arial"/>
                <a:cs typeface="Arial"/>
                <a:sym typeface="Arial"/>
              </a:defRPr>
            </a:lvl9pPr>
          </a:lstStyle>
          <a:p/>
        </p:txBody>
      </p:sp>
      <p:sp>
        <p:nvSpPr>
          <p:cNvPr id="26" name="Google Shape;26;p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525"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525"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525"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525"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525"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525"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525"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525"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525"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3.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0" l="0" r="0" t="0"/>
          <a:stretch/>
        </p:blipFill>
        <p:spPr>
          <a:xfrm>
            <a:off x="0" y="0"/>
            <a:ext cx="9144000" cy="51435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17" name="Shape 17"/>
        <p:cNvGrpSpPr/>
        <p:nvPr/>
      </p:nvGrpSpPr>
      <p:grpSpPr>
        <a:xfrm>
          <a:off x="0" y="0"/>
          <a:ext cx="0" cy="0"/>
          <a:chOff x="0" y="0"/>
          <a:chExt cx="0" cy="0"/>
        </a:xfrm>
      </p:grpSpPr>
      <p:sp>
        <p:nvSpPr>
          <p:cNvPr id="18" name="Google Shape;18;p4"/>
          <p:cNvSpPr txBox="1"/>
          <p:nvPr>
            <p:ph type="title"/>
          </p:nvPr>
        </p:nvSpPr>
        <p:spPr>
          <a:xfrm>
            <a:off x="628650" y="273844"/>
            <a:ext cx="7886700" cy="577612"/>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535353"/>
              </a:buClr>
              <a:buSzPts val="10000"/>
              <a:buFont typeface="Source Sans Pro"/>
              <a:buNone/>
              <a:defRPr b="0" i="0" sz="10000" u="none" cap="none" strike="noStrike">
                <a:solidFill>
                  <a:srgbClr val="535353"/>
                </a:solidFill>
                <a:latin typeface="Source Sans Pro"/>
                <a:ea typeface="Source Sans Pro"/>
                <a:cs typeface="Source Sans Pro"/>
                <a:sym typeface="Source Sans Pr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 name="Google Shape;19;p4"/>
          <p:cNvSpPr txBox="1"/>
          <p:nvPr>
            <p:ph idx="1" type="body"/>
          </p:nvPr>
        </p:nvSpPr>
        <p:spPr>
          <a:xfrm>
            <a:off x="628650" y="966312"/>
            <a:ext cx="7886700" cy="326350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2000"/>
              </a:spcBef>
              <a:spcAft>
                <a:spcPts val="0"/>
              </a:spcAft>
              <a:buClr>
                <a:srgbClr val="5F6062"/>
              </a:buClr>
              <a:buSzPts val="6400"/>
              <a:buFont typeface="Source Sans Pro"/>
              <a:buNone/>
              <a:defRPr b="0" i="0" sz="6400" u="none" cap="none" strike="noStrike">
                <a:solidFill>
                  <a:srgbClr val="5F6062"/>
                </a:solidFill>
                <a:latin typeface="Source Sans Pro"/>
                <a:ea typeface="Source Sans Pro"/>
                <a:cs typeface="Source Sans Pro"/>
                <a:sym typeface="Source Sans Pro"/>
              </a:defRPr>
            </a:lvl1pPr>
            <a:lvl2pPr indent="-635000" lvl="1" marL="914400" marR="0" rtl="0" algn="l">
              <a:lnSpc>
                <a:spcPct val="90000"/>
              </a:lnSpc>
              <a:spcBef>
                <a:spcPts val="2000"/>
              </a:spcBef>
              <a:spcAft>
                <a:spcPts val="0"/>
              </a:spcAft>
              <a:buClr>
                <a:srgbClr val="5F6062"/>
              </a:buClr>
              <a:buSzPts val="6400"/>
              <a:buFont typeface="Source Sans Pro"/>
              <a:buChar char="•"/>
              <a:defRPr b="0" i="0" sz="6400" u="none" cap="none" strike="noStrike">
                <a:solidFill>
                  <a:srgbClr val="5F6062"/>
                </a:solidFill>
                <a:latin typeface="Source Sans Pro"/>
                <a:ea typeface="Source Sans Pro"/>
                <a:cs typeface="Source Sans Pro"/>
                <a:sym typeface="Source Sans Pro"/>
              </a:defRPr>
            </a:lvl2pPr>
            <a:lvl3pPr indent="-635000" lvl="2" marL="1371600" marR="0" rtl="0" algn="l">
              <a:lnSpc>
                <a:spcPct val="90000"/>
              </a:lnSpc>
              <a:spcBef>
                <a:spcPts val="2000"/>
              </a:spcBef>
              <a:spcAft>
                <a:spcPts val="0"/>
              </a:spcAft>
              <a:buClr>
                <a:srgbClr val="5F6062"/>
              </a:buClr>
              <a:buSzPts val="6400"/>
              <a:buFont typeface="Source Sans Pro"/>
              <a:buChar char="•"/>
              <a:defRPr b="0" i="0" sz="6400" u="none" cap="none" strike="noStrike">
                <a:solidFill>
                  <a:srgbClr val="5F6062"/>
                </a:solidFill>
                <a:latin typeface="Source Sans Pro"/>
                <a:ea typeface="Source Sans Pro"/>
                <a:cs typeface="Source Sans Pro"/>
                <a:sym typeface="Source Sans Pro"/>
              </a:defRPr>
            </a:lvl3pPr>
            <a:lvl4pPr indent="-635000" lvl="3" marL="1828800" marR="0" rtl="0" algn="l">
              <a:lnSpc>
                <a:spcPct val="90000"/>
              </a:lnSpc>
              <a:spcBef>
                <a:spcPts val="2000"/>
              </a:spcBef>
              <a:spcAft>
                <a:spcPts val="0"/>
              </a:spcAft>
              <a:buClr>
                <a:srgbClr val="5F6062"/>
              </a:buClr>
              <a:buSzPts val="6400"/>
              <a:buFont typeface="Source Sans Pro"/>
              <a:buChar char="•"/>
              <a:defRPr b="0" i="0" sz="6400" u="none" cap="none" strike="noStrike">
                <a:solidFill>
                  <a:srgbClr val="5F6062"/>
                </a:solidFill>
                <a:latin typeface="Source Sans Pro"/>
                <a:ea typeface="Source Sans Pro"/>
                <a:cs typeface="Source Sans Pro"/>
                <a:sym typeface="Source Sans Pro"/>
              </a:defRPr>
            </a:lvl4pPr>
            <a:lvl5pPr indent="-635000" lvl="4" marL="2286000" marR="0" rtl="0" algn="l">
              <a:lnSpc>
                <a:spcPct val="90000"/>
              </a:lnSpc>
              <a:spcBef>
                <a:spcPts val="2000"/>
              </a:spcBef>
              <a:spcAft>
                <a:spcPts val="0"/>
              </a:spcAft>
              <a:buClr>
                <a:srgbClr val="5F6062"/>
              </a:buClr>
              <a:buSzPts val="6400"/>
              <a:buFont typeface="Source Sans Pro"/>
              <a:buChar char="•"/>
              <a:defRPr b="0" i="0" sz="6400" u="none" cap="none" strike="noStrike">
                <a:solidFill>
                  <a:srgbClr val="5F6062"/>
                </a:solidFill>
                <a:latin typeface="Source Sans Pro"/>
                <a:ea typeface="Source Sans Pro"/>
                <a:cs typeface="Source Sans Pro"/>
                <a:sym typeface="Source Sans Pr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 name="Google Shape;20;p4"/>
          <p:cNvSpPr txBox="1"/>
          <p:nvPr/>
        </p:nvSpPr>
        <p:spPr>
          <a:xfrm>
            <a:off x="4399517" y="4700379"/>
            <a:ext cx="344966" cy="2769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en-US" sz="1200" u="none" cap="none" strike="noStrike">
                <a:solidFill>
                  <a:srgbClr val="A9D18E"/>
                </a:solidFill>
                <a:latin typeface="Source Sans Pro"/>
                <a:ea typeface="Source Sans Pro"/>
                <a:cs typeface="Source Sans Pro"/>
                <a:sym typeface="Source Sans Pro"/>
              </a:rPr>
              <a:t>‹#›</a:t>
            </a:fld>
            <a:endParaRPr b="0" i="0" sz="1200" u="none" cap="none" strike="noStrike">
              <a:solidFill>
                <a:srgbClr val="A9D18E"/>
              </a:solidFill>
              <a:latin typeface="Source Sans Pro"/>
              <a:ea typeface="Source Sans Pro"/>
              <a:cs typeface="Source Sans Pro"/>
              <a:sym typeface="Source Sans Pro"/>
            </a:endParaRPr>
          </a:p>
        </p:txBody>
      </p:sp>
    </p:spTree>
  </p:cSld>
  <p:clrMap accent1="accent1" accent2="accent2" accent3="accent3" accent4="accent4" accent5="accent5" accent6="accent6" bg1="lt1" bg2="dk2" tx1="dk1" tx2="lt2" folHlink="folHlink" hlink="hlink"/>
  <p:sldLayoutIdLst>
    <p:sldLayoutId id="2147483650"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9.png"/><Relationship Id="rId5"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56.png"/><Relationship Id="rId5" Type="http://schemas.openxmlformats.org/officeDocument/2006/relationships/image" Target="../media/image16.png"/><Relationship Id="rId6"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60.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9.png"/><Relationship Id="rId5"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9.png"/><Relationship Id="rId4" Type="http://schemas.openxmlformats.org/officeDocument/2006/relationships/image" Target="../media/image29.png"/><Relationship Id="rId5" Type="http://schemas.openxmlformats.org/officeDocument/2006/relationships/image" Target="../media/image40.jpg"/><Relationship Id="rId6"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0.png"/><Relationship Id="rId4" Type="http://schemas.openxmlformats.org/officeDocument/2006/relationships/image" Target="../media/image9.png"/><Relationship Id="rId5"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image" Target="../media/image9.png"/><Relationship Id="rId5"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9.png"/><Relationship Id="rId4" Type="http://schemas.openxmlformats.org/officeDocument/2006/relationships/image" Target="../media/image38.png"/><Relationship Id="rId10" Type="http://schemas.openxmlformats.org/officeDocument/2006/relationships/image" Target="../media/image61.png"/><Relationship Id="rId9" Type="http://schemas.openxmlformats.org/officeDocument/2006/relationships/image" Target="../media/image36.png"/><Relationship Id="rId5" Type="http://schemas.openxmlformats.org/officeDocument/2006/relationships/image" Target="../media/image28.png"/><Relationship Id="rId6" Type="http://schemas.openxmlformats.org/officeDocument/2006/relationships/image" Target="../media/image33.png"/><Relationship Id="rId7" Type="http://schemas.openxmlformats.org/officeDocument/2006/relationships/image" Target="../media/image32.png"/><Relationship Id="rId8"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7.png"/><Relationship Id="rId4" Type="http://schemas.openxmlformats.org/officeDocument/2006/relationships/image" Target="../media/image52.png"/><Relationship Id="rId5" Type="http://schemas.openxmlformats.org/officeDocument/2006/relationships/image" Target="../media/image9.png"/><Relationship Id="rId6" Type="http://schemas.openxmlformats.org/officeDocument/2006/relationships/image" Target="../media/image35.png"/><Relationship Id="rId7"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2.png"/><Relationship Id="rId4" Type="http://schemas.openxmlformats.org/officeDocument/2006/relationships/image" Target="../media/image41.png"/><Relationship Id="rId5"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5.png"/><Relationship Id="rId4" Type="http://schemas.openxmlformats.org/officeDocument/2006/relationships/image" Target="../media/image43.png"/><Relationship Id="rId5"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4.png"/><Relationship Id="rId4" Type="http://schemas.openxmlformats.org/officeDocument/2006/relationships/image" Target="../media/image53.png"/><Relationship Id="rId5" Type="http://schemas.openxmlformats.org/officeDocument/2006/relationships/image" Target="../media/image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9.png"/><Relationship Id="rId4" Type="http://schemas.openxmlformats.org/officeDocument/2006/relationships/image" Target="../media/image58.png"/><Relationship Id="rId9" Type="http://schemas.openxmlformats.org/officeDocument/2006/relationships/image" Target="../media/image50.png"/><Relationship Id="rId5" Type="http://schemas.openxmlformats.org/officeDocument/2006/relationships/image" Target="../media/image49.png"/><Relationship Id="rId6" Type="http://schemas.openxmlformats.org/officeDocument/2006/relationships/image" Target="../media/image48.png"/><Relationship Id="rId7" Type="http://schemas.openxmlformats.org/officeDocument/2006/relationships/image" Target="../media/image46.png"/><Relationship Id="rId8" Type="http://schemas.openxmlformats.org/officeDocument/2006/relationships/image" Target="../media/image4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9.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31.png"/><Relationship Id="rId5"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 name="Shape 30"/>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pic>
        <p:nvPicPr>
          <p:cNvPr id="271" name="Google Shape;271;p15"/>
          <p:cNvPicPr preferRelativeResize="0"/>
          <p:nvPr/>
        </p:nvPicPr>
        <p:blipFill rotWithShape="1">
          <a:blip r:embed="rId3">
            <a:alphaModFix/>
          </a:blip>
          <a:srcRect b="0" l="0" r="0" t="0"/>
          <a:stretch/>
        </p:blipFill>
        <p:spPr>
          <a:xfrm>
            <a:off x="444500" y="1092200"/>
            <a:ext cx="8070849" cy="3460750"/>
          </a:xfrm>
          <a:prstGeom prst="rect">
            <a:avLst/>
          </a:prstGeom>
          <a:noFill/>
          <a:ln>
            <a:noFill/>
          </a:ln>
        </p:spPr>
      </p:pic>
      <p:pic>
        <p:nvPicPr>
          <p:cNvPr id="272" name="Google Shape;272;p15"/>
          <p:cNvPicPr preferRelativeResize="0"/>
          <p:nvPr/>
        </p:nvPicPr>
        <p:blipFill rotWithShape="1">
          <a:blip r:embed="rId4">
            <a:alphaModFix/>
          </a:blip>
          <a:srcRect b="0" l="0" r="0" t="0"/>
          <a:stretch/>
        </p:blipFill>
        <p:spPr>
          <a:xfrm>
            <a:off x="7762915" y="104850"/>
            <a:ext cx="945356" cy="945356"/>
          </a:xfrm>
          <a:prstGeom prst="rect">
            <a:avLst/>
          </a:prstGeom>
          <a:noFill/>
          <a:ln>
            <a:noFill/>
          </a:ln>
        </p:spPr>
      </p:pic>
      <p:sp>
        <p:nvSpPr>
          <p:cNvPr id="273" name="Google Shape;273;p15"/>
          <p:cNvSpPr txBox="1"/>
          <p:nvPr>
            <p:ph type="title"/>
          </p:nvPr>
        </p:nvSpPr>
        <p:spPr>
          <a:xfrm>
            <a:off x="377428" y="273844"/>
            <a:ext cx="7886700" cy="600525"/>
          </a:xfrm>
          <a:prstGeom prst="rect">
            <a:avLst/>
          </a:prstGeom>
          <a:noFill/>
          <a:ln>
            <a:noFill/>
          </a:ln>
        </p:spPr>
        <p:txBody>
          <a:bodyPr anchorCtr="0" anchor="ctr" bIns="17125" lIns="34275" spcFirstLastPara="1" rIns="34275" wrap="square" tIns="17125">
            <a:noAutofit/>
          </a:bodyPr>
          <a:lstStyle/>
          <a:p>
            <a:pPr indent="0" lvl="0" marL="0" rtl="0" algn="l">
              <a:lnSpc>
                <a:spcPct val="90000"/>
              </a:lnSpc>
              <a:spcBef>
                <a:spcPts val="0"/>
              </a:spcBef>
              <a:spcAft>
                <a:spcPts val="0"/>
              </a:spcAft>
              <a:buSzPts val="10000"/>
              <a:buNone/>
            </a:pPr>
            <a:r>
              <a:rPr lang="en-US" sz="3750">
                <a:solidFill>
                  <a:srgbClr val="5F6062"/>
                </a:solidFill>
              </a:rPr>
              <a:t>DFT Analysis of the Resonance</a:t>
            </a:r>
            <a:endParaRPr sz="3750">
              <a:solidFill>
                <a:srgbClr val="5F6062"/>
              </a:solidFill>
            </a:endParaRPr>
          </a:p>
        </p:txBody>
      </p:sp>
      <p:grpSp>
        <p:nvGrpSpPr>
          <p:cNvPr id="274" name="Google Shape;274;p15"/>
          <p:cNvGrpSpPr/>
          <p:nvPr/>
        </p:nvGrpSpPr>
        <p:grpSpPr>
          <a:xfrm>
            <a:off x="444500" y="2419643"/>
            <a:ext cx="8070851" cy="2133306"/>
            <a:chOff x="444500" y="2489978"/>
            <a:chExt cx="8070851" cy="2133306"/>
          </a:xfrm>
        </p:grpSpPr>
        <p:sp>
          <p:nvSpPr>
            <p:cNvPr id="275" name="Google Shape;275;p15"/>
            <p:cNvSpPr/>
            <p:nvPr/>
          </p:nvSpPr>
          <p:spPr>
            <a:xfrm>
              <a:off x="444500" y="2489978"/>
              <a:ext cx="8070849" cy="2133306"/>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pic>
          <p:nvPicPr>
            <p:cNvPr id="276" name="Google Shape;276;p15"/>
            <p:cNvPicPr preferRelativeResize="0"/>
            <p:nvPr/>
          </p:nvPicPr>
          <p:blipFill rotWithShape="1">
            <a:blip r:embed="rId5">
              <a:alphaModFix/>
            </a:blip>
            <a:srcRect b="0" l="0" r="0" t="0"/>
            <a:stretch/>
          </p:blipFill>
          <p:spPr>
            <a:xfrm>
              <a:off x="846557" y="2883170"/>
              <a:ext cx="7668794" cy="1346955"/>
            </a:xfrm>
            <a:prstGeom prst="rect">
              <a:avLst/>
            </a:prstGeom>
            <a:noFill/>
            <a:ln>
              <a:noFill/>
            </a:ln>
          </p:spPr>
        </p:pic>
        <p:sp>
          <p:nvSpPr>
            <p:cNvPr id="277" name="Google Shape;277;p15"/>
            <p:cNvSpPr txBox="1"/>
            <p:nvPr/>
          </p:nvSpPr>
          <p:spPr>
            <a:xfrm>
              <a:off x="3836061" y="4223490"/>
              <a:ext cx="1471878" cy="33855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600" u="none" cap="none" strike="noStrike">
                  <a:solidFill>
                    <a:schemeClr val="dk1"/>
                  </a:solidFill>
                  <a:latin typeface="Source Sans Pro"/>
                  <a:ea typeface="Source Sans Pro"/>
                  <a:cs typeface="Source Sans Pro"/>
                  <a:sym typeface="Source Sans Pro"/>
                </a:rPr>
                <a:t>Frequency (Hz)</a:t>
              </a:r>
              <a:endParaRPr/>
            </a:p>
          </p:txBody>
        </p:sp>
        <p:sp>
          <p:nvSpPr>
            <p:cNvPr id="278" name="Google Shape;278;p15"/>
            <p:cNvSpPr txBox="1"/>
            <p:nvPr/>
          </p:nvSpPr>
          <p:spPr>
            <a:xfrm rot="-5400000">
              <a:off x="-26780" y="3297553"/>
              <a:ext cx="1281120" cy="33855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600" u="none" cap="none" strike="noStrike">
                  <a:solidFill>
                    <a:schemeClr val="dk1"/>
                  </a:solidFill>
                  <a:latin typeface="Source Sans Pro"/>
                  <a:ea typeface="Source Sans Pro"/>
                  <a:cs typeface="Source Sans Pro"/>
                  <a:sym typeface="Source Sans Pro"/>
                </a:rPr>
                <a:t>Percent of </a:t>
              </a:r>
              <a:r>
                <a:rPr b="1" i="1" lang="en-US" sz="1600" u="none" cap="none" strike="noStrike">
                  <a:solidFill>
                    <a:schemeClr val="dk1"/>
                  </a:solidFill>
                  <a:latin typeface="Source Sans Pro"/>
                  <a:ea typeface="Source Sans Pro"/>
                  <a:cs typeface="Source Sans Pro"/>
                  <a:sym typeface="Source Sans Pro"/>
                </a:rPr>
                <a:t>V</a:t>
              </a:r>
              <a:r>
                <a:rPr b="0" baseline="-25000" i="0" lang="en-US" sz="1600" u="none" cap="none" strike="noStrike">
                  <a:solidFill>
                    <a:schemeClr val="dk1"/>
                  </a:solidFill>
                  <a:latin typeface="Source Sans Pro"/>
                  <a:ea typeface="Source Sans Pro"/>
                  <a:cs typeface="Source Sans Pro"/>
                  <a:sym typeface="Source Sans Pro"/>
                </a:rPr>
                <a:t>1</a:t>
              </a:r>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500"/>
                                        <p:tgtEl>
                                          <p:spTgt spid="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pic>
        <p:nvPicPr>
          <p:cNvPr id="283" name="Google Shape;283;p16"/>
          <p:cNvPicPr preferRelativeResize="0"/>
          <p:nvPr/>
        </p:nvPicPr>
        <p:blipFill rotWithShape="1">
          <a:blip r:embed="rId3">
            <a:alphaModFix/>
          </a:blip>
          <a:srcRect b="0" l="0" r="0" t="0"/>
          <a:stretch/>
        </p:blipFill>
        <p:spPr>
          <a:xfrm>
            <a:off x="4089433" y="1077362"/>
            <a:ext cx="4422067" cy="1739283"/>
          </a:xfrm>
          <a:prstGeom prst="rect">
            <a:avLst/>
          </a:prstGeom>
          <a:noFill/>
          <a:ln>
            <a:noFill/>
          </a:ln>
        </p:spPr>
      </p:pic>
      <p:sp>
        <p:nvSpPr>
          <p:cNvPr id="284" name="Google Shape;284;p16"/>
          <p:cNvSpPr/>
          <p:nvPr/>
        </p:nvSpPr>
        <p:spPr>
          <a:xfrm>
            <a:off x="4814897" y="2614613"/>
            <a:ext cx="3695690" cy="284052"/>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pic>
        <p:nvPicPr>
          <p:cNvPr id="285" name="Google Shape;285;p16"/>
          <p:cNvPicPr preferRelativeResize="0"/>
          <p:nvPr/>
        </p:nvPicPr>
        <p:blipFill rotWithShape="1">
          <a:blip r:embed="rId4">
            <a:alphaModFix/>
          </a:blip>
          <a:srcRect b="0" l="0" r="0" t="0"/>
          <a:stretch/>
        </p:blipFill>
        <p:spPr>
          <a:xfrm>
            <a:off x="4084670" y="2693315"/>
            <a:ext cx="4425917" cy="1671058"/>
          </a:xfrm>
          <a:prstGeom prst="rect">
            <a:avLst/>
          </a:prstGeom>
          <a:noFill/>
          <a:ln>
            <a:noFill/>
          </a:ln>
        </p:spPr>
      </p:pic>
      <p:pic>
        <p:nvPicPr>
          <p:cNvPr id="286" name="Google Shape;286;p16"/>
          <p:cNvPicPr preferRelativeResize="0"/>
          <p:nvPr/>
        </p:nvPicPr>
        <p:blipFill rotWithShape="1">
          <a:blip r:embed="rId5">
            <a:alphaModFix/>
          </a:blip>
          <a:srcRect b="0" l="0" r="0" t="0"/>
          <a:stretch/>
        </p:blipFill>
        <p:spPr>
          <a:xfrm>
            <a:off x="561023" y="1075373"/>
            <a:ext cx="2481527" cy="2470108"/>
          </a:xfrm>
          <a:prstGeom prst="rect">
            <a:avLst/>
          </a:prstGeom>
          <a:noFill/>
          <a:ln>
            <a:noFill/>
          </a:ln>
        </p:spPr>
      </p:pic>
      <p:pic>
        <p:nvPicPr>
          <p:cNvPr id="287" name="Google Shape;287;p16"/>
          <p:cNvPicPr preferRelativeResize="0"/>
          <p:nvPr/>
        </p:nvPicPr>
        <p:blipFill rotWithShape="1">
          <a:blip r:embed="rId6">
            <a:alphaModFix/>
          </a:blip>
          <a:srcRect b="0" l="0" r="0" t="0"/>
          <a:stretch/>
        </p:blipFill>
        <p:spPr>
          <a:xfrm>
            <a:off x="7762915" y="104850"/>
            <a:ext cx="945356" cy="945356"/>
          </a:xfrm>
          <a:prstGeom prst="rect">
            <a:avLst/>
          </a:prstGeom>
          <a:noFill/>
          <a:ln>
            <a:noFill/>
          </a:ln>
        </p:spPr>
      </p:pic>
      <p:sp>
        <p:nvSpPr>
          <p:cNvPr id="288" name="Google Shape;288;p16"/>
          <p:cNvSpPr txBox="1"/>
          <p:nvPr>
            <p:ph type="title"/>
          </p:nvPr>
        </p:nvSpPr>
        <p:spPr>
          <a:xfrm>
            <a:off x="377428" y="273844"/>
            <a:ext cx="7886700" cy="600525"/>
          </a:xfrm>
          <a:prstGeom prst="rect">
            <a:avLst/>
          </a:prstGeom>
          <a:noFill/>
          <a:ln>
            <a:noFill/>
          </a:ln>
        </p:spPr>
        <p:txBody>
          <a:bodyPr anchorCtr="0" anchor="ctr" bIns="17125" lIns="34275" spcFirstLastPara="1" rIns="34275" wrap="square" tIns="17125">
            <a:noAutofit/>
          </a:bodyPr>
          <a:lstStyle/>
          <a:p>
            <a:pPr indent="0" lvl="0" marL="0" rtl="0" algn="l">
              <a:lnSpc>
                <a:spcPct val="90000"/>
              </a:lnSpc>
              <a:spcBef>
                <a:spcPts val="0"/>
              </a:spcBef>
              <a:spcAft>
                <a:spcPts val="0"/>
              </a:spcAft>
              <a:buSzPts val="10000"/>
              <a:buNone/>
            </a:pPr>
            <a:r>
              <a:rPr lang="en-US" sz="3750">
                <a:solidFill>
                  <a:srgbClr val="5F6062"/>
                </a:solidFill>
              </a:rPr>
              <a:t>Impedance Analysis</a:t>
            </a:r>
            <a:endParaRPr sz="3750">
              <a:solidFill>
                <a:srgbClr val="5F6062"/>
              </a:solidFill>
            </a:endParaRPr>
          </a:p>
        </p:txBody>
      </p:sp>
      <p:sp>
        <p:nvSpPr>
          <p:cNvPr id="289" name="Google Shape;289;p16"/>
          <p:cNvSpPr txBox="1"/>
          <p:nvPr/>
        </p:nvSpPr>
        <p:spPr>
          <a:xfrm>
            <a:off x="561022" y="3834848"/>
            <a:ext cx="2677477" cy="52322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None/>
            </a:pPr>
            <a:r>
              <a:rPr b="0" i="0" lang="en-US" sz="1400" u="none" cap="none" strike="noStrike">
                <a:solidFill>
                  <a:srgbClr val="000000"/>
                </a:solidFill>
                <a:latin typeface="Source Sans Pro"/>
                <a:ea typeface="Source Sans Pro"/>
                <a:cs typeface="Source Sans Pro"/>
                <a:sym typeface="Source Sans Pro"/>
              </a:rPr>
              <a:t>Impedance ratio predicts system resonance around 7 kHz</a:t>
            </a:r>
            <a:endParaRPr/>
          </a:p>
        </p:txBody>
      </p:sp>
      <p:cxnSp>
        <p:nvCxnSpPr>
          <p:cNvPr id="290" name="Google Shape;290;p16"/>
          <p:cNvCxnSpPr/>
          <p:nvPr/>
        </p:nvCxnSpPr>
        <p:spPr>
          <a:xfrm flipH="1" rot="10800000">
            <a:off x="1514475" y="1311947"/>
            <a:ext cx="35719" cy="73819"/>
          </a:xfrm>
          <a:prstGeom prst="straightConnector1">
            <a:avLst/>
          </a:prstGeom>
          <a:noFill/>
          <a:ln cap="flat" cmpd="sng" w="9525">
            <a:solidFill>
              <a:srgbClr val="0000FF"/>
            </a:solidFill>
            <a:prstDash val="solid"/>
            <a:round/>
            <a:headEnd len="sm" w="sm" type="none"/>
            <a:tailEnd len="lg" w="lg" type="stealth"/>
          </a:ln>
        </p:spPr>
      </p:cxnSp>
      <p:sp>
        <p:nvSpPr>
          <p:cNvPr id="291" name="Google Shape;291;p16"/>
          <p:cNvSpPr txBox="1"/>
          <p:nvPr/>
        </p:nvSpPr>
        <p:spPr>
          <a:xfrm>
            <a:off x="1281113" y="1154785"/>
            <a:ext cx="243978"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0000FF"/>
                </a:solidFill>
                <a:latin typeface="Times New Roman"/>
                <a:ea typeface="Times New Roman"/>
                <a:cs typeface="Times New Roman"/>
                <a:sym typeface="Times New Roman"/>
              </a:rPr>
              <a:t>f</a:t>
            </a:r>
            <a:endParaRPr/>
          </a:p>
        </p:txBody>
      </p:sp>
      <p:sp>
        <p:nvSpPr>
          <p:cNvPr id="292" name="Google Shape;292;p16"/>
          <p:cNvSpPr txBox="1"/>
          <p:nvPr/>
        </p:nvSpPr>
        <p:spPr>
          <a:xfrm>
            <a:off x="2475903" y="1098550"/>
            <a:ext cx="614271"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0000FF"/>
                </a:solidFill>
                <a:latin typeface="Times New Roman"/>
                <a:ea typeface="Times New Roman"/>
                <a:cs typeface="Times New Roman"/>
                <a:sym typeface="Times New Roman"/>
              </a:rPr>
              <a:t>Z</a:t>
            </a:r>
            <a:r>
              <a:rPr b="0" baseline="-25000" i="1" lang="en-US" sz="1600" u="none" cap="none" strike="noStrike">
                <a:solidFill>
                  <a:srgbClr val="0000FF"/>
                </a:solidFill>
                <a:latin typeface="Times New Roman"/>
                <a:ea typeface="Times New Roman"/>
                <a:cs typeface="Times New Roman"/>
                <a:sym typeface="Times New Roman"/>
              </a:rPr>
              <a:t>S</a:t>
            </a:r>
            <a:r>
              <a:rPr b="0" i="0" lang="en-US" sz="1600" u="none" cap="none" strike="noStrike">
                <a:solidFill>
                  <a:srgbClr val="0000FF"/>
                </a:solidFill>
                <a:latin typeface="Times New Roman"/>
                <a:ea typeface="Times New Roman"/>
                <a:cs typeface="Times New Roman"/>
                <a:sym typeface="Times New Roman"/>
              </a:rPr>
              <a:t>/</a:t>
            </a:r>
            <a:r>
              <a:rPr b="0" i="1" lang="en-US" sz="1600" u="none" cap="none" strike="noStrike">
                <a:solidFill>
                  <a:srgbClr val="0000FF"/>
                </a:solidFill>
                <a:latin typeface="Times New Roman"/>
                <a:ea typeface="Times New Roman"/>
                <a:cs typeface="Times New Roman"/>
                <a:sym typeface="Times New Roman"/>
              </a:rPr>
              <a:t>Z</a:t>
            </a:r>
            <a:r>
              <a:rPr b="0" baseline="-25000" i="1" lang="en-US" sz="1600" u="none" cap="none" strike="noStrike">
                <a:solidFill>
                  <a:srgbClr val="0000FF"/>
                </a:solidFill>
                <a:latin typeface="Times New Roman"/>
                <a:ea typeface="Times New Roman"/>
                <a:cs typeface="Times New Roman"/>
                <a:sym typeface="Times New Roman"/>
              </a:rPr>
              <a:t>L</a:t>
            </a:r>
            <a:endParaRPr/>
          </a:p>
        </p:txBody>
      </p:sp>
      <p:sp>
        <p:nvSpPr>
          <p:cNvPr id="293" name="Google Shape;293;p16"/>
          <p:cNvSpPr/>
          <p:nvPr/>
        </p:nvSpPr>
        <p:spPr>
          <a:xfrm>
            <a:off x="1625469" y="2089231"/>
            <a:ext cx="54864" cy="54864"/>
          </a:xfrm>
          <a:prstGeom prst="ellipse">
            <a:avLst/>
          </a:prstGeom>
          <a:solidFill>
            <a:schemeClr val="lt1"/>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sp>
        <p:nvSpPr>
          <p:cNvPr id="294" name="Google Shape;294;p16"/>
          <p:cNvSpPr txBox="1"/>
          <p:nvPr/>
        </p:nvSpPr>
        <p:spPr>
          <a:xfrm>
            <a:off x="6843116" y="1496186"/>
            <a:ext cx="373820"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0000FF"/>
                </a:solidFill>
                <a:latin typeface="Times New Roman"/>
                <a:ea typeface="Times New Roman"/>
                <a:cs typeface="Times New Roman"/>
                <a:sym typeface="Times New Roman"/>
              </a:rPr>
              <a:t>Z</a:t>
            </a:r>
            <a:r>
              <a:rPr b="0" baseline="-25000" i="1" lang="en-US" sz="1600" u="none" cap="none" strike="noStrike">
                <a:solidFill>
                  <a:srgbClr val="0000FF"/>
                </a:solidFill>
                <a:latin typeface="Times New Roman"/>
                <a:ea typeface="Times New Roman"/>
                <a:cs typeface="Times New Roman"/>
                <a:sym typeface="Times New Roman"/>
              </a:rPr>
              <a:t>L</a:t>
            </a:r>
            <a:endParaRPr/>
          </a:p>
        </p:txBody>
      </p:sp>
      <p:sp>
        <p:nvSpPr>
          <p:cNvPr id="295" name="Google Shape;295;p16"/>
          <p:cNvSpPr txBox="1"/>
          <p:nvPr/>
        </p:nvSpPr>
        <p:spPr>
          <a:xfrm>
            <a:off x="6100909" y="1974017"/>
            <a:ext cx="373820"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FF00FF"/>
                </a:solidFill>
                <a:latin typeface="Times New Roman"/>
                <a:ea typeface="Times New Roman"/>
                <a:cs typeface="Times New Roman"/>
                <a:sym typeface="Times New Roman"/>
              </a:rPr>
              <a:t>Z</a:t>
            </a:r>
            <a:r>
              <a:rPr b="0" baseline="-25000" i="1" lang="en-US" sz="1600" u="none" cap="none" strike="noStrike">
                <a:solidFill>
                  <a:srgbClr val="FF00FF"/>
                </a:solidFill>
                <a:latin typeface="Times New Roman"/>
                <a:ea typeface="Times New Roman"/>
                <a:cs typeface="Times New Roman"/>
                <a:sym typeface="Times New Roman"/>
              </a:rPr>
              <a:t>S</a:t>
            </a:r>
            <a:endParaRPr/>
          </a:p>
        </p:txBody>
      </p:sp>
      <p:sp>
        <p:nvSpPr>
          <p:cNvPr id="296" name="Google Shape;296;p16"/>
          <p:cNvSpPr txBox="1"/>
          <p:nvPr/>
        </p:nvSpPr>
        <p:spPr>
          <a:xfrm>
            <a:off x="6843116" y="3694338"/>
            <a:ext cx="373820"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0000FF"/>
                </a:solidFill>
                <a:latin typeface="Times New Roman"/>
                <a:ea typeface="Times New Roman"/>
                <a:cs typeface="Times New Roman"/>
                <a:sym typeface="Times New Roman"/>
              </a:rPr>
              <a:t>Z</a:t>
            </a:r>
            <a:r>
              <a:rPr b="0" baseline="-25000" i="1" lang="en-US" sz="1600" u="none" cap="none" strike="noStrike">
                <a:solidFill>
                  <a:srgbClr val="0000FF"/>
                </a:solidFill>
                <a:latin typeface="Times New Roman"/>
                <a:ea typeface="Times New Roman"/>
                <a:cs typeface="Times New Roman"/>
                <a:sym typeface="Times New Roman"/>
              </a:rPr>
              <a:t>L</a:t>
            </a:r>
            <a:endParaRPr/>
          </a:p>
        </p:txBody>
      </p:sp>
      <p:sp>
        <p:nvSpPr>
          <p:cNvPr id="297" name="Google Shape;297;p16"/>
          <p:cNvSpPr txBox="1"/>
          <p:nvPr/>
        </p:nvSpPr>
        <p:spPr>
          <a:xfrm>
            <a:off x="6100909" y="2771763"/>
            <a:ext cx="373820"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FF00FF"/>
                </a:solidFill>
                <a:latin typeface="Times New Roman"/>
                <a:ea typeface="Times New Roman"/>
                <a:cs typeface="Times New Roman"/>
                <a:sym typeface="Times New Roman"/>
              </a:rPr>
              <a:t>Z</a:t>
            </a:r>
            <a:r>
              <a:rPr b="0" baseline="-25000" i="1" lang="en-US" sz="1600" u="none" cap="none" strike="noStrike">
                <a:solidFill>
                  <a:srgbClr val="FF00FF"/>
                </a:solidFill>
                <a:latin typeface="Times New Roman"/>
                <a:ea typeface="Times New Roman"/>
                <a:cs typeface="Times New Roman"/>
                <a:sym typeface="Times New Roman"/>
              </a:rPr>
              <a:t>S</a:t>
            </a:r>
            <a:endParaRPr/>
          </a:p>
        </p:txBody>
      </p:sp>
      <p:sp>
        <p:nvSpPr>
          <p:cNvPr id="298" name="Google Shape;298;p16"/>
          <p:cNvSpPr/>
          <p:nvPr/>
        </p:nvSpPr>
        <p:spPr>
          <a:xfrm>
            <a:off x="7516849" y="1725777"/>
            <a:ext cx="54864" cy="54864"/>
          </a:xfrm>
          <a:prstGeom prst="ellipse">
            <a:avLst/>
          </a:prstGeom>
          <a:solidFill>
            <a:schemeClr val="lt1"/>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cxnSp>
        <p:nvCxnSpPr>
          <p:cNvPr id="299" name="Google Shape;299;p16"/>
          <p:cNvCxnSpPr>
            <a:stCxn id="293" idx="0"/>
            <a:endCxn id="298" idx="2"/>
          </p:cNvCxnSpPr>
          <p:nvPr/>
        </p:nvCxnSpPr>
        <p:spPr>
          <a:xfrm rot="-5400000">
            <a:off x="4416801" y="-1010669"/>
            <a:ext cx="336000" cy="5863800"/>
          </a:xfrm>
          <a:prstGeom prst="bentConnector2">
            <a:avLst/>
          </a:prstGeom>
          <a:noFill/>
          <a:ln cap="flat" cmpd="sng" w="9525">
            <a:solidFill>
              <a:srgbClr val="FF0000"/>
            </a:solidFill>
            <a:prstDash val="lgDash"/>
            <a:round/>
            <a:headEnd len="sm" w="sm" type="none"/>
            <a:tailEnd len="sm" w="sm" type="none"/>
          </a:ln>
        </p:spPr>
      </p:cxnSp>
      <p:sp>
        <p:nvSpPr>
          <p:cNvPr id="300" name="Google Shape;300;p16"/>
          <p:cNvSpPr/>
          <p:nvPr/>
        </p:nvSpPr>
        <p:spPr>
          <a:xfrm>
            <a:off x="7516849" y="3082885"/>
            <a:ext cx="54864" cy="54864"/>
          </a:xfrm>
          <a:prstGeom prst="ellipse">
            <a:avLst/>
          </a:prstGeom>
          <a:solidFill>
            <a:schemeClr val="lt1"/>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sp>
        <p:nvSpPr>
          <p:cNvPr id="301" name="Google Shape;301;p16"/>
          <p:cNvSpPr/>
          <p:nvPr/>
        </p:nvSpPr>
        <p:spPr>
          <a:xfrm>
            <a:off x="7516849" y="3709192"/>
            <a:ext cx="54864" cy="54864"/>
          </a:xfrm>
          <a:prstGeom prst="ellipse">
            <a:avLst/>
          </a:prstGeom>
          <a:solidFill>
            <a:schemeClr val="lt1"/>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cxnSp>
        <p:nvCxnSpPr>
          <p:cNvPr id="302" name="Google Shape;302;p16"/>
          <p:cNvCxnSpPr>
            <a:stCxn id="300" idx="0"/>
            <a:endCxn id="298" idx="4"/>
          </p:cNvCxnSpPr>
          <p:nvPr/>
        </p:nvCxnSpPr>
        <p:spPr>
          <a:xfrm rot="10800000">
            <a:off x="7544281" y="1780585"/>
            <a:ext cx="0" cy="1302300"/>
          </a:xfrm>
          <a:prstGeom prst="straightConnector1">
            <a:avLst/>
          </a:prstGeom>
          <a:noFill/>
          <a:ln cap="flat" cmpd="sng" w="9525">
            <a:solidFill>
              <a:srgbClr val="FF0000"/>
            </a:solidFill>
            <a:prstDash val="lgDash"/>
            <a:round/>
            <a:headEnd len="sm" w="sm" type="none"/>
            <a:tailEnd len="sm" w="sm" type="none"/>
          </a:ln>
        </p:spPr>
      </p:cxnSp>
      <p:cxnSp>
        <p:nvCxnSpPr>
          <p:cNvPr id="303" name="Google Shape;303;p16"/>
          <p:cNvCxnSpPr>
            <a:stCxn id="301" idx="0"/>
            <a:endCxn id="300" idx="4"/>
          </p:cNvCxnSpPr>
          <p:nvPr/>
        </p:nvCxnSpPr>
        <p:spPr>
          <a:xfrm rot="10800000">
            <a:off x="7544281" y="3137692"/>
            <a:ext cx="0" cy="571500"/>
          </a:xfrm>
          <a:prstGeom prst="straightConnector1">
            <a:avLst/>
          </a:prstGeom>
          <a:noFill/>
          <a:ln cap="flat" cmpd="sng" w="9525">
            <a:solidFill>
              <a:srgbClr val="FF0000"/>
            </a:solidFill>
            <a:prstDash val="lgDash"/>
            <a:round/>
            <a:headEnd len="sm" w="sm" type="none"/>
            <a:tailEnd len="sm" w="sm" type="none"/>
          </a:ln>
        </p:spPr>
      </p:cxnSp>
      <p:sp>
        <p:nvSpPr>
          <p:cNvPr id="304" name="Google Shape;304;p16"/>
          <p:cNvSpPr txBox="1"/>
          <p:nvPr/>
        </p:nvSpPr>
        <p:spPr>
          <a:xfrm>
            <a:off x="4747260" y="4353996"/>
            <a:ext cx="3581400" cy="2769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Frequency (Hz)</a:t>
            </a:r>
            <a:endParaRPr b="0" baseline="-25000" i="0" sz="1200" u="none" cap="none" strike="noStrike">
              <a:solidFill>
                <a:schemeClr val="dk1"/>
              </a:solidFill>
              <a:latin typeface="Times New Roman"/>
              <a:ea typeface="Times New Roman"/>
              <a:cs typeface="Times New Roman"/>
              <a:sym typeface="Times New Roman"/>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500"/>
                                        <p:tgtEl>
                                          <p:spTgt spid="299"/>
                                        </p:tgtEl>
                                      </p:cBhvr>
                                    </p:animEffect>
                                  </p:childTnLst>
                                </p:cTn>
                              </p:par>
                              <p:par>
                                <p:cTn fill="hold" nodeType="with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500"/>
                                        <p:tgtEl>
                                          <p:spTgt spid="298"/>
                                        </p:tgtEl>
                                      </p:cBhvr>
                                    </p:animEffect>
                                  </p:childTnLst>
                                </p:cTn>
                              </p:par>
                              <p:par>
                                <p:cTn fill="hold" nodeType="with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500"/>
                                        <p:tgtEl>
                                          <p:spTgt spid="3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500"/>
                                        <p:tgtEl>
                                          <p:spTgt spid="300"/>
                                        </p:tgtEl>
                                      </p:cBhvr>
                                    </p:animEffect>
                                  </p:childTnLst>
                                </p:cTn>
                              </p:par>
                              <p:par>
                                <p:cTn fill="hold" nodeType="with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500"/>
                                        <p:tgtEl>
                                          <p:spTgt spid="303"/>
                                        </p:tgtEl>
                                      </p:cBhvr>
                                    </p:animEffect>
                                  </p:childTnLst>
                                </p:cTn>
                              </p:par>
                              <p:par>
                                <p:cTn fill="hold" nodeType="with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500"/>
                                        <p:tgtEl>
                                          <p:spTgt spid="3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500"/>
                                        <p:tgtEl>
                                          <p:spTgt spid="2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pic>
        <p:nvPicPr>
          <p:cNvPr id="309" name="Google Shape;309;p17"/>
          <p:cNvPicPr preferRelativeResize="0"/>
          <p:nvPr/>
        </p:nvPicPr>
        <p:blipFill rotWithShape="1">
          <a:blip r:embed="rId3">
            <a:alphaModFix/>
          </a:blip>
          <a:srcRect b="0" l="0" r="0" t="0"/>
          <a:stretch/>
        </p:blipFill>
        <p:spPr>
          <a:xfrm>
            <a:off x="7762915" y="104850"/>
            <a:ext cx="945356" cy="945356"/>
          </a:xfrm>
          <a:prstGeom prst="rect">
            <a:avLst/>
          </a:prstGeom>
          <a:noFill/>
          <a:ln>
            <a:noFill/>
          </a:ln>
        </p:spPr>
      </p:pic>
      <p:sp>
        <p:nvSpPr>
          <p:cNvPr id="310" name="Google Shape;310;p17"/>
          <p:cNvSpPr txBox="1"/>
          <p:nvPr>
            <p:ph type="title"/>
          </p:nvPr>
        </p:nvSpPr>
        <p:spPr>
          <a:xfrm>
            <a:off x="377428" y="273844"/>
            <a:ext cx="7886700" cy="600525"/>
          </a:xfrm>
          <a:prstGeom prst="rect">
            <a:avLst/>
          </a:prstGeom>
          <a:noFill/>
          <a:ln>
            <a:noFill/>
          </a:ln>
        </p:spPr>
        <p:txBody>
          <a:bodyPr anchorCtr="0" anchor="ctr" bIns="17125" lIns="34275" spcFirstLastPara="1" rIns="34275" wrap="square" tIns="17125">
            <a:noAutofit/>
          </a:bodyPr>
          <a:lstStyle/>
          <a:p>
            <a:pPr indent="0" lvl="0" marL="0" rtl="0" algn="l">
              <a:lnSpc>
                <a:spcPct val="90000"/>
              </a:lnSpc>
              <a:spcBef>
                <a:spcPts val="0"/>
              </a:spcBef>
              <a:spcAft>
                <a:spcPts val="0"/>
              </a:spcAft>
              <a:buSzPts val="10000"/>
              <a:buNone/>
            </a:pPr>
            <a:r>
              <a:rPr lang="en-US" sz="3750">
                <a:solidFill>
                  <a:srgbClr val="5F6062"/>
                </a:solidFill>
              </a:rPr>
              <a:t>Impedance Constraints</a:t>
            </a:r>
            <a:endParaRPr sz="3750">
              <a:solidFill>
                <a:srgbClr val="5F6062"/>
              </a:solidFill>
            </a:endParaRPr>
          </a:p>
        </p:txBody>
      </p:sp>
      <p:grpSp>
        <p:nvGrpSpPr>
          <p:cNvPr id="311" name="Google Shape;311;p17"/>
          <p:cNvGrpSpPr/>
          <p:nvPr/>
        </p:nvGrpSpPr>
        <p:grpSpPr>
          <a:xfrm>
            <a:off x="444501" y="2772048"/>
            <a:ext cx="8070848" cy="1326208"/>
            <a:chOff x="444501" y="2772048"/>
            <a:chExt cx="8070848" cy="1326208"/>
          </a:xfrm>
        </p:grpSpPr>
        <p:sp>
          <p:nvSpPr>
            <p:cNvPr id="312" name="Google Shape;312;p17"/>
            <p:cNvSpPr txBox="1"/>
            <p:nvPr/>
          </p:nvSpPr>
          <p:spPr>
            <a:xfrm>
              <a:off x="444501" y="2772048"/>
              <a:ext cx="4127500" cy="704616"/>
            </a:xfrm>
            <a:prstGeom prst="rect">
              <a:avLst/>
            </a:prstGeom>
            <a:noFill/>
            <a:ln>
              <a:noFill/>
            </a:ln>
          </p:spPr>
          <p:txBody>
            <a:bodyPr anchorCtr="0" anchor="t" bIns="45700" lIns="91425" spcFirstLastPara="1" rIns="91425" wrap="square" tIns="45700">
              <a:noAutofit/>
            </a:bodyPr>
            <a:lstStyle/>
            <a:p>
              <a:pPr indent="-228600" lvl="0" marL="228600" marR="0" rtl="0" algn="l">
                <a:lnSpc>
                  <a:spcPct val="150000"/>
                </a:lnSpc>
                <a:spcBef>
                  <a:spcPts val="0"/>
                </a:spcBef>
                <a:spcAft>
                  <a:spcPts val="0"/>
                </a:spcAft>
                <a:buClr>
                  <a:srgbClr val="000000"/>
                </a:buClr>
                <a:buSzPts val="1400"/>
                <a:buFont typeface="Arial"/>
                <a:buChar char="•"/>
              </a:pPr>
              <a:r>
                <a:rPr b="0" i="0" lang="en-US" sz="1400" u="none" cap="none" strike="noStrike">
                  <a:solidFill>
                    <a:schemeClr val="dk1"/>
                  </a:solidFill>
                  <a:latin typeface="Source Sans Pro"/>
                  <a:ea typeface="Source Sans Pro"/>
                  <a:cs typeface="Source Sans Pro"/>
                  <a:sym typeface="Source Sans Pro"/>
                </a:rPr>
                <a:t>Magnitude Constraint: Prevent Impedances Being Equal when Phase is 180</a:t>
              </a:r>
              <a:r>
                <a:rPr b="0" baseline="30000" i="0" lang="en-US" sz="1400" u="none" cap="none" strike="noStrike">
                  <a:solidFill>
                    <a:schemeClr val="dk1"/>
                  </a:solidFill>
                  <a:latin typeface="Source Sans Pro"/>
                  <a:ea typeface="Source Sans Pro"/>
                  <a:cs typeface="Source Sans Pro"/>
                  <a:sym typeface="Source Sans Pro"/>
                </a:rPr>
                <a:t>o</a:t>
              </a:r>
              <a:r>
                <a:rPr b="0" i="0" lang="en-US" sz="1400" u="none" cap="none" strike="noStrike">
                  <a:solidFill>
                    <a:schemeClr val="dk1"/>
                  </a:solidFill>
                  <a:latin typeface="Source Sans Pro"/>
                  <a:ea typeface="Source Sans Pro"/>
                  <a:cs typeface="Source Sans Pro"/>
                  <a:sym typeface="Source Sans Pro"/>
                </a:rPr>
                <a:t> Apart</a:t>
              </a:r>
              <a:endParaRPr b="0" baseline="30000" i="0" sz="1400" u="none" cap="none" strike="noStrike">
                <a:solidFill>
                  <a:schemeClr val="dk1"/>
                </a:solidFill>
                <a:latin typeface="Source Sans Pro"/>
                <a:ea typeface="Source Sans Pro"/>
                <a:cs typeface="Source Sans Pro"/>
                <a:sym typeface="Source Sans Pro"/>
              </a:endParaRPr>
            </a:p>
          </p:txBody>
        </p:sp>
        <p:sp>
          <p:nvSpPr>
            <p:cNvPr id="313" name="Google Shape;313;p17"/>
            <p:cNvSpPr txBox="1"/>
            <p:nvPr/>
          </p:nvSpPr>
          <p:spPr>
            <a:xfrm>
              <a:off x="4572000" y="2772048"/>
              <a:ext cx="3943349" cy="704616"/>
            </a:xfrm>
            <a:prstGeom prst="rect">
              <a:avLst/>
            </a:prstGeom>
            <a:noFill/>
            <a:ln>
              <a:noFill/>
            </a:ln>
          </p:spPr>
          <p:txBody>
            <a:bodyPr anchorCtr="0" anchor="t" bIns="45700" lIns="91425" spcFirstLastPara="1" rIns="91425" wrap="square" tIns="45700">
              <a:noAutofit/>
            </a:bodyPr>
            <a:lstStyle/>
            <a:p>
              <a:pPr indent="-228600" lvl="0" marL="228600" marR="0" rtl="0" algn="l">
                <a:lnSpc>
                  <a:spcPct val="150000"/>
                </a:lnSpc>
                <a:spcBef>
                  <a:spcPts val="0"/>
                </a:spcBef>
                <a:spcAft>
                  <a:spcPts val="0"/>
                </a:spcAft>
                <a:buClr>
                  <a:srgbClr val="000000"/>
                </a:buClr>
                <a:buSzPts val="1400"/>
                <a:buFont typeface="Arial"/>
                <a:buChar char="•"/>
              </a:pPr>
              <a:r>
                <a:rPr b="0" i="0" lang="en-US" sz="1400" u="none" cap="none" strike="noStrike">
                  <a:solidFill>
                    <a:schemeClr val="dk1"/>
                  </a:solidFill>
                  <a:latin typeface="Source Sans Pro"/>
                  <a:ea typeface="Source Sans Pro"/>
                  <a:cs typeface="Source Sans Pro"/>
                  <a:sym typeface="Source Sans Pro"/>
                </a:rPr>
                <a:t>Phase Constraint: When Impedances are Equal, Prevent Phase Difference of 180</a:t>
              </a:r>
              <a:r>
                <a:rPr b="0" baseline="30000" i="0" lang="en-US" sz="1400" u="none" cap="none" strike="noStrike">
                  <a:solidFill>
                    <a:schemeClr val="dk1"/>
                  </a:solidFill>
                  <a:latin typeface="Source Sans Pro"/>
                  <a:ea typeface="Source Sans Pro"/>
                  <a:cs typeface="Source Sans Pro"/>
                  <a:sym typeface="Source Sans Pro"/>
                </a:rPr>
                <a:t>o</a:t>
              </a:r>
              <a:endParaRPr/>
            </a:p>
          </p:txBody>
        </p:sp>
        <p:sp>
          <p:nvSpPr>
            <p:cNvPr id="314" name="Google Shape;314;p17"/>
            <p:cNvSpPr txBox="1"/>
            <p:nvPr/>
          </p:nvSpPr>
          <p:spPr>
            <a:xfrm>
              <a:off x="1385887" y="3637232"/>
              <a:ext cx="2286652" cy="461024"/>
            </a:xfrm>
            <a:prstGeom prst="rect">
              <a:avLst/>
            </a:pr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525" u="none" cap="none" strike="noStrike">
                  <a:latin typeface="Arial"/>
                  <a:ea typeface="Arial"/>
                  <a:cs typeface="Arial"/>
                  <a:sym typeface="Arial"/>
                </a:rPr>
                <a:t> </a:t>
              </a:r>
              <a:endParaRPr/>
            </a:p>
          </p:txBody>
        </p:sp>
        <p:sp>
          <p:nvSpPr>
            <p:cNvPr id="315" name="Google Shape;315;p17"/>
            <p:cNvSpPr txBox="1"/>
            <p:nvPr/>
          </p:nvSpPr>
          <p:spPr>
            <a:xfrm>
              <a:off x="4916209" y="3728764"/>
              <a:ext cx="3254930" cy="277961"/>
            </a:xfrm>
            <a:prstGeom prst="rect">
              <a:avLst/>
            </a:prstGeom>
            <a:blipFill rotWithShape="1">
              <a:blip r:embed="rId5">
                <a:alphaModFix/>
              </a:blip>
              <a:stretch>
                <a:fillRect b="-26665" l="-561"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525" u="none" cap="none" strike="noStrike">
                  <a:latin typeface="Arial"/>
                  <a:ea typeface="Arial"/>
                  <a:cs typeface="Arial"/>
                  <a:sym typeface="Arial"/>
                </a:rPr>
                <a:t> </a:t>
              </a:r>
              <a:endParaRPr/>
            </a:p>
          </p:txBody>
        </p:sp>
      </p:grpSp>
      <p:grpSp>
        <p:nvGrpSpPr>
          <p:cNvPr id="316" name="Google Shape;316;p17"/>
          <p:cNvGrpSpPr/>
          <p:nvPr/>
        </p:nvGrpSpPr>
        <p:grpSpPr>
          <a:xfrm>
            <a:off x="444502" y="1085850"/>
            <a:ext cx="3808412" cy="1769317"/>
            <a:chOff x="444502" y="1085850"/>
            <a:chExt cx="3808412" cy="1769317"/>
          </a:xfrm>
        </p:grpSpPr>
        <p:pic>
          <p:nvPicPr>
            <p:cNvPr id="317" name="Google Shape;317;p17"/>
            <p:cNvPicPr preferRelativeResize="0"/>
            <p:nvPr/>
          </p:nvPicPr>
          <p:blipFill rotWithShape="1">
            <a:blip r:embed="rId6">
              <a:alphaModFix/>
            </a:blip>
            <a:srcRect b="0" l="0" r="0" t="0"/>
            <a:stretch/>
          </p:blipFill>
          <p:spPr>
            <a:xfrm>
              <a:off x="444502" y="1085850"/>
              <a:ext cx="3808412" cy="1510303"/>
            </a:xfrm>
            <a:prstGeom prst="rect">
              <a:avLst/>
            </a:prstGeom>
            <a:noFill/>
            <a:ln>
              <a:noFill/>
            </a:ln>
          </p:spPr>
        </p:pic>
        <p:sp>
          <p:nvSpPr>
            <p:cNvPr id="318" name="Google Shape;318;p17"/>
            <p:cNvSpPr txBox="1"/>
            <p:nvPr/>
          </p:nvSpPr>
          <p:spPr>
            <a:xfrm>
              <a:off x="1014412" y="2578168"/>
              <a:ext cx="3114675" cy="2769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Frequency (Hz)</a:t>
              </a:r>
              <a:endParaRPr b="0" baseline="-25000" i="0" sz="1200" u="none" cap="none" strike="noStrike">
                <a:solidFill>
                  <a:schemeClr val="dk1"/>
                </a:solidFill>
                <a:latin typeface="Times New Roman"/>
                <a:ea typeface="Times New Roman"/>
                <a:cs typeface="Times New Roman"/>
                <a:sym typeface="Times New Roman"/>
              </a:endParaRPr>
            </a:p>
          </p:txBody>
        </p:sp>
        <p:sp>
          <p:nvSpPr>
            <p:cNvPr id="319" name="Google Shape;319;p17"/>
            <p:cNvSpPr txBox="1"/>
            <p:nvPr/>
          </p:nvSpPr>
          <p:spPr>
            <a:xfrm>
              <a:off x="3305175" y="1553894"/>
              <a:ext cx="352982"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0000FF"/>
                  </a:solidFill>
                  <a:latin typeface="Source Sans Pro"/>
                  <a:ea typeface="Source Sans Pro"/>
                  <a:cs typeface="Source Sans Pro"/>
                  <a:sym typeface="Source Sans Pro"/>
                </a:rPr>
                <a:t>Z</a:t>
              </a:r>
              <a:r>
                <a:rPr b="0" baseline="-25000" i="1" lang="en-US" sz="1600" u="none" cap="none" strike="noStrike">
                  <a:solidFill>
                    <a:srgbClr val="0000FF"/>
                  </a:solidFill>
                  <a:latin typeface="Source Sans Pro"/>
                  <a:ea typeface="Source Sans Pro"/>
                  <a:cs typeface="Source Sans Pro"/>
                  <a:sym typeface="Source Sans Pro"/>
                </a:rPr>
                <a:t>L</a:t>
              </a:r>
              <a:endParaRPr/>
            </a:p>
          </p:txBody>
        </p:sp>
        <p:sp>
          <p:nvSpPr>
            <p:cNvPr id="320" name="Google Shape;320;p17"/>
            <p:cNvSpPr txBox="1"/>
            <p:nvPr/>
          </p:nvSpPr>
          <p:spPr>
            <a:xfrm>
              <a:off x="1732557" y="2043223"/>
              <a:ext cx="359394"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FF00FF"/>
                  </a:solidFill>
                  <a:latin typeface="Source Sans Pro"/>
                  <a:ea typeface="Source Sans Pro"/>
                  <a:cs typeface="Source Sans Pro"/>
                  <a:sym typeface="Source Sans Pro"/>
                </a:rPr>
                <a:t>Z</a:t>
              </a:r>
              <a:r>
                <a:rPr b="0" baseline="-25000" i="1" lang="en-US" sz="1600" u="none" cap="none" strike="noStrike">
                  <a:solidFill>
                    <a:srgbClr val="FF00FF"/>
                  </a:solidFill>
                  <a:latin typeface="Source Sans Pro"/>
                  <a:ea typeface="Source Sans Pro"/>
                  <a:cs typeface="Source Sans Pro"/>
                  <a:sym typeface="Source Sans Pro"/>
                </a:rPr>
                <a:t>S</a:t>
              </a:r>
              <a:endParaRPr/>
            </a:p>
          </p:txBody>
        </p:sp>
      </p:grpSp>
      <p:sp>
        <p:nvSpPr>
          <p:cNvPr id="321" name="Google Shape;321;p17"/>
          <p:cNvSpPr txBox="1"/>
          <p:nvPr/>
        </p:nvSpPr>
        <p:spPr>
          <a:xfrm>
            <a:off x="402546" y="4271524"/>
            <a:ext cx="7173759"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400" u="none" cap="none" strike="noStrike">
                <a:solidFill>
                  <a:srgbClr val="000000"/>
                </a:solidFill>
                <a:latin typeface="Source Sans Pro"/>
                <a:ea typeface="Source Sans Pro"/>
                <a:cs typeface="Source Sans Pro"/>
                <a:sym typeface="Source Sans Pro"/>
              </a:rPr>
              <a:t>L</a:t>
            </a:r>
            <a:r>
              <a:rPr b="0" baseline="-25000" i="1" lang="en-US" sz="1400" u="none" cap="none" strike="noStrike">
                <a:solidFill>
                  <a:srgbClr val="000000"/>
                </a:solidFill>
                <a:latin typeface="Source Sans Pro"/>
                <a:ea typeface="Source Sans Pro"/>
                <a:cs typeface="Source Sans Pro"/>
                <a:sym typeface="Source Sans Pro"/>
              </a:rPr>
              <a:t>n</a:t>
            </a:r>
            <a:r>
              <a:rPr b="0" i="0" lang="en-US" sz="1400" u="none" cap="none" strike="noStrike">
                <a:solidFill>
                  <a:srgbClr val="000000"/>
                </a:solidFill>
                <a:latin typeface="Source Sans Pro"/>
                <a:ea typeface="Source Sans Pro"/>
                <a:cs typeface="Source Sans Pro"/>
                <a:sym typeface="Source Sans Pro"/>
              </a:rPr>
              <a:t> is the nominal or base inductance of the PSU, </a:t>
            </a:r>
            <a:r>
              <a:rPr b="0" i="1" lang="en-US" sz="1400" u="none" cap="none" strike="noStrike">
                <a:solidFill>
                  <a:srgbClr val="000000"/>
                </a:solidFill>
                <a:latin typeface="Source Sans Pro"/>
                <a:ea typeface="Source Sans Pro"/>
                <a:cs typeface="Source Sans Pro"/>
                <a:sym typeface="Source Sans Pro"/>
              </a:rPr>
              <a:t>f</a:t>
            </a:r>
            <a:r>
              <a:rPr b="0" baseline="-25000" i="0" lang="en-US" sz="1400" u="none" cap="none" strike="noStrike">
                <a:solidFill>
                  <a:srgbClr val="000000"/>
                </a:solidFill>
                <a:latin typeface="Source Sans Pro"/>
                <a:ea typeface="Source Sans Pro"/>
                <a:cs typeface="Source Sans Pro"/>
                <a:sym typeface="Source Sans Pro"/>
              </a:rPr>
              <a:t>1</a:t>
            </a:r>
            <a:r>
              <a:rPr b="0" i="0" lang="en-US" sz="1400" u="none" cap="none" strike="noStrike">
                <a:solidFill>
                  <a:srgbClr val="000000"/>
                </a:solidFill>
                <a:latin typeface="Source Sans Pro"/>
                <a:ea typeface="Source Sans Pro"/>
                <a:cs typeface="Source Sans Pro"/>
                <a:sym typeface="Source Sans Pro"/>
              </a:rPr>
              <a:t> is the fundamental frequency of the system</a:t>
            </a:r>
            <a:endParaRPr/>
          </a:p>
        </p:txBody>
      </p:sp>
      <p:grpSp>
        <p:nvGrpSpPr>
          <p:cNvPr id="322" name="Google Shape;322;p17"/>
          <p:cNvGrpSpPr/>
          <p:nvPr/>
        </p:nvGrpSpPr>
        <p:grpSpPr>
          <a:xfrm>
            <a:off x="4556136" y="1085850"/>
            <a:ext cx="3959213" cy="1769317"/>
            <a:chOff x="4556136" y="1085850"/>
            <a:chExt cx="3959213" cy="1769317"/>
          </a:xfrm>
        </p:grpSpPr>
        <p:pic>
          <p:nvPicPr>
            <p:cNvPr id="323" name="Google Shape;323;p17"/>
            <p:cNvPicPr preferRelativeResize="0"/>
            <p:nvPr/>
          </p:nvPicPr>
          <p:blipFill rotWithShape="1">
            <a:blip r:embed="rId7">
              <a:alphaModFix/>
            </a:blip>
            <a:srcRect b="0" l="0" r="0" t="0"/>
            <a:stretch/>
          </p:blipFill>
          <p:spPr>
            <a:xfrm>
              <a:off x="4556136" y="1085850"/>
              <a:ext cx="3959213" cy="1510303"/>
            </a:xfrm>
            <a:prstGeom prst="rect">
              <a:avLst/>
            </a:prstGeom>
            <a:noFill/>
            <a:ln>
              <a:noFill/>
            </a:ln>
          </p:spPr>
        </p:pic>
        <p:sp>
          <p:nvSpPr>
            <p:cNvPr id="324" name="Google Shape;324;p17"/>
            <p:cNvSpPr txBox="1"/>
            <p:nvPr/>
          </p:nvSpPr>
          <p:spPr>
            <a:xfrm>
              <a:off x="5162550" y="2578168"/>
              <a:ext cx="3048000" cy="2769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Frequency (Hz)</a:t>
              </a:r>
              <a:endParaRPr b="0" baseline="-25000" i="0" sz="1200" u="none" cap="none" strike="noStrike">
                <a:solidFill>
                  <a:schemeClr val="dk1"/>
                </a:solidFill>
                <a:latin typeface="Times New Roman"/>
                <a:ea typeface="Times New Roman"/>
                <a:cs typeface="Times New Roman"/>
                <a:sym typeface="Times New Roman"/>
              </a:endParaRPr>
            </a:p>
          </p:txBody>
        </p:sp>
        <p:sp>
          <p:nvSpPr>
            <p:cNvPr id="325" name="Google Shape;325;p17"/>
            <p:cNvSpPr txBox="1"/>
            <p:nvPr/>
          </p:nvSpPr>
          <p:spPr>
            <a:xfrm>
              <a:off x="5775325" y="1553894"/>
              <a:ext cx="352982"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0000FF"/>
                  </a:solidFill>
                  <a:latin typeface="Source Sans Pro"/>
                  <a:ea typeface="Source Sans Pro"/>
                  <a:cs typeface="Source Sans Pro"/>
                  <a:sym typeface="Source Sans Pro"/>
                </a:rPr>
                <a:t>Z</a:t>
              </a:r>
              <a:r>
                <a:rPr b="0" baseline="-25000" i="1" lang="en-US" sz="1600" u="none" cap="none" strike="noStrike">
                  <a:solidFill>
                    <a:srgbClr val="0000FF"/>
                  </a:solidFill>
                  <a:latin typeface="Source Sans Pro"/>
                  <a:ea typeface="Source Sans Pro"/>
                  <a:cs typeface="Source Sans Pro"/>
                  <a:sym typeface="Source Sans Pro"/>
                </a:rPr>
                <a:t>L</a:t>
              </a:r>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500"/>
                                        <p:tgtEl>
                                          <p:spTgt spid="3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500"/>
                                        <p:tgtEl>
                                          <p:spTgt spid="3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500"/>
                                        <p:tgtEl>
                                          <p:spTgt spid="3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500"/>
                                        <p:tgtEl>
                                          <p:spTgt spid="3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pic>
        <p:nvPicPr>
          <p:cNvPr id="330" name="Google Shape;330;p18"/>
          <p:cNvPicPr preferRelativeResize="0"/>
          <p:nvPr/>
        </p:nvPicPr>
        <p:blipFill rotWithShape="1">
          <a:blip r:embed="rId3">
            <a:alphaModFix/>
          </a:blip>
          <a:srcRect b="0" l="0" r="0" t="0"/>
          <a:stretch/>
        </p:blipFill>
        <p:spPr>
          <a:xfrm>
            <a:off x="4986091" y="832546"/>
            <a:ext cx="3421309" cy="2710660"/>
          </a:xfrm>
          <a:prstGeom prst="rect">
            <a:avLst/>
          </a:prstGeom>
          <a:noFill/>
          <a:ln>
            <a:noFill/>
          </a:ln>
        </p:spPr>
      </p:pic>
      <p:sp>
        <p:nvSpPr>
          <p:cNvPr id="331" name="Google Shape;331;p18"/>
          <p:cNvSpPr/>
          <p:nvPr/>
        </p:nvSpPr>
        <p:spPr>
          <a:xfrm>
            <a:off x="5378450" y="821022"/>
            <a:ext cx="488950" cy="487078"/>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pic>
        <p:nvPicPr>
          <p:cNvPr id="332" name="Google Shape;332;p18"/>
          <p:cNvPicPr preferRelativeResize="0"/>
          <p:nvPr/>
        </p:nvPicPr>
        <p:blipFill rotWithShape="1">
          <a:blip r:embed="rId4">
            <a:alphaModFix/>
          </a:blip>
          <a:srcRect b="0" l="0" r="0" t="0"/>
          <a:stretch/>
        </p:blipFill>
        <p:spPr>
          <a:xfrm>
            <a:off x="7762915" y="104850"/>
            <a:ext cx="945356" cy="945356"/>
          </a:xfrm>
          <a:prstGeom prst="rect">
            <a:avLst/>
          </a:prstGeom>
          <a:noFill/>
          <a:ln>
            <a:noFill/>
          </a:ln>
        </p:spPr>
      </p:pic>
      <p:sp>
        <p:nvSpPr>
          <p:cNvPr id="333" name="Google Shape;333;p18"/>
          <p:cNvSpPr txBox="1"/>
          <p:nvPr>
            <p:ph type="title"/>
          </p:nvPr>
        </p:nvSpPr>
        <p:spPr>
          <a:xfrm>
            <a:off x="377428" y="273844"/>
            <a:ext cx="7886700" cy="600525"/>
          </a:xfrm>
          <a:prstGeom prst="rect">
            <a:avLst/>
          </a:prstGeom>
          <a:noFill/>
          <a:ln>
            <a:noFill/>
          </a:ln>
        </p:spPr>
        <p:txBody>
          <a:bodyPr anchorCtr="0" anchor="ctr" bIns="17125" lIns="34275" spcFirstLastPara="1" rIns="34275" wrap="square" tIns="17125">
            <a:noAutofit/>
          </a:bodyPr>
          <a:lstStyle/>
          <a:p>
            <a:pPr indent="0" lvl="0" marL="0" rtl="0" algn="l">
              <a:lnSpc>
                <a:spcPct val="90000"/>
              </a:lnSpc>
              <a:spcBef>
                <a:spcPts val="0"/>
              </a:spcBef>
              <a:spcAft>
                <a:spcPts val="0"/>
              </a:spcAft>
              <a:buSzPts val="10000"/>
              <a:buNone/>
            </a:pPr>
            <a:r>
              <a:rPr lang="en-US" sz="3750">
                <a:solidFill>
                  <a:srgbClr val="5F6062"/>
                </a:solidFill>
              </a:rPr>
              <a:t>The New Facebook Data Center</a:t>
            </a:r>
            <a:endParaRPr sz="3750">
              <a:solidFill>
                <a:srgbClr val="5F6062"/>
              </a:solidFill>
            </a:endParaRPr>
          </a:p>
        </p:txBody>
      </p:sp>
      <p:pic>
        <p:nvPicPr>
          <p:cNvPr id="334" name="Google Shape;334;p18"/>
          <p:cNvPicPr preferRelativeResize="0"/>
          <p:nvPr/>
        </p:nvPicPr>
        <p:blipFill rotWithShape="1">
          <a:blip r:embed="rId5">
            <a:alphaModFix/>
          </a:blip>
          <a:srcRect b="0" l="0" r="0" t="0"/>
          <a:stretch/>
        </p:blipFill>
        <p:spPr>
          <a:xfrm>
            <a:off x="444500" y="1085850"/>
            <a:ext cx="4127500" cy="2321184"/>
          </a:xfrm>
          <a:prstGeom prst="rect">
            <a:avLst/>
          </a:prstGeom>
          <a:noFill/>
          <a:ln>
            <a:noFill/>
          </a:ln>
        </p:spPr>
      </p:pic>
      <p:graphicFrame>
        <p:nvGraphicFramePr>
          <p:cNvPr id="335" name="Google Shape;335;p18"/>
          <p:cNvGraphicFramePr/>
          <p:nvPr/>
        </p:nvGraphicFramePr>
        <p:xfrm>
          <a:off x="444500" y="3554730"/>
          <a:ext cx="3000000" cy="3000000"/>
        </p:xfrm>
        <a:graphic>
          <a:graphicData uri="http://schemas.openxmlformats.org/drawingml/2006/table">
            <a:tbl>
              <a:tblPr>
                <a:noFill/>
                <a:tableStyleId>{EB1A9562-96B6-46CA-99BA-D67037FB9EFF}</a:tableStyleId>
              </a:tblPr>
              <a:tblGrid>
                <a:gridCol w="6016300"/>
                <a:gridCol w="2054550"/>
              </a:tblGrid>
              <a:tr h="203200">
                <a:tc>
                  <a:txBody>
                    <a:bodyPr/>
                    <a:lstStyle/>
                    <a:p>
                      <a:pPr indent="0" lvl="0" marL="0" marR="0" rtl="0" algn="ctr">
                        <a:lnSpc>
                          <a:spcPct val="100000"/>
                        </a:lnSpc>
                        <a:spcBef>
                          <a:spcPts val="0"/>
                        </a:spcBef>
                        <a:spcAft>
                          <a:spcPts val="0"/>
                        </a:spcAft>
                        <a:buClr>
                          <a:schemeClr val="dk1"/>
                        </a:buClr>
                        <a:buSzPts val="1600"/>
                        <a:buFont typeface="Arial"/>
                        <a:buNone/>
                      </a:pPr>
                      <a:r>
                        <a:rPr lang="en-US" sz="1600" u="none" cap="none" strike="noStrike">
                          <a:solidFill>
                            <a:schemeClr val="dk1"/>
                          </a:solidFill>
                          <a:latin typeface="Source Sans Pro"/>
                          <a:ea typeface="Source Sans Pro"/>
                          <a:cs typeface="Source Sans Pro"/>
                          <a:sym typeface="Source Sans Pro"/>
                        </a:rPr>
                        <a:t>Development of System Specification for </a:t>
                      </a:r>
                      <a:r>
                        <a:rPr lang="en-US" sz="1600" u="sng" cap="none" strike="noStrike">
                          <a:solidFill>
                            <a:schemeClr val="dk1"/>
                          </a:solidFill>
                          <a:highlight>
                            <a:srgbClr val="FFFF00"/>
                          </a:highlight>
                          <a:latin typeface="Source Sans Pro"/>
                          <a:ea typeface="Source Sans Pro"/>
                          <a:cs typeface="Source Sans Pro"/>
                          <a:sym typeface="Source Sans Pro"/>
                        </a:rPr>
                        <a:t>UPS</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7F3F4"/>
                    </a:solidFill>
                  </a:tcPr>
                </a:tc>
                <a:tc>
                  <a:txBody>
                    <a:bodyPr/>
                    <a:lstStyle/>
                    <a:p>
                      <a:pPr indent="0" lvl="0" marL="0" marR="0" rtl="0" algn="ctr">
                        <a:lnSpc>
                          <a:spcPct val="100000"/>
                        </a:lnSpc>
                        <a:spcBef>
                          <a:spcPts val="0"/>
                        </a:spcBef>
                        <a:spcAft>
                          <a:spcPts val="0"/>
                        </a:spcAft>
                        <a:buNone/>
                      </a:pPr>
                      <a:r>
                        <a:rPr lang="en-US" sz="1600" u="none" cap="none" strike="noStrike">
                          <a:solidFill>
                            <a:schemeClr val="dk1"/>
                          </a:solidFill>
                          <a:latin typeface="Source Sans Pro"/>
                          <a:ea typeface="Source Sans Pro"/>
                          <a:cs typeface="Source Sans Pro"/>
                          <a:sym typeface="Source Sans Pro"/>
                        </a:rPr>
                        <a:t>Thursday 9:00 am</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7F3F4"/>
                    </a:solidFill>
                  </a:tcPr>
                </a:tc>
              </a:tr>
              <a:tr h="203200">
                <a:tc>
                  <a:txBody>
                    <a:bodyPr/>
                    <a:lstStyle/>
                    <a:p>
                      <a:pPr indent="0" lvl="0" marL="0" marR="0" rtl="0" algn="ctr">
                        <a:lnSpc>
                          <a:spcPct val="100000"/>
                        </a:lnSpc>
                        <a:spcBef>
                          <a:spcPts val="0"/>
                        </a:spcBef>
                        <a:spcAft>
                          <a:spcPts val="0"/>
                        </a:spcAft>
                        <a:buNone/>
                      </a:pPr>
                      <a:r>
                        <a:rPr lang="en-US" sz="1600" u="none" cap="none" strike="noStrike">
                          <a:solidFill>
                            <a:schemeClr val="dk1"/>
                          </a:solidFill>
                          <a:latin typeface="Source Sans Pro"/>
                          <a:ea typeface="Source Sans Pro"/>
                          <a:cs typeface="Source Sans Pro"/>
                          <a:sym typeface="Source Sans Pro"/>
                        </a:rPr>
                        <a:t>Data Center Electrical Specification for </a:t>
                      </a:r>
                      <a:r>
                        <a:rPr lang="en-US" sz="1600" u="sng" cap="none" strike="noStrike">
                          <a:solidFill>
                            <a:schemeClr val="dk1"/>
                          </a:solidFill>
                          <a:highlight>
                            <a:srgbClr val="FFFF00"/>
                          </a:highlight>
                          <a:latin typeface="Source Sans Pro"/>
                          <a:ea typeface="Source Sans Pro"/>
                          <a:cs typeface="Source Sans Pro"/>
                          <a:sym typeface="Source Sans Pro"/>
                        </a:rPr>
                        <a:t>System</a:t>
                      </a:r>
                      <a:r>
                        <a:rPr lang="en-US" sz="1600" u="none" cap="none" strike="noStrike">
                          <a:solidFill>
                            <a:schemeClr val="dk1"/>
                          </a:solidFill>
                          <a:latin typeface="Source Sans Pro"/>
                          <a:ea typeface="Source Sans Pro"/>
                          <a:cs typeface="Source Sans Pro"/>
                          <a:sym typeface="Source Sans Pro"/>
                        </a:rPr>
                        <a:t> Stability</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3F9FA"/>
                    </a:solidFill>
                  </a:tcPr>
                </a:tc>
                <a:tc>
                  <a:txBody>
                    <a:bodyPr/>
                    <a:lstStyle/>
                    <a:p>
                      <a:pPr indent="0" lvl="0" marL="0" marR="0" rtl="0" algn="ctr">
                        <a:lnSpc>
                          <a:spcPct val="100000"/>
                        </a:lnSpc>
                        <a:spcBef>
                          <a:spcPts val="0"/>
                        </a:spcBef>
                        <a:spcAft>
                          <a:spcPts val="0"/>
                        </a:spcAft>
                        <a:buNone/>
                      </a:pPr>
                      <a:r>
                        <a:rPr lang="en-US" sz="1600" u="none" cap="none" strike="noStrike">
                          <a:solidFill>
                            <a:schemeClr val="dk1"/>
                          </a:solidFill>
                          <a:latin typeface="Source Sans Pro"/>
                          <a:ea typeface="Source Sans Pro"/>
                          <a:cs typeface="Source Sans Pro"/>
                          <a:sym typeface="Source Sans Pro"/>
                        </a:rPr>
                        <a:t>Thursday 9:45 am</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3F9FA"/>
                    </a:solidFill>
                  </a:tcPr>
                </a:tc>
              </a:tr>
              <a:tr h="203200">
                <a:tc>
                  <a:txBody>
                    <a:bodyPr/>
                    <a:lstStyle/>
                    <a:p>
                      <a:pPr indent="0" lvl="0" marL="0" marR="0" rtl="0" algn="ctr">
                        <a:lnSpc>
                          <a:spcPct val="100000"/>
                        </a:lnSpc>
                        <a:spcBef>
                          <a:spcPts val="0"/>
                        </a:spcBef>
                        <a:spcAft>
                          <a:spcPts val="0"/>
                        </a:spcAft>
                        <a:buNone/>
                      </a:pPr>
                      <a:r>
                        <a:rPr lang="en-US" sz="1600" u="none" cap="none" strike="noStrike">
                          <a:solidFill>
                            <a:schemeClr val="dk1"/>
                          </a:solidFill>
                          <a:latin typeface="Source Sans Pro"/>
                          <a:ea typeface="Source Sans Pro"/>
                          <a:cs typeface="Source Sans Pro"/>
                          <a:sym typeface="Source Sans Pro"/>
                        </a:rPr>
                        <a:t>Data Center System Stability Requirements for </a:t>
                      </a:r>
                      <a:r>
                        <a:rPr lang="en-US" sz="1600" u="sng" cap="none" strike="noStrike">
                          <a:solidFill>
                            <a:schemeClr val="dk1"/>
                          </a:solidFill>
                          <a:highlight>
                            <a:srgbClr val="FFFF00"/>
                          </a:highlight>
                          <a:latin typeface="Source Sans Pro"/>
                          <a:ea typeface="Source Sans Pro"/>
                          <a:cs typeface="Source Sans Pro"/>
                          <a:sym typeface="Source Sans Pro"/>
                        </a:rPr>
                        <a:t>Power Supplies</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7F3F4"/>
                    </a:solidFill>
                  </a:tcPr>
                </a:tc>
                <a:tc>
                  <a:txBody>
                    <a:bodyPr/>
                    <a:lstStyle/>
                    <a:p>
                      <a:pPr indent="0" lvl="0" marL="0" marR="0" rtl="0" algn="ctr">
                        <a:lnSpc>
                          <a:spcPct val="100000"/>
                        </a:lnSpc>
                        <a:spcBef>
                          <a:spcPts val="0"/>
                        </a:spcBef>
                        <a:spcAft>
                          <a:spcPts val="0"/>
                        </a:spcAft>
                        <a:buNone/>
                      </a:pPr>
                      <a:r>
                        <a:rPr lang="en-US" sz="1600" u="none" cap="none" strike="noStrike">
                          <a:solidFill>
                            <a:schemeClr val="dk1"/>
                          </a:solidFill>
                          <a:latin typeface="Source Sans Pro"/>
                          <a:ea typeface="Source Sans Pro"/>
                          <a:cs typeface="Source Sans Pro"/>
                          <a:sym typeface="Source Sans Pro"/>
                        </a:rPr>
                        <a:t>Thursday 3:05 pm</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7F3F4"/>
                    </a:solidFill>
                  </a:tcPr>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500"/>
                                        <p:tgtEl>
                                          <p:spTgt spid="3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pic>
        <p:nvPicPr>
          <p:cNvPr id="340" name="Google Shape;340;p19"/>
          <p:cNvPicPr preferRelativeResize="0"/>
          <p:nvPr/>
        </p:nvPicPr>
        <p:blipFill rotWithShape="1">
          <a:blip r:embed="rId3">
            <a:alphaModFix/>
          </a:blip>
          <a:srcRect b="0" l="0" r="0" t="0"/>
          <a:stretch/>
        </p:blipFill>
        <p:spPr>
          <a:xfrm>
            <a:off x="4986091" y="832546"/>
            <a:ext cx="3421309" cy="2710660"/>
          </a:xfrm>
          <a:prstGeom prst="rect">
            <a:avLst/>
          </a:prstGeom>
          <a:noFill/>
          <a:ln>
            <a:noFill/>
          </a:ln>
        </p:spPr>
      </p:pic>
      <p:pic>
        <p:nvPicPr>
          <p:cNvPr id="341" name="Google Shape;341;p19"/>
          <p:cNvPicPr preferRelativeResize="0"/>
          <p:nvPr/>
        </p:nvPicPr>
        <p:blipFill rotWithShape="1">
          <a:blip r:embed="rId4">
            <a:alphaModFix/>
          </a:blip>
          <a:srcRect b="0" l="0" r="0" t="0"/>
          <a:stretch/>
        </p:blipFill>
        <p:spPr>
          <a:xfrm>
            <a:off x="7762915" y="104850"/>
            <a:ext cx="945356" cy="945356"/>
          </a:xfrm>
          <a:prstGeom prst="rect">
            <a:avLst/>
          </a:prstGeom>
          <a:noFill/>
          <a:ln>
            <a:noFill/>
          </a:ln>
        </p:spPr>
      </p:pic>
      <p:sp>
        <p:nvSpPr>
          <p:cNvPr id="342" name="Google Shape;342;p19"/>
          <p:cNvSpPr txBox="1"/>
          <p:nvPr>
            <p:ph type="title"/>
          </p:nvPr>
        </p:nvSpPr>
        <p:spPr>
          <a:xfrm>
            <a:off x="377428" y="273844"/>
            <a:ext cx="7886700" cy="600525"/>
          </a:xfrm>
          <a:prstGeom prst="rect">
            <a:avLst/>
          </a:prstGeom>
          <a:noFill/>
          <a:ln>
            <a:noFill/>
          </a:ln>
        </p:spPr>
        <p:txBody>
          <a:bodyPr anchorCtr="0" anchor="ctr" bIns="17125" lIns="34275" spcFirstLastPara="1" rIns="34275" wrap="square" tIns="17125">
            <a:noAutofit/>
          </a:bodyPr>
          <a:lstStyle/>
          <a:p>
            <a:pPr indent="0" lvl="0" marL="0" rtl="0" algn="l">
              <a:lnSpc>
                <a:spcPct val="90000"/>
              </a:lnSpc>
              <a:spcBef>
                <a:spcPts val="0"/>
              </a:spcBef>
              <a:spcAft>
                <a:spcPts val="0"/>
              </a:spcAft>
              <a:buSzPts val="10000"/>
              <a:buNone/>
            </a:pPr>
            <a:r>
              <a:rPr lang="en-US" sz="3750">
                <a:solidFill>
                  <a:srgbClr val="5F6062"/>
                </a:solidFill>
              </a:rPr>
              <a:t>UPS in the Facebook Data Center</a:t>
            </a:r>
            <a:endParaRPr sz="3750">
              <a:solidFill>
                <a:srgbClr val="5F6062"/>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pic>
        <p:nvPicPr>
          <p:cNvPr id="347" name="Google Shape;347;p20"/>
          <p:cNvPicPr preferRelativeResize="0"/>
          <p:nvPr/>
        </p:nvPicPr>
        <p:blipFill rotWithShape="1">
          <a:blip r:embed="rId3">
            <a:alphaModFix/>
          </a:blip>
          <a:srcRect b="0" l="0" r="0" t="0"/>
          <a:stretch/>
        </p:blipFill>
        <p:spPr>
          <a:xfrm>
            <a:off x="7762915" y="104850"/>
            <a:ext cx="945356" cy="945356"/>
          </a:xfrm>
          <a:prstGeom prst="rect">
            <a:avLst/>
          </a:prstGeom>
          <a:noFill/>
          <a:ln>
            <a:noFill/>
          </a:ln>
        </p:spPr>
      </p:pic>
      <p:sp>
        <p:nvSpPr>
          <p:cNvPr id="348" name="Google Shape;348;p20"/>
          <p:cNvSpPr txBox="1"/>
          <p:nvPr>
            <p:ph type="title"/>
          </p:nvPr>
        </p:nvSpPr>
        <p:spPr>
          <a:xfrm>
            <a:off x="377428" y="273844"/>
            <a:ext cx="7886700" cy="600525"/>
          </a:xfrm>
          <a:prstGeom prst="rect">
            <a:avLst/>
          </a:prstGeom>
          <a:noFill/>
          <a:ln>
            <a:noFill/>
          </a:ln>
        </p:spPr>
        <p:txBody>
          <a:bodyPr anchorCtr="0" anchor="ctr" bIns="17125" lIns="34275" spcFirstLastPara="1" rIns="34275" wrap="square" tIns="17125">
            <a:noAutofit/>
          </a:bodyPr>
          <a:lstStyle/>
          <a:p>
            <a:pPr indent="0" lvl="0" marL="0" rtl="0" algn="l">
              <a:lnSpc>
                <a:spcPct val="90000"/>
              </a:lnSpc>
              <a:spcBef>
                <a:spcPts val="0"/>
              </a:spcBef>
              <a:spcAft>
                <a:spcPts val="0"/>
              </a:spcAft>
              <a:buSzPts val="10000"/>
              <a:buNone/>
            </a:pPr>
            <a:r>
              <a:rPr lang="en-US" sz="3750">
                <a:solidFill>
                  <a:srgbClr val="5F6062"/>
                </a:solidFill>
              </a:rPr>
              <a:t>Model Reduction</a:t>
            </a:r>
            <a:endParaRPr sz="3750">
              <a:solidFill>
                <a:srgbClr val="5F6062"/>
              </a:solidFill>
            </a:endParaRPr>
          </a:p>
        </p:txBody>
      </p:sp>
      <p:sp>
        <p:nvSpPr>
          <p:cNvPr id="349" name="Google Shape;349;p20"/>
          <p:cNvSpPr/>
          <p:nvPr/>
        </p:nvSpPr>
        <p:spPr>
          <a:xfrm>
            <a:off x="7342027" y="2564133"/>
            <a:ext cx="800100" cy="39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Source Sans Pro"/>
                <a:ea typeface="Source Sans Pro"/>
                <a:cs typeface="Source Sans Pro"/>
                <a:sym typeface="Source Sans Pro"/>
              </a:rPr>
              <a:t>PSU</a:t>
            </a:r>
            <a:endParaRPr/>
          </a:p>
        </p:txBody>
      </p:sp>
      <p:sp>
        <p:nvSpPr>
          <p:cNvPr id="350" name="Google Shape;350;p20"/>
          <p:cNvSpPr txBox="1"/>
          <p:nvPr/>
        </p:nvSpPr>
        <p:spPr>
          <a:xfrm>
            <a:off x="8201419" y="2576317"/>
            <a:ext cx="404278"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800" u="none" cap="none" strike="noStrike">
                <a:solidFill>
                  <a:srgbClr val="000000"/>
                </a:solidFill>
                <a:latin typeface="Source Sans Pro"/>
                <a:ea typeface="Source Sans Pro"/>
                <a:cs typeface="Source Sans Pro"/>
                <a:sym typeface="Source Sans Pro"/>
              </a:rPr>
              <a:t>N</a:t>
            </a:r>
            <a:r>
              <a:rPr b="0" baseline="-25000" i="0" lang="en-US" sz="1800" u="none" cap="none" strike="noStrike">
                <a:solidFill>
                  <a:srgbClr val="000000"/>
                </a:solidFill>
                <a:latin typeface="Source Sans Pro"/>
                <a:ea typeface="Source Sans Pro"/>
                <a:cs typeface="Source Sans Pro"/>
                <a:sym typeface="Source Sans Pro"/>
              </a:rPr>
              <a:t>2</a:t>
            </a:r>
            <a:endParaRPr/>
          </a:p>
        </p:txBody>
      </p:sp>
      <p:sp>
        <p:nvSpPr>
          <p:cNvPr id="351" name="Google Shape;351;p20"/>
          <p:cNvSpPr/>
          <p:nvPr/>
        </p:nvSpPr>
        <p:spPr>
          <a:xfrm>
            <a:off x="7082845" y="2733551"/>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352" name="Google Shape;352;p20"/>
          <p:cNvCxnSpPr>
            <a:stCxn id="353" idx="3"/>
            <a:endCxn id="349" idx="1"/>
          </p:cNvCxnSpPr>
          <p:nvPr/>
        </p:nvCxnSpPr>
        <p:spPr>
          <a:xfrm>
            <a:off x="7144912" y="2760983"/>
            <a:ext cx="1971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353" name="Google Shape;353;p20"/>
          <p:cNvSpPr/>
          <p:nvPr/>
        </p:nvSpPr>
        <p:spPr>
          <a:xfrm>
            <a:off x="7068712" y="2349503"/>
            <a:ext cx="76200" cy="8229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354" name="Google Shape;354;p20"/>
          <p:cNvCxnSpPr>
            <a:endCxn id="353" idx="1"/>
          </p:cNvCxnSpPr>
          <p:nvPr/>
        </p:nvCxnSpPr>
        <p:spPr>
          <a:xfrm>
            <a:off x="2839012" y="2760983"/>
            <a:ext cx="42297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355" name="Google Shape;355;p20"/>
          <p:cNvSpPr/>
          <p:nvPr/>
        </p:nvSpPr>
        <p:spPr>
          <a:xfrm>
            <a:off x="460375" y="1971581"/>
            <a:ext cx="317500" cy="320675"/>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sp>
        <p:nvSpPr>
          <p:cNvPr id="356" name="Google Shape;356;p20"/>
          <p:cNvSpPr/>
          <p:nvPr/>
        </p:nvSpPr>
        <p:spPr>
          <a:xfrm>
            <a:off x="533400" y="2079531"/>
            <a:ext cx="171450" cy="120650"/>
          </a:xfrm>
          <a:custGeom>
            <a:rect b="b" l="l" r="r" t="t"/>
            <a:pathLst>
              <a:path extrusionOk="0" h="1436" w="2352">
                <a:moveTo>
                  <a:pt x="0" y="724"/>
                </a:moveTo>
                <a:cubicBezTo>
                  <a:pt x="65" y="594"/>
                  <a:pt x="130" y="465"/>
                  <a:pt x="192" y="364"/>
                </a:cubicBezTo>
                <a:cubicBezTo>
                  <a:pt x="254" y="263"/>
                  <a:pt x="316" y="177"/>
                  <a:pt x="370" y="119"/>
                </a:cubicBezTo>
                <a:cubicBezTo>
                  <a:pt x="424" y="61"/>
                  <a:pt x="480" y="36"/>
                  <a:pt x="514" y="18"/>
                </a:cubicBezTo>
                <a:cubicBezTo>
                  <a:pt x="548" y="0"/>
                  <a:pt x="553" y="13"/>
                  <a:pt x="576" y="13"/>
                </a:cubicBezTo>
                <a:cubicBezTo>
                  <a:pt x="599" y="13"/>
                  <a:pt x="625" y="8"/>
                  <a:pt x="653" y="18"/>
                </a:cubicBezTo>
                <a:cubicBezTo>
                  <a:pt x="681" y="28"/>
                  <a:pt x="702" y="33"/>
                  <a:pt x="744" y="71"/>
                </a:cubicBezTo>
                <a:cubicBezTo>
                  <a:pt x="786" y="109"/>
                  <a:pt x="865" y="199"/>
                  <a:pt x="903" y="248"/>
                </a:cubicBezTo>
                <a:cubicBezTo>
                  <a:pt x="941" y="297"/>
                  <a:pt x="939" y="303"/>
                  <a:pt x="975" y="364"/>
                </a:cubicBezTo>
                <a:cubicBezTo>
                  <a:pt x="1011" y="425"/>
                  <a:pt x="1068" y="517"/>
                  <a:pt x="1119" y="613"/>
                </a:cubicBezTo>
                <a:cubicBezTo>
                  <a:pt x="1170" y="709"/>
                  <a:pt x="1237" y="856"/>
                  <a:pt x="1282" y="940"/>
                </a:cubicBezTo>
                <a:cubicBezTo>
                  <a:pt x="1327" y="1024"/>
                  <a:pt x="1346" y="1056"/>
                  <a:pt x="1387" y="1117"/>
                </a:cubicBezTo>
                <a:cubicBezTo>
                  <a:pt x="1428" y="1178"/>
                  <a:pt x="1486" y="1256"/>
                  <a:pt x="1531" y="1304"/>
                </a:cubicBezTo>
                <a:cubicBezTo>
                  <a:pt x="1576" y="1352"/>
                  <a:pt x="1620" y="1384"/>
                  <a:pt x="1656" y="1405"/>
                </a:cubicBezTo>
                <a:cubicBezTo>
                  <a:pt x="1692" y="1426"/>
                  <a:pt x="1719" y="1426"/>
                  <a:pt x="1747" y="1429"/>
                </a:cubicBezTo>
                <a:cubicBezTo>
                  <a:pt x="1775" y="1432"/>
                  <a:pt x="1791" y="1436"/>
                  <a:pt x="1824" y="1424"/>
                </a:cubicBezTo>
                <a:cubicBezTo>
                  <a:pt x="1857" y="1412"/>
                  <a:pt x="1906" y="1390"/>
                  <a:pt x="1944" y="1357"/>
                </a:cubicBezTo>
                <a:cubicBezTo>
                  <a:pt x="1982" y="1324"/>
                  <a:pt x="2021" y="1269"/>
                  <a:pt x="2055" y="1223"/>
                </a:cubicBezTo>
                <a:cubicBezTo>
                  <a:pt x="2089" y="1177"/>
                  <a:pt x="2120" y="1129"/>
                  <a:pt x="2151" y="1079"/>
                </a:cubicBezTo>
                <a:cubicBezTo>
                  <a:pt x="2182" y="1029"/>
                  <a:pt x="2214" y="975"/>
                  <a:pt x="2242" y="925"/>
                </a:cubicBezTo>
                <a:cubicBezTo>
                  <a:pt x="2270" y="875"/>
                  <a:pt x="2301" y="815"/>
                  <a:pt x="2319" y="781"/>
                </a:cubicBezTo>
                <a:cubicBezTo>
                  <a:pt x="2337" y="747"/>
                  <a:pt x="2344" y="733"/>
                  <a:pt x="2352" y="719"/>
                </a:cubicBezTo>
              </a:path>
            </a:pathLst>
          </a:cu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cxnSp>
        <p:nvCxnSpPr>
          <p:cNvPr id="357" name="Google Shape;357;p20"/>
          <p:cNvCxnSpPr>
            <a:stCxn id="355" idx="6"/>
            <a:endCxn id="358" idx="1"/>
          </p:cNvCxnSpPr>
          <p:nvPr/>
        </p:nvCxnSpPr>
        <p:spPr>
          <a:xfrm>
            <a:off x="777875" y="2131919"/>
            <a:ext cx="9207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359" name="Google Shape;359;p20"/>
          <p:cNvSpPr/>
          <p:nvPr/>
        </p:nvSpPr>
        <p:spPr>
          <a:xfrm>
            <a:off x="972564" y="2043757"/>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0" name="Google Shape;360;p20"/>
          <p:cNvSpPr/>
          <p:nvPr/>
        </p:nvSpPr>
        <p:spPr>
          <a:xfrm>
            <a:off x="1709299" y="1730476"/>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1" name="Google Shape;361;p20"/>
          <p:cNvSpPr/>
          <p:nvPr/>
        </p:nvSpPr>
        <p:spPr>
          <a:xfrm>
            <a:off x="1709299" y="2478723"/>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362" name="Google Shape;362;p20"/>
          <p:cNvCxnSpPr>
            <a:stCxn id="361" idx="6"/>
            <a:endCxn id="363" idx="1"/>
          </p:cNvCxnSpPr>
          <p:nvPr/>
        </p:nvCxnSpPr>
        <p:spPr>
          <a:xfrm>
            <a:off x="1764017" y="2506155"/>
            <a:ext cx="579900" cy="254700"/>
          </a:xfrm>
          <a:prstGeom prst="bentConnector3">
            <a:avLst>
              <a:gd fmla="val 49990" name="adj1"/>
            </a:avLst>
          </a:prstGeom>
          <a:solidFill>
            <a:schemeClr val="accent1"/>
          </a:solidFill>
          <a:ln cap="flat" cmpd="sng" w="12700">
            <a:solidFill>
              <a:schemeClr val="dk1"/>
            </a:solidFill>
            <a:prstDash val="solid"/>
            <a:round/>
            <a:headEnd len="sm" w="sm" type="none"/>
            <a:tailEnd len="sm" w="sm" type="none"/>
          </a:ln>
        </p:spPr>
      </p:cxnSp>
      <p:sp>
        <p:nvSpPr>
          <p:cNvPr id="364" name="Google Shape;364;p20"/>
          <p:cNvSpPr/>
          <p:nvPr/>
        </p:nvSpPr>
        <p:spPr>
          <a:xfrm>
            <a:off x="7342027" y="1316082"/>
            <a:ext cx="800100" cy="39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Source Sans Pro"/>
                <a:ea typeface="Source Sans Pro"/>
                <a:cs typeface="Source Sans Pro"/>
                <a:sym typeface="Source Sans Pro"/>
              </a:rPr>
              <a:t>PSU</a:t>
            </a:r>
            <a:endParaRPr/>
          </a:p>
        </p:txBody>
      </p:sp>
      <p:sp>
        <p:nvSpPr>
          <p:cNvPr id="365" name="Google Shape;365;p20"/>
          <p:cNvSpPr txBox="1"/>
          <p:nvPr/>
        </p:nvSpPr>
        <p:spPr>
          <a:xfrm>
            <a:off x="8201419" y="1328266"/>
            <a:ext cx="404278"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800" u="none" cap="none" strike="noStrike">
                <a:solidFill>
                  <a:srgbClr val="000000"/>
                </a:solidFill>
                <a:latin typeface="Source Sans Pro"/>
                <a:ea typeface="Source Sans Pro"/>
                <a:cs typeface="Source Sans Pro"/>
                <a:sym typeface="Source Sans Pro"/>
              </a:rPr>
              <a:t>N</a:t>
            </a:r>
            <a:r>
              <a:rPr b="0" baseline="-25000" i="0" lang="en-US" sz="1800" u="none" cap="none" strike="noStrike">
                <a:solidFill>
                  <a:srgbClr val="000000"/>
                </a:solidFill>
                <a:latin typeface="Source Sans Pro"/>
                <a:ea typeface="Source Sans Pro"/>
                <a:cs typeface="Source Sans Pro"/>
                <a:sym typeface="Source Sans Pro"/>
              </a:rPr>
              <a:t>1</a:t>
            </a:r>
            <a:endParaRPr/>
          </a:p>
        </p:txBody>
      </p:sp>
      <p:sp>
        <p:nvSpPr>
          <p:cNvPr id="366" name="Google Shape;366;p20"/>
          <p:cNvSpPr/>
          <p:nvPr/>
        </p:nvSpPr>
        <p:spPr>
          <a:xfrm>
            <a:off x="7082845" y="1485500"/>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367" name="Google Shape;367;p20"/>
          <p:cNvCxnSpPr>
            <a:stCxn id="368" idx="3"/>
            <a:endCxn id="364" idx="1"/>
          </p:cNvCxnSpPr>
          <p:nvPr/>
        </p:nvCxnSpPr>
        <p:spPr>
          <a:xfrm>
            <a:off x="7144912" y="1512932"/>
            <a:ext cx="1971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368" name="Google Shape;368;p20"/>
          <p:cNvSpPr/>
          <p:nvPr/>
        </p:nvSpPr>
        <p:spPr>
          <a:xfrm>
            <a:off x="7068712" y="1101452"/>
            <a:ext cx="76200" cy="8229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369" name="Google Shape;369;p20"/>
          <p:cNvCxnSpPr>
            <a:endCxn id="368" idx="1"/>
          </p:cNvCxnSpPr>
          <p:nvPr/>
        </p:nvCxnSpPr>
        <p:spPr>
          <a:xfrm>
            <a:off x="2343712" y="1512932"/>
            <a:ext cx="4725000" cy="0"/>
          </a:xfrm>
          <a:prstGeom prst="straightConnector1">
            <a:avLst/>
          </a:prstGeom>
          <a:solidFill>
            <a:schemeClr val="accent1"/>
          </a:solidFill>
          <a:ln cap="flat" cmpd="sng" w="12700">
            <a:solidFill>
              <a:schemeClr val="dk1"/>
            </a:solidFill>
            <a:prstDash val="solid"/>
            <a:round/>
            <a:headEnd len="sm" w="sm" type="none"/>
            <a:tailEnd len="sm" w="sm" type="none"/>
          </a:ln>
        </p:spPr>
      </p:cxnSp>
      <p:cxnSp>
        <p:nvCxnSpPr>
          <p:cNvPr id="370" name="Google Shape;370;p20"/>
          <p:cNvCxnSpPr>
            <a:stCxn id="360" idx="6"/>
            <a:endCxn id="371" idx="1"/>
          </p:cNvCxnSpPr>
          <p:nvPr/>
        </p:nvCxnSpPr>
        <p:spPr>
          <a:xfrm flipH="1" rot="10800000">
            <a:off x="1764017" y="1512808"/>
            <a:ext cx="579900" cy="245100"/>
          </a:xfrm>
          <a:prstGeom prst="bentConnector3">
            <a:avLst>
              <a:gd fmla="val 49990" name="adj1"/>
            </a:avLst>
          </a:prstGeom>
          <a:solidFill>
            <a:schemeClr val="accent1"/>
          </a:solidFill>
          <a:ln cap="flat" cmpd="sng" w="12700">
            <a:solidFill>
              <a:schemeClr val="dk1"/>
            </a:solidFill>
            <a:prstDash val="solid"/>
            <a:round/>
            <a:headEnd len="sm" w="sm" type="none"/>
            <a:tailEnd len="sm" w="sm" type="none"/>
          </a:ln>
        </p:spPr>
      </p:cxnSp>
      <p:sp>
        <p:nvSpPr>
          <p:cNvPr id="358" name="Google Shape;358;p20"/>
          <p:cNvSpPr/>
          <p:nvPr/>
        </p:nvSpPr>
        <p:spPr>
          <a:xfrm>
            <a:off x="1698558" y="1491838"/>
            <a:ext cx="76200" cy="12801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3" name="Google Shape;363;p20"/>
          <p:cNvSpPr/>
          <p:nvPr/>
        </p:nvSpPr>
        <p:spPr>
          <a:xfrm>
            <a:off x="2343799" y="2672822"/>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2" name="Google Shape;372;p20"/>
          <p:cNvSpPr/>
          <p:nvPr/>
        </p:nvSpPr>
        <p:spPr>
          <a:xfrm>
            <a:off x="6237264" y="2672822"/>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1" name="Google Shape;371;p20"/>
          <p:cNvSpPr/>
          <p:nvPr/>
        </p:nvSpPr>
        <p:spPr>
          <a:xfrm>
            <a:off x="2343799" y="1424771"/>
            <a:ext cx="495300" cy="17632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3" name="Google Shape;373;p20"/>
          <p:cNvSpPr/>
          <p:nvPr/>
        </p:nvSpPr>
        <p:spPr>
          <a:xfrm>
            <a:off x="4329489" y="1424771"/>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4" name="Google Shape;374;p20"/>
          <p:cNvSpPr/>
          <p:nvPr/>
        </p:nvSpPr>
        <p:spPr>
          <a:xfrm>
            <a:off x="4014930" y="2418869"/>
            <a:ext cx="1108552" cy="684227"/>
          </a:xfrm>
          <a:prstGeom prst="rect">
            <a:avLst/>
          </a:prstGeom>
          <a:solidFill>
            <a:schemeClr val="lt1"/>
          </a:solidFill>
          <a:ln cap="flat" cmpd="sng" w="25400">
            <a:solidFill>
              <a:srgbClr val="00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1800"/>
              <a:buFont typeface="Arial"/>
              <a:buNone/>
            </a:pPr>
            <a:r>
              <a:rPr b="0" i="0" lang="en-US" sz="1800" u="none" cap="none" strike="noStrike">
                <a:solidFill>
                  <a:srgbClr val="0000FF"/>
                </a:solidFill>
                <a:latin typeface="Source Sans Pro"/>
                <a:ea typeface="Source Sans Pro"/>
                <a:cs typeface="Source Sans Pro"/>
                <a:sym typeface="Source Sans Pro"/>
              </a:rPr>
              <a:t>UPS</a:t>
            </a:r>
            <a:endParaRPr/>
          </a:p>
        </p:txBody>
      </p:sp>
      <p:sp>
        <p:nvSpPr>
          <p:cNvPr id="375" name="Google Shape;375;p20"/>
          <p:cNvSpPr txBox="1"/>
          <p:nvPr/>
        </p:nvSpPr>
        <p:spPr>
          <a:xfrm>
            <a:off x="4401449" y="1091796"/>
            <a:ext cx="351378" cy="33855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600" u="none" cap="none" strike="noStrike">
                <a:solidFill>
                  <a:srgbClr val="000000"/>
                </a:solidFill>
                <a:latin typeface="Source Sans Pro"/>
                <a:ea typeface="Source Sans Pro"/>
                <a:cs typeface="Source Sans Pro"/>
                <a:sym typeface="Source Sans Pro"/>
              </a:rPr>
              <a:t>L</a:t>
            </a:r>
            <a:r>
              <a:rPr b="0" baseline="-25000" i="0" lang="en-US" sz="1600" u="none" cap="none" strike="noStrike">
                <a:solidFill>
                  <a:srgbClr val="000000"/>
                </a:solidFill>
                <a:latin typeface="Source Sans Pro"/>
                <a:ea typeface="Source Sans Pro"/>
                <a:cs typeface="Source Sans Pro"/>
                <a:sym typeface="Source Sans Pro"/>
              </a:rPr>
              <a:t>1</a:t>
            </a:r>
            <a:endParaRPr/>
          </a:p>
        </p:txBody>
      </p:sp>
      <p:sp>
        <p:nvSpPr>
          <p:cNvPr id="376" name="Google Shape;376;p20"/>
          <p:cNvSpPr txBox="1"/>
          <p:nvPr/>
        </p:nvSpPr>
        <p:spPr>
          <a:xfrm>
            <a:off x="2418746" y="2320552"/>
            <a:ext cx="351378" cy="33855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600" u="none" cap="none" strike="noStrike">
                <a:solidFill>
                  <a:srgbClr val="000000"/>
                </a:solidFill>
                <a:latin typeface="Source Sans Pro"/>
                <a:ea typeface="Source Sans Pro"/>
                <a:cs typeface="Source Sans Pro"/>
                <a:sym typeface="Source Sans Pro"/>
              </a:rPr>
              <a:t>L</a:t>
            </a:r>
            <a:r>
              <a:rPr b="0" baseline="-25000" i="0" lang="en-US" sz="1600" u="none" cap="none" strike="noStrike">
                <a:solidFill>
                  <a:srgbClr val="000000"/>
                </a:solidFill>
                <a:latin typeface="Source Sans Pro"/>
                <a:ea typeface="Source Sans Pro"/>
                <a:cs typeface="Source Sans Pro"/>
                <a:sym typeface="Source Sans Pro"/>
              </a:rPr>
              <a:t>2</a:t>
            </a:r>
            <a:endParaRPr/>
          </a:p>
        </p:txBody>
      </p:sp>
      <p:sp>
        <p:nvSpPr>
          <p:cNvPr id="377" name="Google Shape;377;p20"/>
          <p:cNvSpPr txBox="1"/>
          <p:nvPr/>
        </p:nvSpPr>
        <p:spPr>
          <a:xfrm>
            <a:off x="1038309" y="1693372"/>
            <a:ext cx="351378" cy="33855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600" u="none" cap="none" strike="noStrike">
                <a:solidFill>
                  <a:srgbClr val="000000"/>
                </a:solidFill>
                <a:latin typeface="Source Sans Pro"/>
                <a:ea typeface="Source Sans Pro"/>
                <a:cs typeface="Source Sans Pro"/>
                <a:sym typeface="Source Sans Pro"/>
              </a:rPr>
              <a:t>L</a:t>
            </a:r>
            <a:r>
              <a:rPr b="0" baseline="-25000" i="0" lang="en-US" sz="1600" u="none" cap="none" strike="noStrike">
                <a:solidFill>
                  <a:srgbClr val="000000"/>
                </a:solidFill>
                <a:latin typeface="Source Sans Pro"/>
                <a:ea typeface="Source Sans Pro"/>
                <a:cs typeface="Source Sans Pro"/>
                <a:sym typeface="Source Sans Pro"/>
              </a:rPr>
              <a:t>0</a:t>
            </a:r>
            <a:endParaRPr/>
          </a:p>
        </p:txBody>
      </p:sp>
      <p:sp>
        <p:nvSpPr>
          <p:cNvPr id="378" name="Google Shape;378;p20"/>
          <p:cNvSpPr txBox="1"/>
          <p:nvPr/>
        </p:nvSpPr>
        <p:spPr>
          <a:xfrm>
            <a:off x="6313214" y="2320552"/>
            <a:ext cx="351378" cy="33855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600" u="none" cap="none" strike="noStrike">
                <a:solidFill>
                  <a:srgbClr val="000000"/>
                </a:solidFill>
                <a:latin typeface="Source Sans Pro"/>
                <a:ea typeface="Source Sans Pro"/>
                <a:cs typeface="Source Sans Pro"/>
                <a:sym typeface="Source Sans Pro"/>
              </a:rPr>
              <a:t>L</a:t>
            </a:r>
            <a:r>
              <a:rPr b="0" baseline="-25000" i="0" lang="en-US" sz="1600" u="none" cap="none" strike="noStrike">
                <a:solidFill>
                  <a:srgbClr val="000000"/>
                </a:solidFill>
                <a:latin typeface="Source Sans Pro"/>
                <a:ea typeface="Source Sans Pro"/>
                <a:cs typeface="Source Sans Pro"/>
                <a:sym typeface="Source Sans Pro"/>
              </a:rPr>
              <a:t>3</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pic>
        <p:nvPicPr>
          <p:cNvPr id="383" name="Google Shape;383;p21"/>
          <p:cNvPicPr preferRelativeResize="0"/>
          <p:nvPr/>
        </p:nvPicPr>
        <p:blipFill rotWithShape="1">
          <a:blip r:embed="rId3">
            <a:alphaModFix/>
          </a:blip>
          <a:srcRect b="0" l="0" r="0" t="0"/>
          <a:stretch/>
        </p:blipFill>
        <p:spPr>
          <a:xfrm>
            <a:off x="7762915" y="104850"/>
            <a:ext cx="945356" cy="945356"/>
          </a:xfrm>
          <a:prstGeom prst="rect">
            <a:avLst/>
          </a:prstGeom>
          <a:noFill/>
          <a:ln>
            <a:noFill/>
          </a:ln>
        </p:spPr>
      </p:pic>
      <p:sp>
        <p:nvSpPr>
          <p:cNvPr id="384" name="Google Shape;384;p21"/>
          <p:cNvSpPr txBox="1"/>
          <p:nvPr>
            <p:ph type="title"/>
          </p:nvPr>
        </p:nvSpPr>
        <p:spPr>
          <a:xfrm>
            <a:off x="377428" y="273844"/>
            <a:ext cx="7886700" cy="600525"/>
          </a:xfrm>
          <a:prstGeom prst="rect">
            <a:avLst/>
          </a:prstGeom>
          <a:noFill/>
          <a:ln>
            <a:noFill/>
          </a:ln>
        </p:spPr>
        <p:txBody>
          <a:bodyPr anchorCtr="0" anchor="ctr" bIns="17125" lIns="34275" spcFirstLastPara="1" rIns="34275" wrap="square" tIns="17125">
            <a:noAutofit/>
          </a:bodyPr>
          <a:lstStyle/>
          <a:p>
            <a:pPr indent="0" lvl="0" marL="0" rtl="0" algn="l">
              <a:lnSpc>
                <a:spcPct val="90000"/>
              </a:lnSpc>
              <a:spcBef>
                <a:spcPts val="0"/>
              </a:spcBef>
              <a:spcAft>
                <a:spcPts val="0"/>
              </a:spcAft>
              <a:buSzPts val="10000"/>
              <a:buNone/>
            </a:pPr>
            <a:r>
              <a:rPr lang="en-US" sz="3750">
                <a:solidFill>
                  <a:srgbClr val="5F6062"/>
                </a:solidFill>
              </a:rPr>
              <a:t>UPS Components and Modes</a:t>
            </a:r>
            <a:endParaRPr sz="3750">
              <a:solidFill>
                <a:srgbClr val="5F6062"/>
              </a:solidFill>
            </a:endParaRPr>
          </a:p>
        </p:txBody>
      </p:sp>
      <p:sp>
        <p:nvSpPr>
          <p:cNvPr id="385" name="Google Shape;385;p21"/>
          <p:cNvSpPr/>
          <p:nvPr/>
        </p:nvSpPr>
        <p:spPr>
          <a:xfrm>
            <a:off x="7342027" y="2564133"/>
            <a:ext cx="800100" cy="39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Source Sans Pro"/>
                <a:ea typeface="Source Sans Pro"/>
                <a:cs typeface="Source Sans Pro"/>
                <a:sym typeface="Source Sans Pro"/>
              </a:rPr>
              <a:t>PSU</a:t>
            </a:r>
            <a:endParaRPr/>
          </a:p>
        </p:txBody>
      </p:sp>
      <p:sp>
        <p:nvSpPr>
          <p:cNvPr id="386" name="Google Shape;386;p21"/>
          <p:cNvSpPr txBox="1"/>
          <p:nvPr/>
        </p:nvSpPr>
        <p:spPr>
          <a:xfrm>
            <a:off x="8201419" y="2576317"/>
            <a:ext cx="404278"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800" u="none" cap="none" strike="noStrike">
                <a:solidFill>
                  <a:srgbClr val="000000"/>
                </a:solidFill>
                <a:latin typeface="Source Sans Pro"/>
                <a:ea typeface="Source Sans Pro"/>
                <a:cs typeface="Source Sans Pro"/>
                <a:sym typeface="Source Sans Pro"/>
              </a:rPr>
              <a:t>N</a:t>
            </a:r>
            <a:r>
              <a:rPr b="0" baseline="-25000" i="0" lang="en-US" sz="1800" u="none" cap="none" strike="noStrike">
                <a:solidFill>
                  <a:srgbClr val="000000"/>
                </a:solidFill>
                <a:latin typeface="Source Sans Pro"/>
                <a:ea typeface="Source Sans Pro"/>
                <a:cs typeface="Source Sans Pro"/>
                <a:sym typeface="Source Sans Pro"/>
              </a:rPr>
              <a:t>2</a:t>
            </a:r>
            <a:endParaRPr/>
          </a:p>
        </p:txBody>
      </p:sp>
      <p:sp>
        <p:nvSpPr>
          <p:cNvPr id="387" name="Google Shape;387;p21"/>
          <p:cNvSpPr/>
          <p:nvPr/>
        </p:nvSpPr>
        <p:spPr>
          <a:xfrm>
            <a:off x="7082845" y="2733551"/>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388" name="Google Shape;388;p21"/>
          <p:cNvCxnSpPr>
            <a:stCxn id="389" idx="3"/>
            <a:endCxn id="385" idx="1"/>
          </p:cNvCxnSpPr>
          <p:nvPr/>
        </p:nvCxnSpPr>
        <p:spPr>
          <a:xfrm>
            <a:off x="6732564" y="2760983"/>
            <a:ext cx="6096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390" name="Google Shape;390;p21"/>
          <p:cNvSpPr/>
          <p:nvPr/>
        </p:nvSpPr>
        <p:spPr>
          <a:xfrm>
            <a:off x="7068712" y="2349503"/>
            <a:ext cx="76200" cy="8229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391" name="Google Shape;391;p21"/>
          <p:cNvCxnSpPr>
            <a:stCxn id="392" idx="3"/>
            <a:endCxn id="393" idx="1"/>
          </p:cNvCxnSpPr>
          <p:nvPr/>
        </p:nvCxnSpPr>
        <p:spPr>
          <a:xfrm>
            <a:off x="2839099" y="2760983"/>
            <a:ext cx="326700" cy="30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394" name="Google Shape;394;p21"/>
          <p:cNvSpPr/>
          <p:nvPr/>
        </p:nvSpPr>
        <p:spPr>
          <a:xfrm>
            <a:off x="460375" y="1971581"/>
            <a:ext cx="317500" cy="320675"/>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sp>
        <p:nvSpPr>
          <p:cNvPr id="395" name="Google Shape;395;p21"/>
          <p:cNvSpPr/>
          <p:nvPr/>
        </p:nvSpPr>
        <p:spPr>
          <a:xfrm>
            <a:off x="533400" y="2079531"/>
            <a:ext cx="171450" cy="120650"/>
          </a:xfrm>
          <a:custGeom>
            <a:rect b="b" l="l" r="r" t="t"/>
            <a:pathLst>
              <a:path extrusionOk="0" h="1436" w="2352">
                <a:moveTo>
                  <a:pt x="0" y="724"/>
                </a:moveTo>
                <a:cubicBezTo>
                  <a:pt x="65" y="594"/>
                  <a:pt x="130" y="465"/>
                  <a:pt x="192" y="364"/>
                </a:cubicBezTo>
                <a:cubicBezTo>
                  <a:pt x="254" y="263"/>
                  <a:pt x="316" y="177"/>
                  <a:pt x="370" y="119"/>
                </a:cubicBezTo>
                <a:cubicBezTo>
                  <a:pt x="424" y="61"/>
                  <a:pt x="480" y="36"/>
                  <a:pt x="514" y="18"/>
                </a:cubicBezTo>
                <a:cubicBezTo>
                  <a:pt x="548" y="0"/>
                  <a:pt x="553" y="13"/>
                  <a:pt x="576" y="13"/>
                </a:cubicBezTo>
                <a:cubicBezTo>
                  <a:pt x="599" y="13"/>
                  <a:pt x="625" y="8"/>
                  <a:pt x="653" y="18"/>
                </a:cubicBezTo>
                <a:cubicBezTo>
                  <a:pt x="681" y="28"/>
                  <a:pt x="702" y="33"/>
                  <a:pt x="744" y="71"/>
                </a:cubicBezTo>
                <a:cubicBezTo>
                  <a:pt x="786" y="109"/>
                  <a:pt x="865" y="199"/>
                  <a:pt x="903" y="248"/>
                </a:cubicBezTo>
                <a:cubicBezTo>
                  <a:pt x="941" y="297"/>
                  <a:pt x="939" y="303"/>
                  <a:pt x="975" y="364"/>
                </a:cubicBezTo>
                <a:cubicBezTo>
                  <a:pt x="1011" y="425"/>
                  <a:pt x="1068" y="517"/>
                  <a:pt x="1119" y="613"/>
                </a:cubicBezTo>
                <a:cubicBezTo>
                  <a:pt x="1170" y="709"/>
                  <a:pt x="1237" y="856"/>
                  <a:pt x="1282" y="940"/>
                </a:cubicBezTo>
                <a:cubicBezTo>
                  <a:pt x="1327" y="1024"/>
                  <a:pt x="1346" y="1056"/>
                  <a:pt x="1387" y="1117"/>
                </a:cubicBezTo>
                <a:cubicBezTo>
                  <a:pt x="1428" y="1178"/>
                  <a:pt x="1486" y="1256"/>
                  <a:pt x="1531" y="1304"/>
                </a:cubicBezTo>
                <a:cubicBezTo>
                  <a:pt x="1576" y="1352"/>
                  <a:pt x="1620" y="1384"/>
                  <a:pt x="1656" y="1405"/>
                </a:cubicBezTo>
                <a:cubicBezTo>
                  <a:pt x="1692" y="1426"/>
                  <a:pt x="1719" y="1426"/>
                  <a:pt x="1747" y="1429"/>
                </a:cubicBezTo>
                <a:cubicBezTo>
                  <a:pt x="1775" y="1432"/>
                  <a:pt x="1791" y="1436"/>
                  <a:pt x="1824" y="1424"/>
                </a:cubicBezTo>
                <a:cubicBezTo>
                  <a:pt x="1857" y="1412"/>
                  <a:pt x="1906" y="1390"/>
                  <a:pt x="1944" y="1357"/>
                </a:cubicBezTo>
                <a:cubicBezTo>
                  <a:pt x="1982" y="1324"/>
                  <a:pt x="2021" y="1269"/>
                  <a:pt x="2055" y="1223"/>
                </a:cubicBezTo>
                <a:cubicBezTo>
                  <a:pt x="2089" y="1177"/>
                  <a:pt x="2120" y="1129"/>
                  <a:pt x="2151" y="1079"/>
                </a:cubicBezTo>
                <a:cubicBezTo>
                  <a:pt x="2182" y="1029"/>
                  <a:pt x="2214" y="975"/>
                  <a:pt x="2242" y="925"/>
                </a:cubicBezTo>
                <a:cubicBezTo>
                  <a:pt x="2270" y="875"/>
                  <a:pt x="2301" y="815"/>
                  <a:pt x="2319" y="781"/>
                </a:cubicBezTo>
                <a:cubicBezTo>
                  <a:pt x="2337" y="747"/>
                  <a:pt x="2344" y="733"/>
                  <a:pt x="2352" y="719"/>
                </a:cubicBezTo>
              </a:path>
            </a:pathLst>
          </a:cu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cxnSp>
        <p:nvCxnSpPr>
          <p:cNvPr id="396" name="Google Shape;396;p21"/>
          <p:cNvCxnSpPr>
            <a:stCxn id="394" idx="6"/>
            <a:endCxn id="397" idx="1"/>
          </p:cNvCxnSpPr>
          <p:nvPr/>
        </p:nvCxnSpPr>
        <p:spPr>
          <a:xfrm>
            <a:off x="777875" y="2131919"/>
            <a:ext cx="9207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398" name="Google Shape;398;p21"/>
          <p:cNvSpPr/>
          <p:nvPr/>
        </p:nvSpPr>
        <p:spPr>
          <a:xfrm>
            <a:off x="972564" y="2043757"/>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9" name="Google Shape;399;p21"/>
          <p:cNvSpPr/>
          <p:nvPr/>
        </p:nvSpPr>
        <p:spPr>
          <a:xfrm>
            <a:off x="1709299" y="1730476"/>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0" name="Google Shape;400;p21"/>
          <p:cNvSpPr/>
          <p:nvPr/>
        </p:nvSpPr>
        <p:spPr>
          <a:xfrm>
            <a:off x="1709299" y="2478723"/>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401" name="Google Shape;401;p21"/>
          <p:cNvCxnSpPr>
            <a:stCxn id="400" idx="6"/>
            <a:endCxn id="392" idx="1"/>
          </p:cNvCxnSpPr>
          <p:nvPr/>
        </p:nvCxnSpPr>
        <p:spPr>
          <a:xfrm>
            <a:off x="1764017" y="2506155"/>
            <a:ext cx="579900" cy="254700"/>
          </a:xfrm>
          <a:prstGeom prst="bentConnector3">
            <a:avLst>
              <a:gd fmla="val 49990" name="adj1"/>
            </a:avLst>
          </a:prstGeom>
          <a:solidFill>
            <a:schemeClr val="accent1"/>
          </a:solidFill>
          <a:ln cap="flat" cmpd="sng" w="12700">
            <a:solidFill>
              <a:schemeClr val="dk1"/>
            </a:solidFill>
            <a:prstDash val="solid"/>
            <a:round/>
            <a:headEnd len="sm" w="sm" type="none"/>
            <a:tailEnd len="sm" w="sm" type="none"/>
          </a:ln>
        </p:spPr>
      </p:cxnSp>
      <p:sp>
        <p:nvSpPr>
          <p:cNvPr id="402" name="Google Shape;402;p21"/>
          <p:cNvSpPr/>
          <p:nvPr/>
        </p:nvSpPr>
        <p:spPr>
          <a:xfrm>
            <a:off x="7342027" y="1316082"/>
            <a:ext cx="800100" cy="39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Source Sans Pro"/>
                <a:ea typeface="Source Sans Pro"/>
                <a:cs typeface="Source Sans Pro"/>
                <a:sym typeface="Source Sans Pro"/>
              </a:rPr>
              <a:t>PSU</a:t>
            </a:r>
            <a:endParaRPr/>
          </a:p>
        </p:txBody>
      </p:sp>
      <p:sp>
        <p:nvSpPr>
          <p:cNvPr id="403" name="Google Shape;403;p21"/>
          <p:cNvSpPr txBox="1"/>
          <p:nvPr/>
        </p:nvSpPr>
        <p:spPr>
          <a:xfrm>
            <a:off x="8201419" y="1328266"/>
            <a:ext cx="404278"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800" u="none" cap="none" strike="noStrike">
                <a:solidFill>
                  <a:srgbClr val="000000"/>
                </a:solidFill>
                <a:latin typeface="Source Sans Pro"/>
                <a:ea typeface="Source Sans Pro"/>
                <a:cs typeface="Source Sans Pro"/>
                <a:sym typeface="Source Sans Pro"/>
              </a:rPr>
              <a:t>N</a:t>
            </a:r>
            <a:r>
              <a:rPr b="0" baseline="-25000" i="0" lang="en-US" sz="1800" u="none" cap="none" strike="noStrike">
                <a:solidFill>
                  <a:srgbClr val="000000"/>
                </a:solidFill>
                <a:latin typeface="Source Sans Pro"/>
                <a:ea typeface="Source Sans Pro"/>
                <a:cs typeface="Source Sans Pro"/>
                <a:sym typeface="Source Sans Pro"/>
              </a:rPr>
              <a:t>1</a:t>
            </a:r>
            <a:endParaRPr/>
          </a:p>
        </p:txBody>
      </p:sp>
      <p:sp>
        <p:nvSpPr>
          <p:cNvPr id="404" name="Google Shape;404;p21"/>
          <p:cNvSpPr/>
          <p:nvPr/>
        </p:nvSpPr>
        <p:spPr>
          <a:xfrm>
            <a:off x="7082845" y="1485500"/>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405" name="Google Shape;405;p21"/>
          <p:cNvCxnSpPr>
            <a:stCxn id="406" idx="3"/>
            <a:endCxn id="402" idx="1"/>
          </p:cNvCxnSpPr>
          <p:nvPr/>
        </p:nvCxnSpPr>
        <p:spPr>
          <a:xfrm>
            <a:off x="7144912" y="1512932"/>
            <a:ext cx="1971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406" name="Google Shape;406;p21"/>
          <p:cNvSpPr/>
          <p:nvPr/>
        </p:nvSpPr>
        <p:spPr>
          <a:xfrm>
            <a:off x="7068712" y="1101452"/>
            <a:ext cx="76200" cy="8229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407" name="Google Shape;407;p21"/>
          <p:cNvCxnSpPr>
            <a:endCxn id="406" idx="1"/>
          </p:cNvCxnSpPr>
          <p:nvPr/>
        </p:nvCxnSpPr>
        <p:spPr>
          <a:xfrm>
            <a:off x="2343712" y="1512932"/>
            <a:ext cx="4725000" cy="0"/>
          </a:xfrm>
          <a:prstGeom prst="straightConnector1">
            <a:avLst/>
          </a:prstGeom>
          <a:solidFill>
            <a:schemeClr val="accent1"/>
          </a:solidFill>
          <a:ln cap="flat" cmpd="sng" w="12700">
            <a:solidFill>
              <a:schemeClr val="dk1"/>
            </a:solidFill>
            <a:prstDash val="solid"/>
            <a:round/>
            <a:headEnd len="sm" w="sm" type="none"/>
            <a:tailEnd len="sm" w="sm" type="none"/>
          </a:ln>
        </p:spPr>
      </p:cxnSp>
      <p:cxnSp>
        <p:nvCxnSpPr>
          <p:cNvPr id="408" name="Google Shape;408;p21"/>
          <p:cNvCxnSpPr>
            <a:stCxn id="399" idx="6"/>
            <a:endCxn id="409" idx="1"/>
          </p:cNvCxnSpPr>
          <p:nvPr/>
        </p:nvCxnSpPr>
        <p:spPr>
          <a:xfrm flipH="1" rot="10800000">
            <a:off x="1764017" y="1512808"/>
            <a:ext cx="579900" cy="245100"/>
          </a:xfrm>
          <a:prstGeom prst="bentConnector3">
            <a:avLst>
              <a:gd fmla="val 49990" name="adj1"/>
            </a:avLst>
          </a:prstGeom>
          <a:solidFill>
            <a:schemeClr val="accent1"/>
          </a:solidFill>
          <a:ln cap="flat" cmpd="sng" w="12700">
            <a:solidFill>
              <a:schemeClr val="dk1"/>
            </a:solidFill>
            <a:prstDash val="solid"/>
            <a:round/>
            <a:headEnd len="sm" w="sm" type="none"/>
            <a:tailEnd len="sm" w="sm" type="none"/>
          </a:ln>
        </p:spPr>
      </p:cxnSp>
      <p:sp>
        <p:nvSpPr>
          <p:cNvPr id="397" name="Google Shape;397;p21"/>
          <p:cNvSpPr/>
          <p:nvPr/>
        </p:nvSpPr>
        <p:spPr>
          <a:xfrm>
            <a:off x="1698558" y="1491838"/>
            <a:ext cx="76200" cy="12801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2" name="Google Shape;392;p21"/>
          <p:cNvSpPr/>
          <p:nvPr/>
        </p:nvSpPr>
        <p:spPr>
          <a:xfrm>
            <a:off x="2343799" y="2672822"/>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9" name="Google Shape;389;p21"/>
          <p:cNvSpPr/>
          <p:nvPr/>
        </p:nvSpPr>
        <p:spPr>
          <a:xfrm>
            <a:off x="6237264" y="2672822"/>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9" name="Google Shape;409;p21"/>
          <p:cNvSpPr/>
          <p:nvPr/>
        </p:nvSpPr>
        <p:spPr>
          <a:xfrm>
            <a:off x="2343799" y="1424771"/>
            <a:ext cx="495300" cy="17632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0" name="Google Shape;410;p21"/>
          <p:cNvSpPr/>
          <p:nvPr/>
        </p:nvSpPr>
        <p:spPr>
          <a:xfrm>
            <a:off x="4329489" y="1424771"/>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411" name="Google Shape;411;p21"/>
          <p:cNvCxnSpPr>
            <a:stCxn id="412" idx="0"/>
            <a:endCxn id="413" idx="2"/>
          </p:cNvCxnSpPr>
          <p:nvPr/>
        </p:nvCxnSpPr>
        <p:spPr>
          <a:xfrm rot="10800000">
            <a:off x="4577139" y="4074901"/>
            <a:ext cx="0" cy="17340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412" name="Google Shape;412;p21"/>
          <p:cNvSpPr/>
          <p:nvPr/>
        </p:nvSpPr>
        <p:spPr>
          <a:xfrm>
            <a:off x="4334251" y="4248301"/>
            <a:ext cx="485776" cy="291244"/>
          </a:xfrm>
          <a:prstGeom prst="roundRect">
            <a:avLst>
              <a:gd fmla="val 1666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Source Sans Pro"/>
              <a:ea typeface="Source Sans Pro"/>
              <a:cs typeface="Source Sans Pro"/>
              <a:sym typeface="Source Sans Pro"/>
            </a:endParaRPr>
          </a:p>
        </p:txBody>
      </p:sp>
      <p:cxnSp>
        <p:nvCxnSpPr>
          <p:cNvPr id="414" name="Google Shape;414;p21"/>
          <p:cNvCxnSpPr>
            <a:stCxn id="415" idx="3"/>
            <a:endCxn id="416" idx="2"/>
          </p:cNvCxnSpPr>
          <p:nvPr/>
        </p:nvCxnSpPr>
        <p:spPr>
          <a:xfrm>
            <a:off x="5370129" y="3196121"/>
            <a:ext cx="4899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417" name="Google Shape;417;p21"/>
          <p:cNvSpPr/>
          <p:nvPr/>
        </p:nvSpPr>
        <p:spPr>
          <a:xfrm>
            <a:off x="3176762" y="2319874"/>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8" name="Google Shape;418;p21"/>
          <p:cNvSpPr/>
          <p:nvPr/>
        </p:nvSpPr>
        <p:spPr>
          <a:xfrm>
            <a:off x="5859980" y="2319874"/>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5" name="Google Shape;415;p21"/>
          <p:cNvSpPr/>
          <p:nvPr/>
        </p:nvSpPr>
        <p:spPr>
          <a:xfrm>
            <a:off x="4868479" y="2950852"/>
            <a:ext cx="501650" cy="490538"/>
          </a:xfrm>
          <a:prstGeom prst="rect">
            <a:avLst/>
          </a:prstGeom>
          <a:solidFill>
            <a:srgbClr val="00FFFF"/>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sp>
        <p:nvSpPr>
          <p:cNvPr id="419" name="Google Shape;419;p21"/>
          <p:cNvSpPr/>
          <p:nvPr/>
        </p:nvSpPr>
        <p:spPr>
          <a:xfrm>
            <a:off x="5131999" y="3023877"/>
            <a:ext cx="173037" cy="120650"/>
          </a:xfrm>
          <a:custGeom>
            <a:rect b="b" l="l" r="r" t="t"/>
            <a:pathLst>
              <a:path extrusionOk="0" h="1436" w="2352">
                <a:moveTo>
                  <a:pt x="0" y="724"/>
                </a:moveTo>
                <a:cubicBezTo>
                  <a:pt x="65" y="594"/>
                  <a:pt x="130" y="465"/>
                  <a:pt x="192" y="364"/>
                </a:cubicBezTo>
                <a:cubicBezTo>
                  <a:pt x="254" y="263"/>
                  <a:pt x="316" y="177"/>
                  <a:pt x="370" y="119"/>
                </a:cubicBezTo>
                <a:cubicBezTo>
                  <a:pt x="424" y="61"/>
                  <a:pt x="480" y="36"/>
                  <a:pt x="514" y="18"/>
                </a:cubicBezTo>
                <a:cubicBezTo>
                  <a:pt x="548" y="0"/>
                  <a:pt x="553" y="13"/>
                  <a:pt x="576" y="13"/>
                </a:cubicBezTo>
                <a:cubicBezTo>
                  <a:pt x="599" y="13"/>
                  <a:pt x="625" y="8"/>
                  <a:pt x="653" y="18"/>
                </a:cubicBezTo>
                <a:cubicBezTo>
                  <a:pt x="681" y="28"/>
                  <a:pt x="702" y="33"/>
                  <a:pt x="744" y="71"/>
                </a:cubicBezTo>
                <a:cubicBezTo>
                  <a:pt x="786" y="109"/>
                  <a:pt x="865" y="199"/>
                  <a:pt x="903" y="248"/>
                </a:cubicBezTo>
                <a:cubicBezTo>
                  <a:pt x="941" y="297"/>
                  <a:pt x="939" y="303"/>
                  <a:pt x="975" y="364"/>
                </a:cubicBezTo>
                <a:cubicBezTo>
                  <a:pt x="1011" y="425"/>
                  <a:pt x="1068" y="517"/>
                  <a:pt x="1119" y="613"/>
                </a:cubicBezTo>
                <a:cubicBezTo>
                  <a:pt x="1170" y="709"/>
                  <a:pt x="1237" y="856"/>
                  <a:pt x="1282" y="940"/>
                </a:cubicBezTo>
                <a:cubicBezTo>
                  <a:pt x="1327" y="1024"/>
                  <a:pt x="1346" y="1056"/>
                  <a:pt x="1387" y="1117"/>
                </a:cubicBezTo>
                <a:cubicBezTo>
                  <a:pt x="1428" y="1178"/>
                  <a:pt x="1486" y="1256"/>
                  <a:pt x="1531" y="1304"/>
                </a:cubicBezTo>
                <a:cubicBezTo>
                  <a:pt x="1576" y="1352"/>
                  <a:pt x="1620" y="1384"/>
                  <a:pt x="1656" y="1405"/>
                </a:cubicBezTo>
                <a:cubicBezTo>
                  <a:pt x="1692" y="1426"/>
                  <a:pt x="1719" y="1426"/>
                  <a:pt x="1747" y="1429"/>
                </a:cubicBezTo>
                <a:cubicBezTo>
                  <a:pt x="1775" y="1432"/>
                  <a:pt x="1791" y="1436"/>
                  <a:pt x="1824" y="1424"/>
                </a:cubicBezTo>
                <a:cubicBezTo>
                  <a:pt x="1857" y="1412"/>
                  <a:pt x="1906" y="1390"/>
                  <a:pt x="1944" y="1357"/>
                </a:cubicBezTo>
                <a:cubicBezTo>
                  <a:pt x="1982" y="1324"/>
                  <a:pt x="2021" y="1269"/>
                  <a:pt x="2055" y="1223"/>
                </a:cubicBezTo>
                <a:cubicBezTo>
                  <a:pt x="2089" y="1177"/>
                  <a:pt x="2120" y="1129"/>
                  <a:pt x="2151" y="1079"/>
                </a:cubicBezTo>
                <a:cubicBezTo>
                  <a:pt x="2182" y="1029"/>
                  <a:pt x="2214" y="975"/>
                  <a:pt x="2242" y="925"/>
                </a:cubicBezTo>
                <a:cubicBezTo>
                  <a:pt x="2270" y="875"/>
                  <a:pt x="2301" y="815"/>
                  <a:pt x="2319" y="781"/>
                </a:cubicBezTo>
                <a:cubicBezTo>
                  <a:pt x="2337" y="747"/>
                  <a:pt x="2344" y="733"/>
                  <a:pt x="2352" y="719"/>
                </a:cubicBezTo>
              </a:path>
            </a:pathLst>
          </a:cu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cxnSp>
        <p:nvCxnSpPr>
          <p:cNvPr id="420" name="Google Shape;420;p21"/>
          <p:cNvCxnSpPr/>
          <p:nvPr/>
        </p:nvCxnSpPr>
        <p:spPr>
          <a:xfrm>
            <a:off x="4871475" y="2950852"/>
            <a:ext cx="503404" cy="490538"/>
          </a:xfrm>
          <a:prstGeom prst="straightConnector1">
            <a:avLst/>
          </a:prstGeom>
          <a:noFill/>
          <a:ln cap="flat" cmpd="sng" w="12700">
            <a:solidFill>
              <a:schemeClr val="dk1"/>
            </a:solidFill>
            <a:prstDash val="solid"/>
            <a:round/>
            <a:headEnd len="sm" w="sm" type="none"/>
            <a:tailEnd len="sm" w="sm" type="none"/>
          </a:ln>
        </p:spPr>
      </p:cxnSp>
      <p:cxnSp>
        <p:nvCxnSpPr>
          <p:cNvPr id="421" name="Google Shape;421;p21"/>
          <p:cNvCxnSpPr/>
          <p:nvPr/>
        </p:nvCxnSpPr>
        <p:spPr>
          <a:xfrm>
            <a:off x="4914511" y="3287402"/>
            <a:ext cx="217488" cy="0"/>
          </a:xfrm>
          <a:prstGeom prst="straightConnector1">
            <a:avLst/>
          </a:prstGeom>
          <a:noFill/>
          <a:ln cap="flat" cmpd="sng" w="12700">
            <a:solidFill>
              <a:schemeClr val="dk1"/>
            </a:solidFill>
            <a:prstDash val="solid"/>
            <a:round/>
            <a:headEnd len="sm" w="sm" type="none"/>
            <a:tailEnd len="sm" w="sm" type="none"/>
          </a:ln>
        </p:spPr>
      </p:cxnSp>
      <p:cxnSp>
        <p:nvCxnSpPr>
          <p:cNvPr id="422" name="Google Shape;422;p21"/>
          <p:cNvCxnSpPr/>
          <p:nvPr/>
        </p:nvCxnSpPr>
        <p:spPr>
          <a:xfrm>
            <a:off x="4914511" y="3339790"/>
            <a:ext cx="217488" cy="0"/>
          </a:xfrm>
          <a:prstGeom prst="straightConnector1">
            <a:avLst/>
          </a:prstGeom>
          <a:noFill/>
          <a:ln cap="flat" cmpd="sng" w="12700">
            <a:solidFill>
              <a:schemeClr val="dk1"/>
            </a:solidFill>
            <a:prstDash val="dash"/>
            <a:round/>
            <a:headEnd len="sm" w="sm" type="none"/>
            <a:tailEnd len="sm" w="sm" type="none"/>
          </a:ln>
        </p:spPr>
      </p:cxnSp>
      <p:sp>
        <p:nvSpPr>
          <p:cNvPr id="416" name="Google Shape;416;p21"/>
          <p:cNvSpPr/>
          <p:nvPr/>
        </p:nvSpPr>
        <p:spPr>
          <a:xfrm>
            <a:off x="5859980" y="3168689"/>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3" name="Google Shape;423;p21"/>
          <p:cNvSpPr/>
          <p:nvPr/>
        </p:nvSpPr>
        <p:spPr>
          <a:xfrm flipH="1">
            <a:off x="3813382" y="2950852"/>
            <a:ext cx="501650" cy="490538"/>
          </a:xfrm>
          <a:prstGeom prst="rect">
            <a:avLst/>
          </a:prstGeom>
          <a:solidFill>
            <a:srgbClr val="FF9797"/>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sp>
        <p:nvSpPr>
          <p:cNvPr id="424" name="Google Shape;424;p21"/>
          <p:cNvSpPr/>
          <p:nvPr/>
        </p:nvSpPr>
        <p:spPr>
          <a:xfrm flipH="1">
            <a:off x="3878475" y="3023877"/>
            <a:ext cx="173037" cy="120650"/>
          </a:xfrm>
          <a:custGeom>
            <a:rect b="b" l="l" r="r" t="t"/>
            <a:pathLst>
              <a:path extrusionOk="0" h="1436" w="2352">
                <a:moveTo>
                  <a:pt x="0" y="724"/>
                </a:moveTo>
                <a:cubicBezTo>
                  <a:pt x="65" y="594"/>
                  <a:pt x="130" y="465"/>
                  <a:pt x="192" y="364"/>
                </a:cubicBezTo>
                <a:cubicBezTo>
                  <a:pt x="254" y="263"/>
                  <a:pt x="316" y="177"/>
                  <a:pt x="370" y="119"/>
                </a:cubicBezTo>
                <a:cubicBezTo>
                  <a:pt x="424" y="61"/>
                  <a:pt x="480" y="36"/>
                  <a:pt x="514" y="18"/>
                </a:cubicBezTo>
                <a:cubicBezTo>
                  <a:pt x="548" y="0"/>
                  <a:pt x="553" y="13"/>
                  <a:pt x="576" y="13"/>
                </a:cubicBezTo>
                <a:cubicBezTo>
                  <a:pt x="599" y="13"/>
                  <a:pt x="625" y="8"/>
                  <a:pt x="653" y="18"/>
                </a:cubicBezTo>
                <a:cubicBezTo>
                  <a:pt x="681" y="28"/>
                  <a:pt x="702" y="33"/>
                  <a:pt x="744" y="71"/>
                </a:cubicBezTo>
                <a:cubicBezTo>
                  <a:pt x="786" y="109"/>
                  <a:pt x="865" y="199"/>
                  <a:pt x="903" y="248"/>
                </a:cubicBezTo>
                <a:cubicBezTo>
                  <a:pt x="941" y="297"/>
                  <a:pt x="939" y="303"/>
                  <a:pt x="975" y="364"/>
                </a:cubicBezTo>
                <a:cubicBezTo>
                  <a:pt x="1011" y="425"/>
                  <a:pt x="1068" y="517"/>
                  <a:pt x="1119" y="613"/>
                </a:cubicBezTo>
                <a:cubicBezTo>
                  <a:pt x="1170" y="709"/>
                  <a:pt x="1237" y="856"/>
                  <a:pt x="1282" y="940"/>
                </a:cubicBezTo>
                <a:cubicBezTo>
                  <a:pt x="1327" y="1024"/>
                  <a:pt x="1346" y="1056"/>
                  <a:pt x="1387" y="1117"/>
                </a:cubicBezTo>
                <a:cubicBezTo>
                  <a:pt x="1428" y="1178"/>
                  <a:pt x="1486" y="1256"/>
                  <a:pt x="1531" y="1304"/>
                </a:cubicBezTo>
                <a:cubicBezTo>
                  <a:pt x="1576" y="1352"/>
                  <a:pt x="1620" y="1384"/>
                  <a:pt x="1656" y="1405"/>
                </a:cubicBezTo>
                <a:cubicBezTo>
                  <a:pt x="1692" y="1426"/>
                  <a:pt x="1719" y="1426"/>
                  <a:pt x="1747" y="1429"/>
                </a:cubicBezTo>
                <a:cubicBezTo>
                  <a:pt x="1775" y="1432"/>
                  <a:pt x="1791" y="1436"/>
                  <a:pt x="1824" y="1424"/>
                </a:cubicBezTo>
                <a:cubicBezTo>
                  <a:pt x="1857" y="1412"/>
                  <a:pt x="1906" y="1390"/>
                  <a:pt x="1944" y="1357"/>
                </a:cubicBezTo>
                <a:cubicBezTo>
                  <a:pt x="1982" y="1324"/>
                  <a:pt x="2021" y="1269"/>
                  <a:pt x="2055" y="1223"/>
                </a:cubicBezTo>
                <a:cubicBezTo>
                  <a:pt x="2089" y="1177"/>
                  <a:pt x="2120" y="1129"/>
                  <a:pt x="2151" y="1079"/>
                </a:cubicBezTo>
                <a:cubicBezTo>
                  <a:pt x="2182" y="1029"/>
                  <a:pt x="2214" y="975"/>
                  <a:pt x="2242" y="925"/>
                </a:cubicBezTo>
                <a:cubicBezTo>
                  <a:pt x="2270" y="875"/>
                  <a:pt x="2301" y="815"/>
                  <a:pt x="2319" y="781"/>
                </a:cubicBezTo>
                <a:cubicBezTo>
                  <a:pt x="2337" y="747"/>
                  <a:pt x="2344" y="733"/>
                  <a:pt x="2352" y="719"/>
                </a:cubicBezTo>
              </a:path>
            </a:pathLst>
          </a:cu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cxnSp>
        <p:nvCxnSpPr>
          <p:cNvPr id="425" name="Google Shape;425;p21"/>
          <p:cNvCxnSpPr/>
          <p:nvPr/>
        </p:nvCxnSpPr>
        <p:spPr>
          <a:xfrm flipH="1">
            <a:off x="3819599" y="2950852"/>
            <a:ext cx="497521" cy="490540"/>
          </a:xfrm>
          <a:prstGeom prst="straightConnector1">
            <a:avLst/>
          </a:prstGeom>
          <a:noFill/>
          <a:ln cap="flat" cmpd="sng" w="12700">
            <a:solidFill>
              <a:schemeClr val="dk1"/>
            </a:solidFill>
            <a:prstDash val="solid"/>
            <a:round/>
            <a:headEnd len="sm" w="sm" type="none"/>
            <a:tailEnd len="sm" w="sm" type="none"/>
          </a:ln>
        </p:spPr>
      </p:cxnSp>
      <p:cxnSp>
        <p:nvCxnSpPr>
          <p:cNvPr id="426" name="Google Shape;426;p21"/>
          <p:cNvCxnSpPr/>
          <p:nvPr/>
        </p:nvCxnSpPr>
        <p:spPr>
          <a:xfrm rot="10800000">
            <a:off x="4051512" y="3287402"/>
            <a:ext cx="217488" cy="0"/>
          </a:xfrm>
          <a:prstGeom prst="straightConnector1">
            <a:avLst/>
          </a:prstGeom>
          <a:noFill/>
          <a:ln cap="flat" cmpd="sng" w="12700">
            <a:solidFill>
              <a:schemeClr val="dk1"/>
            </a:solidFill>
            <a:prstDash val="solid"/>
            <a:round/>
            <a:headEnd len="sm" w="sm" type="none"/>
            <a:tailEnd len="sm" w="sm" type="none"/>
          </a:ln>
        </p:spPr>
      </p:cxnSp>
      <p:cxnSp>
        <p:nvCxnSpPr>
          <p:cNvPr id="427" name="Google Shape;427;p21"/>
          <p:cNvCxnSpPr/>
          <p:nvPr/>
        </p:nvCxnSpPr>
        <p:spPr>
          <a:xfrm rot="10800000">
            <a:off x="4051512" y="3339790"/>
            <a:ext cx="217488" cy="0"/>
          </a:xfrm>
          <a:prstGeom prst="straightConnector1">
            <a:avLst/>
          </a:prstGeom>
          <a:noFill/>
          <a:ln cap="flat" cmpd="sng" w="12700">
            <a:solidFill>
              <a:schemeClr val="dk1"/>
            </a:solidFill>
            <a:prstDash val="dash"/>
            <a:round/>
            <a:headEnd len="sm" w="sm" type="none"/>
            <a:tailEnd len="sm" w="sm" type="none"/>
          </a:ln>
        </p:spPr>
      </p:cxnSp>
      <p:sp>
        <p:nvSpPr>
          <p:cNvPr id="428" name="Google Shape;428;p21"/>
          <p:cNvSpPr/>
          <p:nvPr/>
        </p:nvSpPr>
        <p:spPr>
          <a:xfrm flipH="1">
            <a:off x="3170333" y="3168689"/>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429" name="Google Shape;429;p21"/>
          <p:cNvCxnSpPr>
            <a:stCxn id="423" idx="3"/>
            <a:endCxn id="428" idx="2"/>
          </p:cNvCxnSpPr>
          <p:nvPr/>
        </p:nvCxnSpPr>
        <p:spPr>
          <a:xfrm rot="10800000">
            <a:off x="3225082" y="3196121"/>
            <a:ext cx="588300" cy="0"/>
          </a:xfrm>
          <a:prstGeom prst="straightConnector1">
            <a:avLst/>
          </a:prstGeom>
          <a:solidFill>
            <a:schemeClr val="accent1"/>
          </a:solidFill>
          <a:ln cap="flat" cmpd="sng" w="12700">
            <a:solidFill>
              <a:schemeClr val="dk1"/>
            </a:solidFill>
            <a:prstDash val="solid"/>
            <a:round/>
            <a:headEnd len="sm" w="sm" type="none"/>
            <a:tailEnd len="sm" w="sm" type="none"/>
          </a:ln>
        </p:spPr>
      </p:cxnSp>
      <p:cxnSp>
        <p:nvCxnSpPr>
          <p:cNvPr id="430" name="Google Shape;430;p21"/>
          <p:cNvCxnSpPr>
            <a:stCxn id="423" idx="1"/>
          </p:cNvCxnSpPr>
          <p:nvPr/>
        </p:nvCxnSpPr>
        <p:spPr>
          <a:xfrm>
            <a:off x="4315032" y="3196121"/>
            <a:ext cx="267600" cy="436500"/>
          </a:xfrm>
          <a:prstGeom prst="bentConnector2">
            <a:avLst/>
          </a:prstGeom>
          <a:solidFill>
            <a:schemeClr val="accent1"/>
          </a:solidFill>
          <a:ln cap="flat" cmpd="sng" w="12700">
            <a:solidFill>
              <a:schemeClr val="dk1"/>
            </a:solidFill>
            <a:prstDash val="solid"/>
            <a:round/>
            <a:headEnd len="sm" w="sm" type="none"/>
            <a:tailEnd len="sm" w="sm" type="none"/>
          </a:ln>
        </p:spPr>
      </p:cxnSp>
      <p:cxnSp>
        <p:nvCxnSpPr>
          <p:cNvPr id="431" name="Google Shape;431;p21"/>
          <p:cNvCxnSpPr>
            <a:stCxn id="415" idx="1"/>
            <a:endCxn id="432" idx="6"/>
          </p:cNvCxnSpPr>
          <p:nvPr/>
        </p:nvCxnSpPr>
        <p:spPr>
          <a:xfrm flipH="1">
            <a:off x="4604479" y="3196121"/>
            <a:ext cx="264000" cy="30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433" name="Google Shape;433;p21"/>
          <p:cNvSpPr/>
          <p:nvPr/>
        </p:nvSpPr>
        <p:spPr>
          <a:xfrm>
            <a:off x="4329489" y="2259145"/>
            <a:ext cx="495300" cy="176322"/>
          </a:xfrm>
          <a:prstGeom prst="rect">
            <a:avLst/>
          </a:prstGeom>
          <a:solidFill>
            <a:srgbClr val="FFC0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434" name="Google Shape;434;p21"/>
          <p:cNvCxnSpPr>
            <a:stCxn id="433" idx="3"/>
            <a:endCxn id="418" idx="2"/>
          </p:cNvCxnSpPr>
          <p:nvPr/>
        </p:nvCxnSpPr>
        <p:spPr>
          <a:xfrm>
            <a:off x="4824789" y="2347306"/>
            <a:ext cx="1035300" cy="0"/>
          </a:xfrm>
          <a:prstGeom prst="straightConnector1">
            <a:avLst/>
          </a:prstGeom>
          <a:solidFill>
            <a:schemeClr val="accent1"/>
          </a:solidFill>
          <a:ln cap="flat" cmpd="sng" w="12700">
            <a:solidFill>
              <a:schemeClr val="dk1"/>
            </a:solidFill>
            <a:prstDash val="solid"/>
            <a:round/>
            <a:headEnd len="sm" w="sm" type="none"/>
            <a:tailEnd len="sm" w="sm" type="none"/>
          </a:ln>
        </p:spPr>
      </p:cxnSp>
      <p:cxnSp>
        <p:nvCxnSpPr>
          <p:cNvPr id="435" name="Google Shape;435;p21"/>
          <p:cNvCxnSpPr>
            <a:stCxn id="417" idx="6"/>
            <a:endCxn id="433" idx="1"/>
          </p:cNvCxnSpPr>
          <p:nvPr/>
        </p:nvCxnSpPr>
        <p:spPr>
          <a:xfrm>
            <a:off x="3231480" y="2347306"/>
            <a:ext cx="10980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436" name="Google Shape;436;p21"/>
          <p:cNvSpPr txBox="1"/>
          <p:nvPr/>
        </p:nvSpPr>
        <p:spPr>
          <a:xfrm>
            <a:off x="4551673" y="4170213"/>
            <a:ext cx="300082"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Source Sans Pro"/>
                <a:ea typeface="Source Sans Pro"/>
                <a:cs typeface="Source Sans Pro"/>
                <a:sym typeface="Source Sans Pro"/>
              </a:rPr>
              <a:t>+</a:t>
            </a:r>
            <a:endParaRPr/>
          </a:p>
        </p:txBody>
      </p:sp>
      <p:sp>
        <p:nvSpPr>
          <p:cNvPr id="437" name="Google Shape;437;p21"/>
          <p:cNvSpPr txBox="1"/>
          <p:nvPr/>
        </p:nvSpPr>
        <p:spPr>
          <a:xfrm>
            <a:off x="4301746" y="4147852"/>
            <a:ext cx="311304"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Noto Sans Symbols"/>
                <a:ea typeface="Noto Sans Symbols"/>
                <a:cs typeface="Noto Sans Symbols"/>
                <a:sym typeface="Noto Sans Symbols"/>
              </a:rPr>
              <a:t>−</a:t>
            </a:r>
            <a:endParaRPr/>
          </a:p>
        </p:txBody>
      </p:sp>
      <p:sp>
        <p:nvSpPr>
          <p:cNvPr id="438" name="Google Shape;438;p21"/>
          <p:cNvSpPr/>
          <p:nvPr/>
        </p:nvSpPr>
        <p:spPr>
          <a:xfrm>
            <a:off x="4668151" y="4175056"/>
            <a:ext cx="72030" cy="68403"/>
          </a:xfrm>
          <a:prstGeom prst="roundRect">
            <a:avLst>
              <a:gd fmla="val 1666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Source Sans Pro"/>
              <a:ea typeface="Source Sans Pro"/>
              <a:cs typeface="Source Sans Pro"/>
              <a:sym typeface="Source Sans Pro"/>
            </a:endParaRPr>
          </a:p>
        </p:txBody>
      </p:sp>
      <p:sp>
        <p:nvSpPr>
          <p:cNvPr id="439" name="Google Shape;439;p21"/>
          <p:cNvSpPr/>
          <p:nvPr/>
        </p:nvSpPr>
        <p:spPr>
          <a:xfrm>
            <a:off x="4426522" y="4175056"/>
            <a:ext cx="72030" cy="68403"/>
          </a:xfrm>
          <a:prstGeom prst="roundRect">
            <a:avLst>
              <a:gd fmla="val 1666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Source Sans Pro"/>
              <a:ea typeface="Source Sans Pro"/>
              <a:cs typeface="Source Sans Pro"/>
              <a:sym typeface="Source Sans Pro"/>
            </a:endParaRPr>
          </a:p>
        </p:txBody>
      </p:sp>
      <p:sp>
        <p:nvSpPr>
          <p:cNvPr id="432" name="Google Shape;432;p21"/>
          <p:cNvSpPr/>
          <p:nvPr/>
        </p:nvSpPr>
        <p:spPr>
          <a:xfrm>
            <a:off x="4549780" y="3169133"/>
            <a:ext cx="54718" cy="54864"/>
          </a:xfrm>
          <a:prstGeom prst="ellipse">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0" name="Google Shape;440;p21"/>
          <p:cNvSpPr/>
          <p:nvPr/>
        </p:nvSpPr>
        <p:spPr>
          <a:xfrm>
            <a:off x="5849239" y="2121262"/>
            <a:ext cx="76200" cy="12801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3" name="Google Shape;393;p21"/>
          <p:cNvSpPr/>
          <p:nvPr/>
        </p:nvSpPr>
        <p:spPr>
          <a:xfrm>
            <a:off x="3165809" y="2121262"/>
            <a:ext cx="76200" cy="12801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3" name="Google Shape;413;p21"/>
          <p:cNvSpPr/>
          <p:nvPr/>
        </p:nvSpPr>
        <p:spPr>
          <a:xfrm flipH="1">
            <a:off x="4326314" y="3584265"/>
            <a:ext cx="501650" cy="490538"/>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cxnSp>
        <p:nvCxnSpPr>
          <p:cNvPr id="441" name="Google Shape;441;p21"/>
          <p:cNvCxnSpPr/>
          <p:nvPr/>
        </p:nvCxnSpPr>
        <p:spPr>
          <a:xfrm flipH="1">
            <a:off x="4336743" y="3584265"/>
            <a:ext cx="497521" cy="490540"/>
          </a:xfrm>
          <a:prstGeom prst="straightConnector1">
            <a:avLst/>
          </a:prstGeom>
          <a:noFill/>
          <a:ln cap="flat" cmpd="sng" w="12700">
            <a:solidFill>
              <a:schemeClr val="dk1"/>
            </a:solidFill>
            <a:prstDash val="solid"/>
            <a:round/>
            <a:headEnd len="sm" w="sm" type="none"/>
            <a:tailEnd len="sm" w="sm" type="none"/>
          </a:ln>
        </p:spPr>
      </p:cxnSp>
      <p:cxnSp>
        <p:nvCxnSpPr>
          <p:cNvPr id="442" name="Google Shape;442;p21"/>
          <p:cNvCxnSpPr/>
          <p:nvPr/>
        </p:nvCxnSpPr>
        <p:spPr>
          <a:xfrm rot="10800000">
            <a:off x="4568656" y="3920815"/>
            <a:ext cx="217488" cy="0"/>
          </a:xfrm>
          <a:prstGeom prst="straightConnector1">
            <a:avLst/>
          </a:prstGeom>
          <a:noFill/>
          <a:ln cap="flat" cmpd="sng" w="12700">
            <a:solidFill>
              <a:schemeClr val="dk1"/>
            </a:solidFill>
            <a:prstDash val="solid"/>
            <a:round/>
            <a:headEnd len="sm" w="sm" type="none"/>
            <a:tailEnd len="sm" w="sm" type="none"/>
          </a:ln>
        </p:spPr>
      </p:cxnSp>
      <p:cxnSp>
        <p:nvCxnSpPr>
          <p:cNvPr id="443" name="Google Shape;443;p21"/>
          <p:cNvCxnSpPr/>
          <p:nvPr/>
        </p:nvCxnSpPr>
        <p:spPr>
          <a:xfrm rot="10800000">
            <a:off x="4568656" y="3973203"/>
            <a:ext cx="217488" cy="0"/>
          </a:xfrm>
          <a:prstGeom prst="straightConnector1">
            <a:avLst/>
          </a:prstGeom>
          <a:noFill/>
          <a:ln cap="flat" cmpd="sng" w="12700">
            <a:solidFill>
              <a:schemeClr val="dk1"/>
            </a:solidFill>
            <a:prstDash val="dash"/>
            <a:round/>
            <a:headEnd len="sm" w="sm" type="none"/>
            <a:tailEnd len="sm" w="sm" type="none"/>
          </a:ln>
        </p:spPr>
      </p:cxnSp>
      <p:cxnSp>
        <p:nvCxnSpPr>
          <p:cNvPr id="444" name="Google Shape;444;p21"/>
          <p:cNvCxnSpPr/>
          <p:nvPr/>
        </p:nvCxnSpPr>
        <p:spPr>
          <a:xfrm rot="10800000">
            <a:off x="4387681" y="3680309"/>
            <a:ext cx="217488" cy="0"/>
          </a:xfrm>
          <a:prstGeom prst="straightConnector1">
            <a:avLst/>
          </a:prstGeom>
          <a:noFill/>
          <a:ln cap="flat" cmpd="sng" w="12700">
            <a:solidFill>
              <a:schemeClr val="dk1"/>
            </a:solidFill>
            <a:prstDash val="solid"/>
            <a:round/>
            <a:headEnd len="sm" w="sm" type="none"/>
            <a:tailEnd len="sm" w="sm" type="none"/>
          </a:ln>
        </p:spPr>
      </p:cxnSp>
      <p:cxnSp>
        <p:nvCxnSpPr>
          <p:cNvPr id="445" name="Google Shape;445;p21"/>
          <p:cNvCxnSpPr/>
          <p:nvPr/>
        </p:nvCxnSpPr>
        <p:spPr>
          <a:xfrm rot="10800000">
            <a:off x="4387681" y="3732697"/>
            <a:ext cx="217488" cy="0"/>
          </a:xfrm>
          <a:prstGeom prst="straightConnector1">
            <a:avLst/>
          </a:prstGeom>
          <a:noFill/>
          <a:ln cap="flat" cmpd="sng" w="12700">
            <a:solidFill>
              <a:schemeClr val="dk1"/>
            </a:solidFill>
            <a:prstDash val="dash"/>
            <a:round/>
            <a:headEnd len="sm" w="sm" type="none"/>
            <a:tailEnd len="sm" w="sm" type="none"/>
          </a:ln>
        </p:spPr>
      </p:cxnSp>
      <p:cxnSp>
        <p:nvCxnSpPr>
          <p:cNvPr id="446" name="Google Shape;446;p21"/>
          <p:cNvCxnSpPr>
            <a:stCxn id="440" idx="3"/>
            <a:endCxn id="389" idx="1"/>
          </p:cNvCxnSpPr>
          <p:nvPr/>
        </p:nvCxnSpPr>
        <p:spPr>
          <a:xfrm flipH="1" rot="10800000">
            <a:off x="5925439" y="2761042"/>
            <a:ext cx="311700" cy="30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447" name="Google Shape;447;p21"/>
          <p:cNvSpPr txBox="1"/>
          <p:nvPr/>
        </p:nvSpPr>
        <p:spPr>
          <a:xfrm>
            <a:off x="4207801" y="1880839"/>
            <a:ext cx="792205" cy="33855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600" u="none" cap="none" strike="noStrike">
                <a:solidFill>
                  <a:srgbClr val="000000"/>
                </a:solidFill>
                <a:latin typeface="Source Sans Pro"/>
                <a:ea typeface="Source Sans Pro"/>
                <a:cs typeface="Source Sans Pro"/>
                <a:sym typeface="Source Sans Pro"/>
              </a:rPr>
              <a:t>Bypass</a:t>
            </a:r>
            <a:endParaRPr/>
          </a:p>
        </p:txBody>
      </p:sp>
      <p:sp>
        <p:nvSpPr>
          <p:cNvPr id="448" name="Google Shape;448;p21"/>
          <p:cNvSpPr txBox="1"/>
          <p:nvPr/>
        </p:nvSpPr>
        <p:spPr>
          <a:xfrm>
            <a:off x="4686523" y="2580649"/>
            <a:ext cx="859531" cy="33855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600" u="none" cap="none" strike="noStrike">
                <a:solidFill>
                  <a:srgbClr val="000000"/>
                </a:solidFill>
                <a:latin typeface="Source Sans Pro"/>
                <a:ea typeface="Source Sans Pro"/>
                <a:cs typeface="Source Sans Pro"/>
                <a:sym typeface="Source Sans Pro"/>
              </a:rPr>
              <a:t>Inverter</a:t>
            </a:r>
            <a:endParaRPr/>
          </a:p>
        </p:txBody>
      </p:sp>
      <p:sp>
        <p:nvSpPr>
          <p:cNvPr id="449" name="Google Shape;449;p21"/>
          <p:cNvSpPr txBox="1"/>
          <p:nvPr/>
        </p:nvSpPr>
        <p:spPr>
          <a:xfrm>
            <a:off x="3604115" y="2580649"/>
            <a:ext cx="894797" cy="33855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600" u="none" cap="none" strike="noStrike">
                <a:solidFill>
                  <a:srgbClr val="000000"/>
                </a:solidFill>
                <a:latin typeface="Source Sans Pro"/>
                <a:ea typeface="Source Sans Pro"/>
                <a:cs typeface="Source Sans Pro"/>
                <a:sym typeface="Source Sans Pro"/>
              </a:rPr>
              <a:t>Rectifier</a:t>
            </a:r>
            <a:endParaRPr/>
          </a:p>
        </p:txBody>
      </p:sp>
      <p:sp>
        <p:nvSpPr>
          <p:cNvPr id="450" name="Google Shape;450;p21"/>
          <p:cNvSpPr txBox="1"/>
          <p:nvPr/>
        </p:nvSpPr>
        <p:spPr>
          <a:xfrm>
            <a:off x="4801384" y="3667961"/>
            <a:ext cx="688009"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Source Sans Pro"/>
                <a:ea typeface="Source Sans Pro"/>
                <a:cs typeface="Source Sans Pro"/>
                <a:sym typeface="Source Sans Pro"/>
              </a:rPr>
              <a:t>Dc-Dc</a:t>
            </a:r>
            <a:endParaRPr/>
          </a:p>
        </p:txBody>
      </p:sp>
      <p:sp>
        <p:nvSpPr>
          <p:cNvPr id="451" name="Google Shape;451;p21"/>
          <p:cNvSpPr txBox="1"/>
          <p:nvPr/>
        </p:nvSpPr>
        <p:spPr>
          <a:xfrm>
            <a:off x="4801384" y="4233086"/>
            <a:ext cx="955711"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Source Sans Pro"/>
                <a:ea typeface="Source Sans Pro"/>
                <a:cs typeface="Source Sans Pro"/>
                <a:sym typeface="Source Sans Pro"/>
              </a:rPr>
              <a:t>Batteries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5" name="Shape 455"/>
        <p:cNvGrpSpPr/>
        <p:nvPr/>
      </p:nvGrpSpPr>
      <p:grpSpPr>
        <a:xfrm>
          <a:off x="0" y="0"/>
          <a:ext cx="0" cy="0"/>
          <a:chOff x="0" y="0"/>
          <a:chExt cx="0" cy="0"/>
        </a:xfrm>
      </p:grpSpPr>
      <p:pic>
        <p:nvPicPr>
          <p:cNvPr id="456" name="Google Shape;456;p22"/>
          <p:cNvPicPr preferRelativeResize="0"/>
          <p:nvPr/>
        </p:nvPicPr>
        <p:blipFill rotWithShape="1">
          <a:blip r:embed="rId3">
            <a:alphaModFix/>
          </a:blip>
          <a:srcRect b="0" l="0" r="0" t="0"/>
          <a:stretch/>
        </p:blipFill>
        <p:spPr>
          <a:xfrm>
            <a:off x="7762915" y="104850"/>
            <a:ext cx="945356" cy="945356"/>
          </a:xfrm>
          <a:prstGeom prst="rect">
            <a:avLst/>
          </a:prstGeom>
          <a:noFill/>
          <a:ln>
            <a:noFill/>
          </a:ln>
        </p:spPr>
      </p:pic>
      <p:sp>
        <p:nvSpPr>
          <p:cNvPr id="457" name="Google Shape;457;p22"/>
          <p:cNvSpPr txBox="1"/>
          <p:nvPr>
            <p:ph type="title"/>
          </p:nvPr>
        </p:nvSpPr>
        <p:spPr>
          <a:xfrm>
            <a:off x="377428" y="273844"/>
            <a:ext cx="7886700" cy="600525"/>
          </a:xfrm>
          <a:prstGeom prst="rect">
            <a:avLst/>
          </a:prstGeom>
          <a:noFill/>
          <a:ln>
            <a:noFill/>
          </a:ln>
        </p:spPr>
        <p:txBody>
          <a:bodyPr anchorCtr="0" anchor="ctr" bIns="17125" lIns="34275" spcFirstLastPara="1" rIns="34275" wrap="square" tIns="17125">
            <a:noAutofit/>
          </a:bodyPr>
          <a:lstStyle/>
          <a:p>
            <a:pPr indent="0" lvl="0" marL="0" rtl="0" algn="l">
              <a:lnSpc>
                <a:spcPct val="90000"/>
              </a:lnSpc>
              <a:spcBef>
                <a:spcPts val="0"/>
              </a:spcBef>
              <a:spcAft>
                <a:spcPts val="0"/>
              </a:spcAft>
              <a:buSzPts val="10000"/>
              <a:buNone/>
            </a:pPr>
            <a:r>
              <a:rPr lang="en-US" sz="3750">
                <a:solidFill>
                  <a:srgbClr val="5F6062"/>
                </a:solidFill>
              </a:rPr>
              <a:t>Bypass Mode</a:t>
            </a:r>
            <a:endParaRPr sz="3750">
              <a:solidFill>
                <a:srgbClr val="5F6062"/>
              </a:solidFill>
            </a:endParaRPr>
          </a:p>
        </p:txBody>
      </p:sp>
      <p:sp>
        <p:nvSpPr>
          <p:cNvPr id="458" name="Google Shape;458;p22"/>
          <p:cNvSpPr/>
          <p:nvPr/>
        </p:nvSpPr>
        <p:spPr>
          <a:xfrm>
            <a:off x="7342027" y="2564133"/>
            <a:ext cx="800100" cy="39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Source Sans Pro"/>
                <a:ea typeface="Source Sans Pro"/>
                <a:cs typeface="Source Sans Pro"/>
                <a:sym typeface="Source Sans Pro"/>
              </a:rPr>
              <a:t>PSU</a:t>
            </a:r>
            <a:endParaRPr/>
          </a:p>
        </p:txBody>
      </p:sp>
      <p:sp>
        <p:nvSpPr>
          <p:cNvPr id="459" name="Google Shape;459;p22"/>
          <p:cNvSpPr txBox="1"/>
          <p:nvPr/>
        </p:nvSpPr>
        <p:spPr>
          <a:xfrm>
            <a:off x="8201419" y="2576317"/>
            <a:ext cx="404278"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800" u="none" cap="none" strike="noStrike">
                <a:solidFill>
                  <a:srgbClr val="000000"/>
                </a:solidFill>
                <a:latin typeface="Source Sans Pro"/>
                <a:ea typeface="Source Sans Pro"/>
                <a:cs typeface="Source Sans Pro"/>
                <a:sym typeface="Source Sans Pro"/>
              </a:rPr>
              <a:t>N</a:t>
            </a:r>
            <a:r>
              <a:rPr b="0" baseline="-25000" i="0" lang="en-US" sz="1800" u="none" cap="none" strike="noStrike">
                <a:solidFill>
                  <a:srgbClr val="000000"/>
                </a:solidFill>
                <a:latin typeface="Source Sans Pro"/>
                <a:ea typeface="Source Sans Pro"/>
                <a:cs typeface="Source Sans Pro"/>
                <a:sym typeface="Source Sans Pro"/>
              </a:rPr>
              <a:t>2</a:t>
            </a:r>
            <a:endParaRPr/>
          </a:p>
        </p:txBody>
      </p:sp>
      <p:sp>
        <p:nvSpPr>
          <p:cNvPr id="460" name="Google Shape;460;p22"/>
          <p:cNvSpPr/>
          <p:nvPr/>
        </p:nvSpPr>
        <p:spPr>
          <a:xfrm>
            <a:off x="7082845" y="2733551"/>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461" name="Google Shape;461;p22"/>
          <p:cNvCxnSpPr>
            <a:stCxn id="462" idx="3"/>
            <a:endCxn id="458" idx="1"/>
          </p:cNvCxnSpPr>
          <p:nvPr/>
        </p:nvCxnSpPr>
        <p:spPr>
          <a:xfrm>
            <a:off x="6732564" y="2760983"/>
            <a:ext cx="6096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463" name="Google Shape;463;p22"/>
          <p:cNvSpPr/>
          <p:nvPr/>
        </p:nvSpPr>
        <p:spPr>
          <a:xfrm>
            <a:off x="7068712" y="2349503"/>
            <a:ext cx="76200" cy="8229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464" name="Google Shape;464;p22"/>
          <p:cNvCxnSpPr>
            <a:stCxn id="465" idx="3"/>
            <a:endCxn id="466" idx="1"/>
          </p:cNvCxnSpPr>
          <p:nvPr/>
        </p:nvCxnSpPr>
        <p:spPr>
          <a:xfrm>
            <a:off x="2839099" y="2760983"/>
            <a:ext cx="326700" cy="30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467" name="Google Shape;467;p22"/>
          <p:cNvSpPr/>
          <p:nvPr/>
        </p:nvSpPr>
        <p:spPr>
          <a:xfrm>
            <a:off x="460375" y="1971581"/>
            <a:ext cx="317500" cy="320675"/>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sp>
        <p:nvSpPr>
          <p:cNvPr id="468" name="Google Shape;468;p22"/>
          <p:cNvSpPr/>
          <p:nvPr/>
        </p:nvSpPr>
        <p:spPr>
          <a:xfrm>
            <a:off x="533400" y="2079531"/>
            <a:ext cx="171450" cy="120650"/>
          </a:xfrm>
          <a:custGeom>
            <a:rect b="b" l="l" r="r" t="t"/>
            <a:pathLst>
              <a:path extrusionOk="0" h="1436" w="2352">
                <a:moveTo>
                  <a:pt x="0" y="724"/>
                </a:moveTo>
                <a:cubicBezTo>
                  <a:pt x="65" y="594"/>
                  <a:pt x="130" y="465"/>
                  <a:pt x="192" y="364"/>
                </a:cubicBezTo>
                <a:cubicBezTo>
                  <a:pt x="254" y="263"/>
                  <a:pt x="316" y="177"/>
                  <a:pt x="370" y="119"/>
                </a:cubicBezTo>
                <a:cubicBezTo>
                  <a:pt x="424" y="61"/>
                  <a:pt x="480" y="36"/>
                  <a:pt x="514" y="18"/>
                </a:cubicBezTo>
                <a:cubicBezTo>
                  <a:pt x="548" y="0"/>
                  <a:pt x="553" y="13"/>
                  <a:pt x="576" y="13"/>
                </a:cubicBezTo>
                <a:cubicBezTo>
                  <a:pt x="599" y="13"/>
                  <a:pt x="625" y="8"/>
                  <a:pt x="653" y="18"/>
                </a:cubicBezTo>
                <a:cubicBezTo>
                  <a:pt x="681" y="28"/>
                  <a:pt x="702" y="33"/>
                  <a:pt x="744" y="71"/>
                </a:cubicBezTo>
                <a:cubicBezTo>
                  <a:pt x="786" y="109"/>
                  <a:pt x="865" y="199"/>
                  <a:pt x="903" y="248"/>
                </a:cubicBezTo>
                <a:cubicBezTo>
                  <a:pt x="941" y="297"/>
                  <a:pt x="939" y="303"/>
                  <a:pt x="975" y="364"/>
                </a:cubicBezTo>
                <a:cubicBezTo>
                  <a:pt x="1011" y="425"/>
                  <a:pt x="1068" y="517"/>
                  <a:pt x="1119" y="613"/>
                </a:cubicBezTo>
                <a:cubicBezTo>
                  <a:pt x="1170" y="709"/>
                  <a:pt x="1237" y="856"/>
                  <a:pt x="1282" y="940"/>
                </a:cubicBezTo>
                <a:cubicBezTo>
                  <a:pt x="1327" y="1024"/>
                  <a:pt x="1346" y="1056"/>
                  <a:pt x="1387" y="1117"/>
                </a:cubicBezTo>
                <a:cubicBezTo>
                  <a:pt x="1428" y="1178"/>
                  <a:pt x="1486" y="1256"/>
                  <a:pt x="1531" y="1304"/>
                </a:cubicBezTo>
                <a:cubicBezTo>
                  <a:pt x="1576" y="1352"/>
                  <a:pt x="1620" y="1384"/>
                  <a:pt x="1656" y="1405"/>
                </a:cubicBezTo>
                <a:cubicBezTo>
                  <a:pt x="1692" y="1426"/>
                  <a:pt x="1719" y="1426"/>
                  <a:pt x="1747" y="1429"/>
                </a:cubicBezTo>
                <a:cubicBezTo>
                  <a:pt x="1775" y="1432"/>
                  <a:pt x="1791" y="1436"/>
                  <a:pt x="1824" y="1424"/>
                </a:cubicBezTo>
                <a:cubicBezTo>
                  <a:pt x="1857" y="1412"/>
                  <a:pt x="1906" y="1390"/>
                  <a:pt x="1944" y="1357"/>
                </a:cubicBezTo>
                <a:cubicBezTo>
                  <a:pt x="1982" y="1324"/>
                  <a:pt x="2021" y="1269"/>
                  <a:pt x="2055" y="1223"/>
                </a:cubicBezTo>
                <a:cubicBezTo>
                  <a:pt x="2089" y="1177"/>
                  <a:pt x="2120" y="1129"/>
                  <a:pt x="2151" y="1079"/>
                </a:cubicBezTo>
                <a:cubicBezTo>
                  <a:pt x="2182" y="1029"/>
                  <a:pt x="2214" y="975"/>
                  <a:pt x="2242" y="925"/>
                </a:cubicBezTo>
                <a:cubicBezTo>
                  <a:pt x="2270" y="875"/>
                  <a:pt x="2301" y="815"/>
                  <a:pt x="2319" y="781"/>
                </a:cubicBezTo>
                <a:cubicBezTo>
                  <a:pt x="2337" y="747"/>
                  <a:pt x="2344" y="733"/>
                  <a:pt x="2352" y="719"/>
                </a:cubicBezTo>
              </a:path>
            </a:pathLst>
          </a:cu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cxnSp>
        <p:nvCxnSpPr>
          <p:cNvPr id="469" name="Google Shape;469;p22"/>
          <p:cNvCxnSpPr>
            <a:stCxn id="467" idx="6"/>
            <a:endCxn id="470" idx="1"/>
          </p:cNvCxnSpPr>
          <p:nvPr/>
        </p:nvCxnSpPr>
        <p:spPr>
          <a:xfrm>
            <a:off x="777875" y="2131919"/>
            <a:ext cx="9207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471" name="Google Shape;471;p22"/>
          <p:cNvSpPr/>
          <p:nvPr/>
        </p:nvSpPr>
        <p:spPr>
          <a:xfrm>
            <a:off x="972564" y="2043757"/>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2" name="Google Shape;472;p22"/>
          <p:cNvSpPr/>
          <p:nvPr/>
        </p:nvSpPr>
        <p:spPr>
          <a:xfrm>
            <a:off x="1709299" y="1730476"/>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3" name="Google Shape;473;p22"/>
          <p:cNvSpPr/>
          <p:nvPr/>
        </p:nvSpPr>
        <p:spPr>
          <a:xfrm>
            <a:off x="1709299" y="2478723"/>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474" name="Google Shape;474;p22"/>
          <p:cNvCxnSpPr>
            <a:stCxn id="473" idx="6"/>
            <a:endCxn id="465" idx="1"/>
          </p:cNvCxnSpPr>
          <p:nvPr/>
        </p:nvCxnSpPr>
        <p:spPr>
          <a:xfrm>
            <a:off x="1764017" y="2506155"/>
            <a:ext cx="579900" cy="254700"/>
          </a:xfrm>
          <a:prstGeom prst="bentConnector3">
            <a:avLst>
              <a:gd fmla="val 49990" name="adj1"/>
            </a:avLst>
          </a:prstGeom>
          <a:solidFill>
            <a:schemeClr val="accent1"/>
          </a:solidFill>
          <a:ln cap="flat" cmpd="sng" w="12700">
            <a:solidFill>
              <a:schemeClr val="dk1"/>
            </a:solidFill>
            <a:prstDash val="solid"/>
            <a:round/>
            <a:headEnd len="sm" w="sm" type="none"/>
            <a:tailEnd len="sm" w="sm" type="none"/>
          </a:ln>
        </p:spPr>
      </p:cxnSp>
      <p:sp>
        <p:nvSpPr>
          <p:cNvPr id="475" name="Google Shape;475;p22"/>
          <p:cNvSpPr/>
          <p:nvPr/>
        </p:nvSpPr>
        <p:spPr>
          <a:xfrm>
            <a:off x="7342027" y="1316082"/>
            <a:ext cx="800100" cy="39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Source Sans Pro"/>
                <a:ea typeface="Source Sans Pro"/>
                <a:cs typeface="Source Sans Pro"/>
                <a:sym typeface="Source Sans Pro"/>
              </a:rPr>
              <a:t>PSU</a:t>
            </a:r>
            <a:endParaRPr/>
          </a:p>
        </p:txBody>
      </p:sp>
      <p:sp>
        <p:nvSpPr>
          <p:cNvPr id="476" name="Google Shape;476;p22"/>
          <p:cNvSpPr txBox="1"/>
          <p:nvPr/>
        </p:nvSpPr>
        <p:spPr>
          <a:xfrm>
            <a:off x="8201419" y="1328266"/>
            <a:ext cx="404278"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800" u="none" cap="none" strike="noStrike">
                <a:solidFill>
                  <a:srgbClr val="000000"/>
                </a:solidFill>
                <a:latin typeface="Source Sans Pro"/>
                <a:ea typeface="Source Sans Pro"/>
                <a:cs typeface="Source Sans Pro"/>
                <a:sym typeface="Source Sans Pro"/>
              </a:rPr>
              <a:t>N</a:t>
            </a:r>
            <a:r>
              <a:rPr b="0" baseline="-25000" i="0" lang="en-US" sz="1800" u="none" cap="none" strike="noStrike">
                <a:solidFill>
                  <a:srgbClr val="000000"/>
                </a:solidFill>
                <a:latin typeface="Source Sans Pro"/>
                <a:ea typeface="Source Sans Pro"/>
                <a:cs typeface="Source Sans Pro"/>
                <a:sym typeface="Source Sans Pro"/>
              </a:rPr>
              <a:t>1</a:t>
            </a:r>
            <a:endParaRPr/>
          </a:p>
        </p:txBody>
      </p:sp>
      <p:sp>
        <p:nvSpPr>
          <p:cNvPr id="477" name="Google Shape;477;p22"/>
          <p:cNvSpPr/>
          <p:nvPr/>
        </p:nvSpPr>
        <p:spPr>
          <a:xfrm>
            <a:off x="7082845" y="1485500"/>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478" name="Google Shape;478;p22"/>
          <p:cNvCxnSpPr>
            <a:stCxn id="479" idx="3"/>
            <a:endCxn id="475" idx="1"/>
          </p:cNvCxnSpPr>
          <p:nvPr/>
        </p:nvCxnSpPr>
        <p:spPr>
          <a:xfrm>
            <a:off x="7144912" y="1512932"/>
            <a:ext cx="1971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479" name="Google Shape;479;p22"/>
          <p:cNvSpPr/>
          <p:nvPr/>
        </p:nvSpPr>
        <p:spPr>
          <a:xfrm>
            <a:off x="7068712" y="1101452"/>
            <a:ext cx="76200" cy="8229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480" name="Google Shape;480;p22"/>
          <p:cNvCxnSpPr>
            <a:endCxn id="479" idx="1"/>
          </p:cNvCxnSpPr>
          <p:nvPr/>
        </p:nvCxnSpPr>
        <p:spPr>
          <a:xfrm>
            <a:off x="2343712" y="1512932"/>
            <a:ext cx="4725000" cy="0"/>
          </a:xfrm>
          <a:prstGeom prst="straightConnector1">
            <a:avLst/>
          </a:prstGeom>
          <a:solidFill>
            <a:schemeClr val="accent1"/>
          </a:solidFill>
          <a:ln cap="flat" cmpd="sng" w="12700">
            <a:solidFill>
              <a:schemeClr val="dk1"/>
            </a:solidFill>
            <a:prstDash val="solid"/>
            <a:round/>
            <a:headEnd len="sm" w="sm" type="none"/>
            <a:tailEnd len="sm" w="sm" type="none"/>
          </a:ln>
        </p:spPr>
      </p:cxnSp>
      <p:cxnSp>
        <p:nvCxnSpPr>
          <p:cNvPr id="481" name="Google Shape;481;p22"/>
          <p:cNvCxnSpPr>
            <a:stCxn id="472" idx="6"/>
            <a:endCxn id="482" idx="1"/>
          </p:cNvCxnSpPr>
          <p:nvPr/>
        </p:nvCxnSpPr>
        <p:spPr>
          <a:xfrm flipH="1" rot="10800000">
            <a:off x="1764017" y="1512808"/>
            <a:ext cx="579900" cy="245100"/>
          </a:xfrm>
          <a:prstGeom prst="bentConnector3">
            <a:avLst>
              <a:gd fmla="val 49990" name="adj1"/>
            </a:avLst>
          </a:prstGeom>
          <a:solidFill>
            <a:schemeClr val="accent1"/>
          </a:solidFill>
          <a:ln cap="flat" cmpd="sng" w="12700">
            <a:solidFill>
              <a:schemeClr val="dk1"/>
            </a:solidFill>
            <a:prstDash val="solid"/>
            <a:round/>
            <a:headEnd len="sm" w="sm" type="none"/>
            <a:tailEnd len="sm" w="sm" type="none"/>
          </a:ln>
        </p:spPr>
      </p:cxnSp>
      <p:sp>
        <p:nvSpPr>
          <p:cNvPr id="470" name="Google Shape;470;p22"/>
          <p:cNvSpPr/>
          <p:nvPr/>
        </p:nvSpPr>
        <p:spPr>
          <a:xfrm>
            <a:off x="1698558" y="1491838"/>
            <a:ext cx="76200" cy="12801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5" name="Google Shape;465;p22"/>
          <p:cNvSpPr/>
          <p:nvPr/>
        </p:nvSpPr>
        <p:spPr>
          <a:xfrm>
            <a:off x="2343799" y="2672822"/>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2" name="Google Shape;462;p22"/>
          <p:cNvSpPr/>
          <p:nvPr/>
        </p:nvSpPr>
        <p:spPr>
          <a:xfrm>
            <a:off x="6237264" y="2672822"/>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2" name="Google Shape;482;p22"/>
          <p:cNvSpPr/>
          <p:nvPr/>
        </p:nvSpPr>
        <p:spPr>
          <a:xfrm>
            <a:off x="2343799" y="1424771"/>
            <a:ext cx="495300" cy="17632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3" name="Google Shape;483;p22"/>
          <p:cNvSpPr/>
          <p:nvPr/>
        </p:nvSpPr>
        <p:spPr>
          <a:xfrm>
            <a:off x="4329489" y="1424771"/>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484" name="Google Shape;484;p22"/>
          <p:cNvCxnSpPr>
            <a:stCxn id="485" idx="0"/>
            <a:endCxn id="486" idx="2"/>
          </p:cNvCxnSpPr>
          <p:nvPr/>
        </p:nvCxnSpPr>
        <p:spPr>
          <a:xfrm rot="10800000">
            <a:off x="4577139" y="4074901"/>
            <a:ext cx="0" cy="173400"/>
          </a:xfrm>
          <a:prstGeom prst="straightConnector1">
            <a:avLst/>
          </a:prstGeom>
          <a:solidFill>
            <a:schemeClr val="accent1"/>
          </a:solidFill>
          <a:ln cap="flat" cmpd="sng" w="12700">
            <a:solidFill>
              <a:srgbClr val="BFBFBF"/>
            </a:solidFill>
            <a:prstDash val="solid"/>
            <a:round/>
            <a:headEnd len="sm" w="sm" type="none"/>
            <a:tailEnd len="sm" w="sm" type="none"/>
          </a:ln>
        </p:spPr>
      </p:cxnSp>
      <p:sp>
        <p:nvSpPr>
          <p:cNvPr id="485" name="Google Shape;485;p22"/>
          <p:cNvSpPr/>
          <p:nvPr/>
        </p:nvSpPr>
        <p:spPr>
          <a:xfrm>
            <a:off x="4334251" y="4248301"/>
            <a:ext cx="485776" cy="291244"/>
          </a:xfrm>
          <a:prstGeom prst="roundRect">
            <a:avLst>
              <a:gd fmla="val 16667" name="adj"/>
            </a:avLst>
          </a:prstGeom>
          <a:solidFill>
            <a:schemeClr val="lt1"/>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Source Sans Pro"/>
              <a:ea typeface="Source Sans Pro"/>
              <a:cs typeface="Source Sans Pro"/>
              <a:sym typeface="Source Sans Pro"/>
            </a:endParaRPr>
          </a:p>
        </p:txBody>
      </p:sp>
      <p:cxnSp>
        <p:nvCxnSpPr>
          <p:cNvPr id="487" name="Google Shape;487;p22"/>
          <p:cNvCxnSpPr>
            <a:stCxn id="488" idx="3"/>
            <a:endCxn id="489" idx="2"/>
          </p:cNvCxnSpPr>
          <p:nvPr/>
        </p:nvCxnSpPr>
        <p:spPr>
          <a:xfrm>
            <a:off x="5370129" y="3196121"/>
            <a:ext cx="489900" cy="0"/>
          </a:xfrm>
          <a:prstGeom prst="straightConnector1">
            <a:avLst/>
          </a:prstGeom>
          <a:solidFill>
            <a:schemeClr val="accent1"/>
          </a:solidFill>
          <a:ln cap="flat" cmpd="sng" w="12700">
            <a:solidFill>
              <a:srgbClr val="BFBFBF"/>
            </a:solidFill>
            <a:prstDash val="solid"/>
            <a:round/>
            <a:headEnd len="sm" w="sm" type="none"/>
            <a:tailEnd len="sm" w="sm" type="none"/>
          </a:ln>
        </p:spPr>
      </p:cxnSp>
      <p:sp>
        <p:nvSpPr>
          <p:cNvPr id="490" name="Google Shape;490;p22"/>
          <p:cNvSpPr/>
          <p:nvPr/>
        </p:nvSpPr>
        <p:spPr>
          <a:xfrm>
            <a:off x="3176762" y="2319874"/>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1" name="Google Shape;491;p22"/>
          <p:cNvSpPr/>
          <p:nvPr/>
        </p:nvSpPr>
        <p:spPr>
          <a:xfrm>
            <a:off x="5859980" y="2319874"/>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8" name="Google Shape;488;p22"/>
          <p:cNvSpPr/>
          <p:nvPr/>
        </p:nvSpPr>
        <p:spPr>
          <a:xfrm>
            <a:off x="4868479" y="2950852"/>
            <a:ext cx="501650" cy="490538"/>
          </a:xfrm>
          <a:prstGeom prst="rect">
            <a:avLst/>
          </a:prstGeom>
          <a:solidFill>
            <a:schemeClr val="lt1"/>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sp>
        <p:nvSpPr>
          <p:cNvPr id="492" name="Google Shape;492;p22"/>
          <p:cNvSpPr/>
          <p:nvPr/>
        </p:nvSpPr>
        <p:spPr>
          <a:xfrm>
            <a:off x="5131999" y="3023877"/>
            <a:ext cx="173037" cy="120650"/>
          </a:xfrm>
          <a:custGeom>
            <a:rect b="b" l="l" r="r" t="t"/>
            <a:pathLst>
              <a:path extrusionOk="0" h="1436" w="2352">
                <a:moveTo>
                  <a:pt x="0" y="724"/>
                </a:moveTo>
                <a:cubicBezTo>
                  <a:pt x="65" y="594"/>
                  <a:pt x="130" y="465"/>
                  <a:pt x="192" y="364"/>
                </a:cubicBezTo>
                <a:cubicBezTo>
                  <a:pt x="254" y="263"/>
                  <a:pt x="316" y="177"/>
                  <a:pt x="370" y="119"/>
                </a:cubicBezTo>
                <a:cubicBezTo>
                  <a:pt x="424" y="61"/>
                  <a:pt x="480" y="36"/>
                  <a:pt x="514" y="18"/>
                </a:cubicBezTo>
                <a:cubicBezTo>
                  <a:pt x="548" y="0"/>
                  <a:pt x="553" y="13"/>
                  <a:pt x="576" y="13"/>
                </a:cubicBezTo>
                <a:cubicBezTo>
                  <a:pt x="599" y="13"/>
                  <a:pt x="625" y="8"/>
                  <a:pt x="653" y="18"/>
                </a:cubicBezTo>
                <a:cubicBezTo>
                  <a:pt x="681" y="28"/>
                  <a:pt x="702" y="33"/>
                  <a:pt x="744" y="71"/>
                </a:cubicBezTo>
                <a:cubicBezTo>
                  <a:pt x="786" y="109"/>
                  <a:pt x="865" y="199"/>
                  <a:pt x="903" y="248"/>
                </a:cubicBezTo>
                <a:cubicBezTo>
                  <a:pt x="941" y="297"/>
                  <a:pt x="939" y="303"/>
                  <a:pt x="975" y="364"/>
                </a:cubicBezTo>
                <a:cubicBezTo>
                  <a:pt x="1011" y="425"/>
                  <a:pt x="1068" y="517"/>
                  <a:pt x="1119" y="613"/>
                </a:cubicBezTo>
                <a:cubicBezTo>
                  <a:pt x="1170" y="709"/>
                  <a:pt x="1237" y="856"/>
                  <a:pt x="1282" y="940"/>
                </a:cubicBezTo>
                <a:cubicBezTo>
                  <a:pt x="1327" y="1024"/>
                  <a:pt x="1346" y="1056"/>
                  <a:pt x="1387" y="1117"/>
                </a:cubicBezTo>
                <a:cubicBezTo>
                  <a:pt x="1428" y="1178"/>
                  <a:pt x="1486" y="1256"/>
                  <a:pt x="1531" y="1304"/>
                </a:cubicBezTo>
                <a:cubicBezTo>
                  <a:pt x="1576" y="1352"/>
                  <a:pt x="1620" y="1384"/>
                  <a:pt x="1656" y="1405"/>
                </a:cubicBezTo>
                <a:cubicBezTo>
                  <a:pt x="1692" y="1426"/>
                  <a:pt x="1719" y="1426"/>
                  <a:pt x="1747" y="1429"/>
                </a:cubicBezTo>
                <a:cubicBezTo>
                  <a:pt x="1775" y="1432"/>
                  <a:pt x="1791" y="1436"/>
                  <a:pt x="1824" y="1424"/>
                </a:cubicBezTo>
                <a:cubicBezTo>
                  <a:pt x="1857" y="1412"/>
                  <a:pt x="1906" y="1390"/>
                  <a:pt x="1944" y="1357"/>
                </a:cubicBezTo>
                <a:cubicBezTo>
                  <a:pt x="1982" y="1324"/>
                  <a:pt x="2021" y="1269"/>
                  <a:pt x="2055" y="1223"/>
                </a:cubicBezTo>
                <a:cubicBezTo>
                  <a:pt x="2089" y="1177"/>
                  <a:pt x="2120" y="1129"/>
                  <a:pt x="2151" y="1079"/>
                </a:cubicBezTo>
                <a:cubicBezTo>
                  <a:pt x="2182" y="1029"/>
                  <a:pt x="2214" y="975"/>
                  <a:pt x="2242" y="925"/>
                </a:cubicBezTo>
                <a:cubicBezTo>
                  <a:pt x="2270" y="875"/>
                  <a:pt x="2301" y="815"/>
                  <a:pt x="2319" y="781"/>
                </a:cubicBezTo>
                <a:cubicBezTo>
                  <a:pt x="2337" y="747"/>
                  <a:pt x="2344" y="733"/>
                  <a:pt x="2352" y="719"/>
                </a:cubicBezTo>
              </a:path>
            </a:pathLst>
          </a:custGeom>
          <a:solidFill>
            <a:schemeClr val="lt1"/>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cxnSp>
        <p:nvCxnSpPr>
          <p:cNvPr id="493" name="Google Shape;493;p22"/>
          <p:cNvCxnSpPr/>
          <p:nvPr/>
        </p:nvCxnSpPr>
        <p:spPr>
          <a:xfrm>
            <a:off x="4871475" y="2950852"/>
            <a:ext cx="503404" cy="490538"/>
          </a:xfrm>
          <a:prstGeom prst="straightConnector1">
            <a:avLst/>
          </a:prstGeom>
          <a:noFill/>
          <a:ln cap="flat" cmpd="sng" w="12700">
            <a:solidFill>
              <a:srgbClr val="BFBFBF"/>
            </a:solidFill>
            <a:prstDash val="solid"/>
            <a:round/>
            <a:headEnd len="sm" w="sm" type="none"/>
            <a:tailEnd len="sm" w="sm" type="none"/>
          </a:ln>
        </p:spPr>
      </p:cxnSp>
      <p:cxnSp>
        <p:nvCxnSpPr>
          <p:cNvPr id="494" name="Google Shape;494;p22"/>
          <p:cNvCxnSpPr/>
          <p:nvPr/>
        </p:nvCxnSpPr>
        <p:spPr>
          <a:xfrm>
            <a:off x="4914511" y="3287402"/>
            <a:ext cx="217488" cy="0"/>
          </a:xfrm>
          <a:prstGeom prst="straightConnector1">
            <a:avLst/>
          </a:prstGeom>
          <a:noFill/>
          <a:ln cap="flat" cmpd="sng" w="12700">
            <a:solidFill>
              <a:srgbClr val="BFBFBF"/>
            </a:solidFill>
            <a:prstDash val="solid"/>
            <a:round/>
            <a:headEnd len="sm" w="sm" type="none"/>
            <a:tailEnd len="sm" w="sm" type="none"/>
          </a:ln>
        </p:spPr>
      </p:cxnSp>
      <p:cxnSp>
        <p:nvCxnSpPr>
          <p:cNvPr id="495" name="Google Shape;495;p22"/>
          <p:cNvCxnSpPr/>
          <p:nvPr/>
        </p:nvCxnSpPr>
        <p:spPr>
          <a:xfrm>
            <a:off x="4914511" y="3339790"/>
            <a:ext cx="217488" cy="0"/>
          </a:xfrm>
          <a:prstGeom prst="straightConnector1">
            <a:avLst/>
          </a:prstGeom>
          <a:noFill/>
          <a:ln cap="flat" cmpd="sng" w="12700">
            <a:solidFill>
              <a:srgbClr val="BFBFBF"/>
            </a:solidFill>
            <a:prstDash val="dash"/>
            <a:round/>
            <a:headEnd len="sm" w="sm" type="none"/>
            <a:tailEnd len="sm" w="sm" type="none"/>
          </a:ln>
        </p:spPr>
      </p:cxnSp>
      <p:sp>
        <p:nvSpPr>
          <p:cNvPr id="489" name="Google Shape;489;p22"/>
          <p:cNvSpPr/>
          <p:nvPr/>
        </p:nvSpPr>
        <p:spPr>
          <a:xfrm>
            <a:off x="5859980" y="3168689"/>
            <a:ext cx="54718" cy="54864"/>
          </a:xfrm>
          <a:prstGeom prst="ellipse">
            <a:avLst/>
          </a:prstGeom>
          <a:solidFill>
            <a:schemeClr val="lt1"/>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6" name="Google Shape;496;p22"/>
          <p:cNvSpPr/>
          <p:nvPr/>
        </p:nvSpPr>
        <p:spPr>
          <a:xfrm flipH="1">
            <a:off x="3813382" y="2950852"/>
            <a:ext cx="501650" cy="490538"/>
          </a:xfrm>
          <a:prstGeom prst="rect">
            <a:avLst/>
          </a:prstGeom>
          <a:solidFill>
            <a:schemeClr val="lt1"/>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sp>
        <p:nvSpPr>
          <p:cNvPr id="497" name="Google Shape;497;p22"/>
          <p:cNvSpPr/>
          <p:nvPr/>
        </p:nvSpPr>
        <p:spPr>
          <a:xfrm flipH="1">
            <a:off x="3878475" y="3023877"/>
            <a:ext cx="173037" cy="120650"/>
          </a:xfrm>
          <a:custGeom>
            <a:rect b="b" l="l" r="r" t="t"/>
            <a:pathLst>
              <a:path extrusionOk="0" h="1436" w="2352">
                <a:moveTo>
                  <a:pt x="0" y="724"/>
                </a:moveTo>
                <a:cubicBezTo>
                  <a:pt x="65" y="594"/>
                  <a:pt x="130" y="465"/>
                  <a:pt x="192" y="364"/>
                </a:cubicBezTo>
                <a:cubicBezTo>
                  <a:pt x="254" y="263"/>
                  <a:pt x="316" y="177"/>
                  <a:pt x="370" y="119"/>
                </a:cubicBezTo>
                <a:cubicBezTo>
                  <a:pt x="424" y="61"/>
                  <a:pt x="480" y="36"/>
                  <a:pt x="514" y="18"/>
                </a:cubicBezTo>
                <a:cubicBezTo>
                  <a:pt x="548" y="0"/>
                  <a:pt x="553" y="13"/>
                  <a:pt x="576" y="13"/>
                </a:cubicBezTo>
                <a:cubicBezTo>
                  <a:pt x="599" y="13"/>
                  <a:pt x="625" y="8"/>
                  <a:pt x="653" y="18"/>
                </a:cubicBezTo>
                <a:cubicBezTo>
                  <a:pt x="681" y="28"/>
                  <a:pt x="702" y="33"/>
                  <a:pt x="744" y="71"/>
                </a:cubicBezTo>
                <a:cubicBezTo>
                  <a:pt x="786" y="109"/>
                  <a:pt x="865" y="199"/>
                  <a:pt x="903" y="248"/>
                </a:cubicBezTo>
                <a:cubicBezTo>
                  <a:pt x="941" y="297"/>
                  <a:pt x="939" y="303"/>
                  <a:pt x="975" y="364"/>
                </a:cubicBezTo>
                <a:cubicBezTo>
                  <a:pt x="1011" y="425"/>
                  <a:pt x="1068" y="517"/>
                  <a:pt x="1119" y="613"/>
                </a:cubicBezTo>
                <a:cubicBezTo>
                  <a:pt x="1170" y="709"/>
                  <a:pt x="1237" y="856"/>
                  <a:pt x="1282" y="940"/>
                </a:cubicBezTo>
                <a:cubicBezTo>
                  <a:pt x="1327" y="1024"/>
                  <a:pt x="1346" y="1056"/>
                  <a:pt x="1387" y="1117"/>
                </a:cubicBezTo>
                <a:cubicBezTo>
                  <a:pt x="1428" y="1178"/>
                  <a:pt x="1486" y="1256"/>
                  <a:pt x="1531" y="1304"/>
                </a:cubicBezTo>
                <a:cubicBezTo>
                  <a:pt x="1576" y="1352"/>
                  <a:pt x="1620" y="1384"/>
                  <a:pt x="1656" y="1405"/>
                </a:cubicBezTo>
                <a:cubicBezTo>
                  <a:pt x="1692" y="1426"/>
                  <a:pt x="1719" y="1426"/>
                  <a:pt x="1747" y="1429"/>
                </a:cubicBezTo>
                <a:cubicBezTo>
                  <a:pt x="1775" y="1432"/>
                  <a:pt x="1791" y="1436"/>
                  <a:pt x="1824" y="1424"/>
                </a:cubicBezTo>
                <a:cubicBezTo>
                  <a:pt x="1857" y="1412"/>
                  <a:pt x="1906" y="1390"/>
                  <a:pt x="1944" y="1357"/>
                </a:cubicBezTo>
                <a:cubicBezTo>
                  <a:pt x="1982" y="1324"/>
                  <a:pt x="2021" y="1269"/>
                  <a:pt x="2055" y="1223"/>
                </a:cubicBezTo>
                <a:cubicBezTo>
                  <a:pt x="2089" y="1177"/>
                  <a:pt x="2120" y="1129"/>
                  <a:pt x="2151" y="1079"/>
                </a:cubicBezTo>
                <a:cubicBezTo>
                  <a:pt x="2182" y="1029"/>
                  <a:pt x="2214" y="975"/>
                  <a:pt x="2242" y="925"/>
                </a:cubicBezTo>
                <a:cubicBezTo>
                  <a:pt x="2270" y="875"/>
                  <a:pt x="2301" y="815"/>
                  <a:pt x="2319" y="781"/>
                </a:cubicBezTo>
                <a:cubicBezTo>
                  <a:pt x="2337" y="747"/>
                  <a:pt x="2344" y="733"/>
                  <a:pt x="2352" y="719"/>
                </a:cubicBezTo>
              </a:path>
            </a:pathLst>
          </a:custGeom>
          <a:solidFill>
            <a:schemeClr val="lt1"/>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cxnSp>
        <p:nvCxnSpPr>
          <p:cNvPr id="498" name="Google Shape;498;p22"/>
          <p:cNvCxnSpPr/>
          <p:nvPr/>
        </p:nvCxnSpPr>
        <p:spPr>
          <a:xfrm flipH="1">
            <a:off x="3819599" y="2950852"/>
            <a:ext cx="497521" cy="490540"/>
          </a:xfrm>
          <a:prstGeom prst="straightConnector1">
            <a:avLst/>
          </a:prstGeom>
          <a:noFill/>
          <a:ln cap="flat" cmpd="sng" w="12700">
            <a:solidFill>
              <a:srgbClr val="BFBFBF"/>
            </a:solidFill>
            <a:prstDash val="solid"/>
            <a:round/>
            <a:headEnd len="sm" w="sm" type="none"/>
            <a:tailEnd len="sm" w="sm" type="none"/>
          </a:ln>
        </p:spPr>
      </p:cxnSp>
      <p:cxnSp>
        <p:nvCxnSpPr>
          <p:cNvPr id="499" name="Google Shape;499;p22"/>
          <p:cNvCxnSpPr/>
          <p:nvPr/>
        </p:nvCxnSpPr>
        <p:spPr>
          <a:xfrm rot="10800000">
            <a:off x="4051512" y="3287402"/>
            <a:ext cx="217488" cy="0"/>
          </a:xfrm>
          <a:prstGeom prst="straightConnector1">
            <a:avLst/>
          </a:prstGeom>
          <a:noFill/>
          <a:ln cap="flat" cmpd="sng" w="12700">
            <a:solidFill>
              <a:srgbClr val="BFBFBF"/>
            </a:solidFill>
            <a:prstDash val="solid"/>
            <a:round/>
            <a:headEnd len="sm" w="sm" type="none"/>
            <a:tailEnd len="sm" w="sm" type="none"/>
          </a:ln>
        </p:spPr>
      </p:cxnSp>
      <p:cxnSp>
        <p:nvCxnSpPr>
          <p:cNvPr id="500" name="Google Shape;500;p22"/>
          <p:cNvCxnSpPr/>
          <p:nvPr/>
        </p:nvCxnSpPr>
        <p:spPr>
          <a:xfrm rot="10800000">
            <a:off x="4051512" y="3339790"/>
            <a:ext cx="217488" cy="0"/>
          </a:xfrm>
          <a:prstGeom prst="straightConnector1">
            <a:avLst/>
          </a:prstGeom>
          <a:noFill/>
          <a:ln cap="flat" cmpd="sng" w="12700">
            <a:solidFill>
              <a:srgbClr val="BFBFBF"/>
            </a:solidFill>
            <a:prstDash val="dash"/>
            <a:round/>
            <a:headEnd len="sm" w="sm" type="none"/>
            <a:tailEnd len="sm" w="sm" type="none"/>
          </a:ln>
        </p:spPr>
      </p:cxnSp>
      <p:sp>
        <p:nvSpPr>
          <p:cNvPr id="501" name="Google Shape;501;p22"/>
          <p:cNvSpPr/>
          <p:nvPr/>
        </p:nvSpPr>
        <p:spPr>
          <a:xfrm flipH="1">
            <a:off x="3170333" y="3168689"/>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502" name="Google Shape;502;p22"/>
          <p:cNvCxnSpPr>
            <a:stCxn id="496" idx="3"/>
            <a:endCxn id="501" idx="2"/>
          </p:cNvCxnSpPr>
          <p:nvPr/>
        </p:nvCxnSpPr>
        <p:spPr>
          <a:xfrm rot="10800000">
            <a:off x="3225082" y="3196121"/>
            <a:ext cx="588300" cy="0"/>
          </a:xfrm>
          <a:prstGeom prst="straightConnector1">
            <a:avLst/>
          </a:prstGeom>
          <a:solidFill>
            <a:schemeClr val="accent1"/>
          </a:solidFill>
          <a:ln cap="flat" cmpd="sng" w="12700">
            <a:solidFill>
              <a:srgbClr val="BFBFBF"/>
            </a:solidFill>
            <a:prstDash val="solid"/>
            <a:round/>
            <a:headEnd len="sm" w="sm" type="none"/>
            <a:tailEnd len="sm" w="sm" type="none"/>
          </a:ln>
        </p:spPr>
      </p:cxnSp>
      <p:cxnSp>
        <p:nvCxnSpPr>
          <p:cNvPr id="503" name="Google Shape;503;p22"/>
          <p:cNvCxnSpPr>
            <a:stCxn id="496" idx="1"/>
          </p:cNvCxnSpPr>
          <p:nvPr/>
        </p:nvCxnSpPr>
        <p:spPr>
          <a:xfrm>
            <a:off x="4315032" y="3196121"/>
            <a:ext cx="267600" cy="436500"/>
          </a:xfrm>
          <a:prstGeom prst="bentConnector2">
            <a:avLst/>
          </a:prstGeom>
          <a:solidFill>
            <a:schemeClr val="accent1"/>
          </a:solidFill>
          <a:ln cap="flat" cmpd="sng" w="12700">
            <a:solidFill>
              <a:srgbClr val="BFBFBF"/>
            </a:solidFill>
            <a:prstDash val="solid"/>
            <a:round/>
            <a:headEnd len="sm" w="sm" type="none"/>
            <a:tailEnd len="sm" w="sm" type="none"/>
          </a:ln>
        </p:spPr>
      </p:cxnSp>
      <p:cxnSp>
        <p:nvCxnSpPr>
          <p:cNvPr id="504" name="Google Shape;504;p22"/>
          <p:cNvCxnSpPr>
            <a:stCxn id="488" idx="1"/>
            <a:endCxn id="505" idx="6"/>
          </p:cNvCxnSpPr>
          <p:nvPr/>
        </p:nvCxnSpPr>
        <p:spPr>
          <a:xfrm flipH="1">
            <a:off x="4604479" y="3196121"/>
            <a:ext cx="264000" cy="300"/>
          </a:xfrm>
          <a:prstGeom prst="straightConnector1">
            <a:avLst/>
          </a:prstGeom>
          <a:solidFill>
            <a:schemeClr val="accent1"/>
          </a:solidFill>
          <a:ln cap="flat" cmpd="sng" w="12700">
            <a:solidFill>
              <a:srgbClr val="BFBFBF"/>
            </a:solidFill>
            <a:prstDash val="solid"/>
            <a:round/>
            <a:headEnd len="sm" w="sm" type="none"/>
            <a:tailEnd len="sm" w="sm" type="none"/>
          </a:ln>
        </p:spPr>
      </p:cxnSp>
      <p:sp>
        <p:nvSpPr>
          <p:cNvPr id="506" name="Google Shape;506;p22"/>
          <p:cNvSpPr/>
          <p:nvPr/>
        </p:nvSpPr>
        <p:spPr>
          <a:xfrm>
            <a:off x="4329489" y="2259145"/>
            <a:ext cx="495300" cy="176322"/>
          </a:xfrm>
          <a:prstGeom prst="rect">
            <a:avLst/>
          </a:prstGeom>
          <a:solidFill>
            <a:srgbClr val="FFC0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507" name="Google Shape;507;p22"/>
          <p:cNvCxnSpPr>
            <a:stCxn id="506" idx="3"/>
            <a:endCxn id="491" idx="2"/>
          </p:cNvCxnSpPr>
          <p:nvPr/>
        </p:nvCxnSpPr>
        <p:spPr>
          <a:xfrm>
            <a:off x="4824789" y="2347306"/>
            <a:ext cx="1035300" cy="0"/>
          </a:xfrm>
          <a:prstGeom prst="straightConnector1">
            <a:avLst/>
          </a:prstGeom>
          <a:solidFill>
            <a:schemeClr val="accent1"/>
          </a:solidFill>
          <a:ln cap="flat" cmpd="sng" w="12700">
            <a:solidFill>
              <a:schemeClr val="dk1"/>
            </a:solidFill>
            <a:prstDash val="solid"/>
            <a:round/>
            <a:headEnd len="sm" w="sm" type="none"/>
            <a:tailEnd len="sm" w="sm" type="none"/>
          </a:ln>
        </p:spPr>
      </p:cxnSp>
      <p:cxnSp>
        <p:nvCxnSpPr>
          <p:cNvPr id="508" name="Google Shape;508;p22"/>
          <p:cNvCxnSpPr>
            <a:stCxn id="490" idx="6"/>
            <a:endCxn id="506" idx="1"/>
          </p:cNvCxnSpPr>
          <p:nvPr/>
        </p:nvCxnSpPr>
        <p:spPr>
          <a:xfrm>
            <a:off x="3231480" y="2347306"/>
            <a:ext cx="10980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509" name="Google Shape;509;p22"/>
          <p:cNvSpPr txBox="1"/>
          <p:nvPr/>
        </p:nvSpPr>
        <p:spPr>
          <a:xfrm>
            <a:off x="4551673" y="4170213"/>
            <a:ext cx="300082"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cap="none" strike="noStrike">
                <a:solidFill>
                  <a:srgbClr val="BFBFBF"/>
                </a:solidFill>
                <a:latin typeface="Source Sans Pro"/>
                <a:ea typeface="Source Sans Pro"/>
                <a:cs typeface="Source Sans Pro"/>
                <a:sym typeface="Source Sans Pro"/>
              </a:rPr>
              <a:t>+</a:t>
            </a:r>
            <a:endParaRPr/>
          </a:p>
        </p:txBody>
      </p:sp>
      <p:sp>
        <p:nvSpPr>
          <p:cNvPr id="510" name="Google Shape;510;p22"/>
          <p:cNvSpPr txBox="1"/>
          <p:nvPr/>
        </p:nvSpPr>
        <p:spPr>
          <a:xfrm>
            <a:off x="4301746" y="4147852"/>
            <a:ext cx="311304"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cap="none" strike="noStrike">
                <a:solidFill>
                  <a:srgbClr val="BFBFBF"/>
                </a:solidFill>
                <a:latin typeface="Noto Sans Symbols"/>
                <a:ea typeface="Noto Sans Symbols"/>
                <a:cs typeface="Noto Sans Symbols"/>
                <a:sym typeface="Noto Sans Symbols"/>
              </a:rPr>
              <a:t>−</a:t>
            </a:r>
            <a:endParaRPr/>
          </a:p>
        </p:txBody>
      </p:sp>
      <p:sp>
        <p:nvSpPr>
          <p:cNvPr id="511" name="Google Shape;511;p22"/>
          <p:cNvSpPr/>
          <p:nvPr/>
        </p:nvSpPr>
        <p:spPr>
          <a:xfrm>
            <a:off x="4668151" y="4175056"/>
            <a:ext cx="72030" cy="68403"/>
          </a:xfrm>
          <a:prstGeom prst="roundRect">
            <a:avLst>
              <a:gd fmla="val 16667" name="adj"/>
            </a:avLst>
          </a:prstGeom>
          <a:solidFill>
            <a:schemeClr val="lt1"/>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Source Sans Pro"/>
              <a:ea typeface="Source Sans Pro"/>
              <a:cs typeface="Source Sans Pro"/>
              <a:sym typeface="Source Sans Pro"/>
            </a:endParaRPr>
          </a:p>
        </p:txBody>
      </p:sp>
      <p:sp>
        <p:nvSpPr>
          <p:cNvPr id="512" name="Google Shape;512;p22"/>
          <p:cNvSpPr/>
          <p:nvPr/>
        </p:nvSpPr>
        <p:spPr>
          <a:xfrm>
            <a:off x="4426522" y="4175056"/>
            <a:ext cx="72030" cy="68403"/>
          </a:xfrm>
          <a:prstGeom prst="roundRect">
            <a:avLst>
              <a:gd fmla="val 16667" name="adj"/>
            </a:avLst>
          </a:prstGeom>
          <a:solidFill>
            <a:schemeClr val="lt1"/>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Source Sans Pro"/>
              <a:ea typeface="Source Sans Pro"/>
              <a:cs typeface="Source Sans Pro"/>
              <a:sym typeface="Source Sans Pro"/>
            </a:endParaRPr>
          </a:p>
        </p:txBody>
      </p:sp>
      <p:sp>
        <p:nvSpPr>
          <p:cNvPr id="505" name="Google Shape;505;p22"/>
          <p:cNvSpPr/>
          <p:nvPr/>
        </p:nvSpPr>
        <p:spPr>
          <a:xfrm>
            <a:off x="4549780" y="3169133"/>
            <a:ext cx="54718" cy="54864"/>
          </a:xfrm>
          <a:prstGeom prst="ellipse">
            <a:avLst/>
          </a:prstGeom>
          <a:solidFill>
            <a:srgbClr val="BFBFBF"/>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3" name="Google Shape;513;p22"/>
          <p:cNvSpPr/>
          <p:nvPr/>
        </p:nvSpPr>
        <p:spPr>
          <a:xfrm>
            <a:off x="5849239" y="2121262"/>
            <a:ext cx="76200" cy="12801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6" name="Google Shape;466;p22"/>
          <p:cNvSpPr/>
          <p:nvPr/>
        </p:nvSpPr>
        <p:spPr>
          <a:xfrm>
            <a:off x="3165809" y="2121262"/>
            <a:ext cx="76200" cy="12801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6" name="Google Shape;486;p22"/>
          <p:cNvSpPr/>
          <p:nvPr/>
        </p:nvSpPr>
        <p:spPr>
          <a:xfrm flipH="1">
            <a:off x="4326314" y="3584265"/>
            <a:ext cx="501650" cy="490538"/>
          </a:xfrm>
          <a:prstGeom prst="rect">
            <a:avLst/>
          </a:prstGeom>
          <a:solidFill>
            <a:schemeClr val="lt1"/>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cxnSp>
        <p:nvCxnSpPr>
          <p:cNvPr id="514" name="Google Shape;514;p22"/>
          <p:cNvCxnSpPr/>
          <p:nvPr/>
        </p:nvCxnSpPr>
        <p:spPr>
          <a:xfrm flipH="1">
            <a:off x="4336743" y="3584265"/>
            <a:ext cx="497521" cy="490540"/>
          </a:xfrm>
          <a:prstGeom prst="straightConnector1">
            <a:avLst/>
          </a:prstGeom>
          <a:noFill/>
          <a:ln cap="flat" cmpd="sng" w="12700">
            <a:solidFill>
              <a:srgbClr val="BFBFBF"/>
            </a:solidFill>
            <a:prstDash val="solid"/>
            <a:round/>
            <a:headEnd len="sm" w="sm" type="none"/>
            <a:tailEnd len="sm" w="sm" type="none"/>
          </a:ln>
        </p:spPr>
      </p:cxnSp>
      <p:cxnSp>
        <p:nvCxnSpPr>
          <p:cNvPr id="515" name="Google Shape;515;p22"/>
          <p:cNvCxnSpPr/>
          <p:nvPr/>
        </p:nvCxnSpPr>
        <p:spPr>
          <a:xfrm rot="10800000">
            <a:off x="4568656" y="3920815"/>
            <a:ext cx="217488" cy="0"/>
          </a:xfrm>
          <a:prstGeom prst="straightConnector1">
            <a:avLst/>
          </a:prstGeom>
          <a:noFill/>
          <a:ln cap="flat" cmpd="sng" w="12700">
            <a:solidFill>
              <a:srgbClr val="BFBFBF"/>
            </a:solidFill>
            <a:prstDash val="solid"/>
            <a:round/>
            <a:headEnd len="sm" w="sm" type="none"/>
            <a:tailEnd len="sm" w="sm" type="none"/>
          </a:ln>
        </p:spPr>
      </p:cxnSp>
      <p:cxnSp>
        <p:nvCxnSpPr>
          <p:cNvPr id="516" name="Google Shape;516;p22"/>
          <p:cNvCxnSpPr/>
          <p:nvPr/>
        </p:nvCxnSpPr>
        <p:spPr>
          <a:xfrm rot="10800000">
            <a:off x="4568656" y="3973203"/>
            <a:ext cx="217488" cy="0"/>
          </a:xfrm>
          <a:prstGeom prst="straightConnector1">
            <a:avLst/>
          </a:prstGeom>
          <a:noFill/>
          <a:ln cap="flat" cmpd="sng" w="12700">
            <a:solidFill>
              <a:srgbClr val="BFBFBF"/>
            </a:solidFill>
            <a:prstDash val="dash"/>
            <a:round/>
            <a:headEnd len="sm" w="sm" type="none"/>
            <a:tailEnd len="sm" w="sm" type="none"/>
          </a:ln>
        </p:spPr>
      </p:cxnSp>
      <p:cxnSp>
        <p:nvCxnSpPr>
          <p:cNvPr id="517" name="Google Shape;517;p22"/>
          <p:cNvCxnSpPr/>
          <p:nvPr/>
        </p:nvCxnSpPr>
        <p:spPr>
          <a:xfrm rot="10800000">
            <a:off x="4387681" y="3680309"/>
            <a:ext cx="217488" cy="0"/>
          </a:xfrm>
          <a:prstGeom prst="straightConnector1">
            <a:avLst/>
          </a:prstGeom>
          <a:noFill/>
          <a:ln cap="flat" cmpd="sng" w="12700">
            <a:solidFill>
              <a:srgbClr val="BFBFBF"/>
            </a:solidFill>
            <a:prstDash val="solid"/>
            <a:round/>
            <a:headEnd len="sm" w="sm" type="none"/>
            <a:tailEnd len="sm" w="sm" type="none"/>
          </a:ln>
        </p:spPr>
      </p:cxnSp>
      <p:cxnSp>
        <p:nvCxnSpPr>
          <p:cNvPr id="518" name="Google Shape;518;p22"/>
          <p:cNvCxnSpPr/>
          <p:nvPr/>
        </p:nvCxnSpPr>
        <p:spPr>
          <a:xfrm rot="10800000">
            <a:off x="4387681" y="3732697"/>
            <a:ext cx="217488" cy="0"/>
          </a:xfrm>
          <a:prstGeom prst="straightConnector1">
            <a:avLst/>
          </a:prstGeom>
          <a:noFill/>
          <a:ln cap="flat" cmpd="sng" w="12700">
            <a:solidFill>
              <a:srgbClr val="BFBFBF"/>
            </a:solidFill>
            <a:prstDash val="dash"/>
            <a:round/>
            <a:headEnd len="sm" w="sm" type="none"/>
            <a:tailEnd len="sm" w="sm" type="none"/>
          </a:ln>
        </p:spPr>
      </p:cxnSp>
      <p:cxnSp>
        <p:nvCxnSpPr>
          <p:cNvPr id="519" name="Google Shape;519;p22"/>
          <p:cNvCxnSpPr>
            <a:stCxn id="513" idx="3"/>
            <a:endCxn id="462" idx="1"/>
          </p:cNvCxnSpPr>
          <p:nvPr/>
        </p:nvCxnSpPr>
        <p:spPr>
          <a:xfrm flipH="1" rot="10800000">
            <a:off x="5925439" y="2761042"/>
            <a:ext cx="311700" cy="300"/>
          </a:xfrm>
          <a:prstGeom prst="straightConnector1">
            <a:avLst/>
          </a:prstGeom>
          <a:solidFill>
            <a:schemeClr val="accent1"/>
          </a:solidFill>
          <a:ln cap="flat" cmpd="sng" w="12700">
            <a:solidFill>
              <a:schemeClr val="dk1"/>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3" name="Shape 523"/>
        <p:cNvGrpSpPr/>
        <p:nvPr/>
      </p:nvGrpSpPr>
      <p:grpSpPr>
        <a:xfrm>
          <a:off x="0" y="0"/>
          <a:ext cx="0" cy="0"/>
          <a:chOff x="0" y="0"/>
          <a:chExt cx="0" cy="0"/>
        </a:xfrm>
      </p:grpSpPr>
      <p:pic>
        <p:nvPicPr>
          <p:cNvPr id="524" name="Google Shape;524;p23"/>
          <p:cNvPicPr preferRelativeResize="0"/>
          <p:nvPr/>
        </p:nvPicPr>
        <p:blipFill rotWithShape="1">
          <a:blip r:embed="rId3">
            <a:alphaModFix/>
          </a:blip>
          <a:srcRect b="0" l="0" r="0" t="0"/>
          <a:stretch/>
        </p:blipFill>
        <p:spPr>
          <a:xfrm>
            <a:off x="7762915" y="104850"/>
            <a:ext cx="945356" cy="945356"/>
          </a:xfrm>
          <a:prstGeom prst="rect">
            <a:avLst/>
          </a:prstGeom>
          <a:noFill/>
          <a:ln>
            <a:noFill/>
          </a:ln>
        </p:spPr>
      </p:pic>
      <p:sp>
        <p:nvSpPr>
          <p:cNvPr id="525" name="Google Shape;525;p23"/>
          <p:cNvSpPr txBox="1"/>
          <p:nvPr>
            <p:ph type="title"/>
          </p:nvPr>
        </p:nvSpPr>
        <p:spPr>
          <a:xfrm>
            <a:off x="377428" y="273844"/>
            <a:ext cx="7886700" cy="600525"/>
          </a:xfrm>
          <a:prstGeom prst="rect">
            <a:avLst/>
          </a:prstGeom>
          <a:noFill/>
          <a:ln>
            <a:noFill/>
          </a:ln>
        </p:spPr>
        <p:txBody>
          <a:bodyPr anchorCtr="0" anchor="ctr" bIns="17125" lIns="34275" spcFirstLastPara="1" rIns="34275" wrap="square" tIns="17125">
            <a:noAutofit/>
          </a:bodyPr>
          <a:lstStyle/>
          <a:p>
            <a:pPr indent="0" lvl="0" marL="0" rtl="0" algn="l">
              <a:lnSpc>
                <a:spcPct val="90000"/>
              </a:lnSpc>
              <a:spcBef>
                <a:spcPts val="0"/>
              </a:spcBef>
              <a:spcAft>
                <a:spcPts val="0"/>
              </a:spcAft>
              <a:buSzPts val="10000"/>
              <a:buNone/>
            </a:pPr>
            <a:r>
              <a:rPr lang="en-US" sz="3750">
                <a:solidFill>
                  <a:srgbClr val="5F6062"/>
                </a:solidFill>
              </a:rPr>
              <a:t>Double-Conversion Mode</a:t>
            </a:r>
            <a:endParaRPr sz="3750">
              <a:solidFill>
                <a:srgbClr val="5F6062"/>
              </a:solidFill>
            </a:endParaRPr>
          </a:p>
        </p:txBody>
      </p:sp>
      <p:sp>
        <p:nvSpPr>
          <p:cNvPr id="526" name="Google Shape;526;p23"/>
          <p:cNvSpPr/>
          <p:nvPr/>
        </p:nvSpPr>
        <p:spPr>
          <a:xfrm>
            <a:off x="7342027" y="2564133"/>
            <a:ext cx="800100" cy="39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Source Sans Pro"/>
                <a:ea typeface="Source Sans Pro"/>
                <a:cs typeface="Source Sans Pro"/>
                <a:sym typeface="Source Sans Pro"/>
              </a:rPr>
              <a:t>PSU</a:t>
            </a:r>
            <a:endParaRPr/>
          </a:p>
        </p:txBody>
      </p:sp>
      <p:sp>
        <p:nvSpPr>
          <p:cNvPr id="527" name="Google Shape;527;p23"/>
          <p:cNvSpPr txBox="1"/>
          <p:nvPr/>
        </p:nvSpPr>
        <p:spPr>
          <a:xfrm>
            <a:off x="8201419" y="2576317"/>
            <a:ext cx="404278"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800" u="none" cap="none" strike="noStrike">
                <a:solidFill>
                  <a:srgbClr val="000000"/>
                </a:solidFill>
                <a:latin typeface="Source Sans Pro"/>
                <a:ea typeface="Source Sans Pro"/>
                <a:cs typeface="Source Sans Pro"/>
                <a:sym typeface="Source Sans Pro"/>
              </a:rPr>
              <a:t>N</a:t>
            </a:r>
            <a:r>
              <a:rPr b="0" baseline="-25000" i="0" lang="en-US" sz="1800" u="none" cap="none" strike="noStrike">
                <a:solidFill>
                  <a:srgbClr val="000000"/>
                </a:solidFill>
                <a:latin typeface="Source Sans Pro"/>
                <a:ea typeface="Source Sans Pro"/>
                <a:cs typeface="Source Sans Pro"/>
                <a:sym typeface="Source Sans Pro"/>
              </a:rPr>
              <a:t>2</a:t>
            </a:r>
            <a:endParaRPr/>
          </a:p>
        </p:txBody>
      </p:sp>
      <p:sp>
        <p:nvSpPr>
          <p:cNvPr id="528" name="Google Shape;528;p23"/>
          <p:cNvSpPr/>
          <p:nvPr/>
        </p:nvSpPr>
        <p:spPr>
          <a:xfrm>
            <a:off x="7082845" y="2733551"/>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529" name="Google Shape;529;p23"/>
          <p:cNvCxnSpPr>
            <a:stCxn id="530" idx="3"/>
            <a:endCxn id="526" idx="1"/>
          </p:cNvCxnSpPr>
          <p:nvPr/>
        </p:nvCxnSpPr>
        <p:spPr>
          <a:xfrm>
            <a:off x="6732564" y="2760983"/>
            <a:ext cx="6096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531" name="Google Shape;531;p23"/>
          <p:cNvSpPr/>
          <p:nvPr/>
        </p:nvSpPr>
        <p:spPr>
          <a:xfrm>
            <a:off x="7068712" y="2349503"/>
            <a:ext cx="76200" cy="8229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532" name="Google Shape;532;p23"/>
          <p:cNvCxnSpPr>
            <a:stCxn id="533" idx="3"/>
            <a:endCxn id="534" idx="1"/>
          </p:cNvCxnSpPr>
          <p:nvPr/>
        </p:nvCxnSpPr>
        <p:spPr>
          <a:xfrm>
            <a:off x="2839099" y="2760983"/>
            <a:ext cx="326700" cy="30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535" name="Google Shape;535;p23"/>
          <p:cNvSpPr/>
          <p:nvPr/>
        </p:nvSpPr>
        <p:spPr>
          <a:xfrm>
            <a:off x="460375" y="1971581"/>
            <a:ext cx="317500" cy="320675"/>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sp>
        <p:nvSpPr>
          <p:cNvPr id="536" name="Google Shape;536;p23"/>
          <p:cNvSpPr/>
          <p:nvPr/>
        </p:nvSpPr>
        <p:spPr>
          <a:xfrm>
            <a:off x="533400" y="2079531"/>
            <a:ext cx="171450" cy="120650"/>
          </a:xfrm>
          <a:custGeom>
            <a:rect b="b" l="l" r="r" t="t"/>
            <a:pathLst>
              <a:path extrusionOk="0" h="1436" w="2352">
                <a:moveTo>
                  <a:pt x="0" y="724"/>
                </a:moveTo>
                <a:cubicBezTo>
                  <a:pt x="65" y="594"/>
                  <a:pt x="130" y="465"/>
                  <a:pt x="192" y="364"/>
                </a:cubicBezTo>
                <a:cubicBezTo>
                  <a:pt x="254" y="263"/>
                  <a:pt x="316" y="177"/>
                  <a:pt x="370" y="119"/>
                </a:cubicBezTo>
                <a:cubicBezTo>
                  <a:pt x="424" y="61"/>
                  <a:pt x="480" y="36"/>
                  <a:pt x="514" y="18"/>
                </a:cubicBezTo>
                <a:cubicBezTo>
                  <a:pt x="548" y="0"/>
                  <a:pt x="553" y="13"/>
                  <a:pt x="576" y="13"/>
                </a:cubicBezTo>
                <a:cubicBezTo>
                  <a:pt x="599" y="13"/>
                  <a:pt x="625" y="8"/>
                  <a:pt x="653" y="18"/>
                </a:cubicBezTo>
                <a:cubicBezTo>
                  <a:pt x="681" y="28"/>
                  <a:pt x="702" y="33"/>
                  <a:pt x="744" y="71"/>
                </a:cubicBezTo>
                <a:cubicBezTo>
                  <a:pt x="786" y="109"/>
                  <a:pt x="865" y="199"/>
                  <a:pt x="903" y="248"/>
                </a:cubicBezTo>
                <a:cubicBezTo>
                  <a:pt x="941" y="297"/>
                  <a:pt x="939" y="303"/>
                  <a:pt x="975" y="364"/>
                </a:cubicBezTo>
                <a:cubicBezTo>
                  <a:pt x="1011" y="425"/>
                  <a:pt x="1068" y="517"/>
                  <a:pt x="1119" y="613"/>
                </a:cubicBezTo>
                <a:cubicBezTo>
                  <a:pt x="1170" y="709"/>
                  <a:pt x="1237" y="856"/>
                  <a:pt x="1282" y="940"/>
                </a:cubicBezTo>
                <a:cubicBezTo>
                  <a:pt x="1327" y="1024"/>
                  <a:pt x="1346" y="1056"/>
                  <a:pt x="1387" y="1117"/>
                </a:cubicBezTo>
                <a:cubicBezTo>
                  <a:pt x="1428" y="1178"/>
                  <a:pt x="1486" y="1256"/>
                  <a:pt x="1531" y="1304"/>
                </a:cubicBezTo>
                <a:cubicBezTo>
                  <a:pt x="1576" y="1352"/>
                  <a:pt x="1620" y="1384"/>
                  <a:pt x="1656" y="1405"/>
                </a:cubicBezTo>
                <a:cubicBezTo>
                  <a:pt x="1692" y="1426"/>
                  <a:pt x="1719" y="1426"/>
                  <a:pt x="1747" y="1429"/>
                </a:cubicBezTo>
                <a:cubicBezTo>
                  <a:pt x="1775" y="1432"/>
                  <a:pt x="1791" y="1436"/>
                  <a:pt x="1824" y="1424"/>
                </a:cubicBezTo>
                <a:cubicBezTo>
                  <a:pt x="1857" y="1412"/>
                  <a:pt x="1906" y="1390"/>
                  <a:pt x="1944" y="1357"/>
                </a:cubicBezTo>
                <a:cubicBezTo>
                  <a:pt x="1982" y="1324"/>
                  <a:pt x="2021" y="1269"/>
                  <a:pt x="2055" y="1223"/>
                </a:cubicBezTo>
                <a:cubicBezTo>
                  <a:pt x="2089" y="1177"/>
                  <a:pt x="2120" y="1129"/>
                  <a:pt x="2151" y="1079"/>
                </a:cubicBezTo>
                <a:cubicBezTo>
                  <a:pt x="2182" y="1029"/>
                  <a:pt x="2214" y="975"/>
                  <a:pt x="2242" y="925"/>
                </a:cubicBezTo>
                <a:cubicBezTo>
                  <a:pt x="2270" y="875"/>
                  <a:pt x="2301" y="815"/>
                  <a:pt x="2319" y="781"/>
                </a:cubicBezTo>
                <a:cubicBezTo>
                  <a:pt x="2337" y="747"/>
                  <a:pt x="2344" y="733"/>
                  <a:pt x="2352" y="719"/>
                </a:cubicBezTo>
              </a:path>
            </a:pathLst>
          </a:cu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cxnSp>
        <p:nvCxnSpPr>
          <p:cNvPr id="537" name="Google Shape;537;p23"/>
          <p:cNvCxnSpPr>
            <a:stCxn id="535" idx="6"/>
            <a:endCxn id="538" idx="1"/>
          </p:cNvCxnSpPr>
          <p:nvPr/>
        </p:nvCxnSpPr>
        <p:spPr>
          <a:xfrm>
            <a:off x="777875" y="2131919"/>
            <a:ext cx="9207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539" name="Google Shape;539;p23"/>
          <p:cNvSpPr/>
          <p:nvPr/>
        </p:nvSpPr>
        <p:spPr>
          <a:xfrm>
            <a:off x="972564" y="2043757"/>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40" name="Google Shape;540;p23"/>
          <p:cNvSpPr/>
          <p:nvPr/>
        </p:nvSpPr>
        <p:spPr>
          <a:xfrm>
            <a:off x="1709299" y="1730476"/>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41" name="Google Shape;541;p23"/>
          <p:cNvSpPr/>
          <p:nvPr/>
        </p:nvSpPr>
        <p:spPr>
          <a:xfrm>
            <a:off x="1709299" y="2478723"/>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542" name="Google Shape;542;p23"/>
          <p:cNvCxnSpPr>
            <a:stCxn id="541" idx="6"/>
            <a:endCxn id="533" idx="1"/>
          </p:cNvCxnSpPr>
          <p:nvPr/>
        </p:nvCxnSpPr>
        <p:spPr>
          <a:xfrm>
            <a:off x="1764017" y="2506155"/>
            <a:ext cx="579900" cy="254700"/>
          </a:xfrm>
          <a:prstGeom prst="bentConnector3">
            <a:avLst>
              <a:gd fmla="val 49990" name="adj1"/>
            </a:avLst>
          </a:prstGeom>
          <a:solidFill>
            <a:schemeClr val="accent1"/>
          </a:solidFill>
          <a:ln cap="flat" cmpd="sng" w="12700">
            <a:solidFill>
              <a:schemeClr val="dk1"/>
            </a:solidFill>
            <a:prstDash val="solid"/>
            <a:round/>
            <a:headEnd len="sm" w="sm" type="none"/>
            <a:tailEnd len="sm" w="sm" type="none"/>
          </a:ln>
        </p:spPr>
      </p:cxnSp>
      <p:sp>
        <p:nvSpPr>
          <p:cNvPr id="543" name="Google Shape;543;p23"/>
          <p:cNvSpPr/>
          <p:nvPr/>
        </p:nvSpPr>
        <p:spPr>
          <a:xfrm>
            <a:off x="7342027" y="1316082"/>
            <a:ext cx="800100" cy="39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Source Sans Pro"/>
                <a:ea typeface="Source Sans Pro"/>
                <a:cs typeface="Source Sans Pro"/>
                <a:sym typeface="Source Sans Pro"/>
              </a:rPr>
              <a:t>PSU</a:t>
            </a:r>
            <a:endParaRPr/>
          </a:p>
        </p:txBody>
      </p:sp>
      <p:sp>
        <p:nvSpPr>
          <p:cNvPr id="544" name="Google Shape;544;p23"/>
          <p:cNvSpPr txBox="1"/>
          <p:nvPr/>
        </p:nvSpPr>
        <p:spPr>
          <a:xfrm>
            <a:off x="8201419" y="1328266"/>
            <a:ext cx="404278"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800" u="none" cap="none" strike="noStrike">
                <a:solidFill>
                  <a:srgbClr val="000000"/>
                </a:solidFill>
                <a:latin typeface="Source Sans Pro"/>
                <a:ea typeface="Source Sans Pro"/>
                <a:cs typeface="Source Sans Pro"/>
                <a:sym typeface="Source Sans Pro"/>
              </a:rPr>
              <a:t>N</a:t>
            </a:r>
            <a:r>
              <a:rPr b="0" baseline="-25000" i="0" lang="en-US" sz="1800" u="none" cap="none" strike="noStrike">
                <a:solidFill>
                  <a:srgbClr val="000000"/>
                </a:solidFill>
                <a:latin typeface="Source Sans Pro"/>
                <a:ea typeface="Source Sans Pro"/>
                <a:cs typeface="Source Sans Pro"/>
                <a:sym typeface="Source Sans Pro"/>
              </a:rPr>
              <a:t>1</a:t>
            </a:r>
            <a:endParaRPr/>
          </a:p>
        </p:txBody>
      </p:sp>
      <p:sp>
        <p:nvSpPr>
          <p:cNvPr id="545" name="Google Shape;545;p23"/>
          <p:cNvSpPr/>
          <p:nvPr/>
        </p:nvSpPr>
        <p:spPr>
          <a:xfrm>
            <a:off x="7082845" y="1485500"/>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546" name="Google Shape;546;p23"/>
          <p:cNvCxnSpPr>
            <a:stCxn id="547" idx="3"/>
            <a:endCxn id="543" idx="1"/>
          </p:cNvCxnSpPr>
          <p:nvPr/>
        </p:nvCxnSpPr>
        <p:spPr>
          <a:xfrm>
            <a:off x="7144912" y="1512932"/>
            <a:ext cx="1971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547" name="Google Shape;547;p23"/>
          <p:cNvSpPr/>
          <p:nvPr/>
        </p:nvSpPr>
        <p:spPr>
          <a:xfrm>
            <a:off x="7068712" y="1101452"/>
            <a:ext cx="76200" cy="8229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548" name="Google Shape;548;p23"/>
          <p:cNvCxnSpPr>
            <a:endCxn id="547" idx="1"/>
          </p:cNvCxnSpPr>
          <p:nvPr/>
        </p:nvCxnSpPr>
        <p:spPr>
          <a:xfrm>
            <a:off x="2343712" y="1512932"/>
            <a:ext cx="4725000" cy="0"/>
          </a:xfrm>
          <a:prstGeom prst="straightConnector1">
            <a:avLst/>
          </a:prstGeom>
          <a:solidFill>
            <a:schemeClr val="accent1"/>
          </a:solidFill>
          <a:ln cap="flat" cmpd="sng" w="12700">
            <a:solidFill>
              <a:schemeClr val="dk1"/>
            </a:solidFill>
            <a:prstDash val="solid"/>
            <a:round/>
            <a:headEnd len="sm" w="sm" type="none"/>
            <a:tailEnd len="sm" w="sm" type="none"/>
          </a:ln>
        </p:spPr>
      </p:cxnSp>
      <p:cxnSp>
        <p:nvCxnSpPr>
          <p:cNvPr id="549" name="Google Shape;549;p23"/>
          <p:cNvCxnSpPr>
            <a:stCxn id="540" idx="6"/>
            <a:endCxn id="550" idx="1"/>
          </p:cNvCxnSpPr>
          <p:nvPr/>
        </p:nvCxnSpPr>
        <p:spPr>
          <a:xfrm flipH="1" rot="10800000">
            <a:off x="1764017" y="1512808"/>
            <a:ext cx="579900" cy="245100"/>
          </a:xfrm>
          <a:prstGeom prst="bentConnector3">
            <a:avLst>
              <a:gd fmla="val 49990" name="adj1"/>
            </a:avLst>
          </a:prstGeom>
          <a:solidFill>
            <a:schemeClr val="accent1"/>
          </a:solidFill>
          <a:ln cap="flat" cmpd="sng" w="12700">
            <a:solidFill>
              <a:schemeClr val="dk1"/>
            </a:solidFill>
            <a:prstDash val="solid"/>
            <a:round/>
            <a:headEnd len="sm" w="sm" type="none"/>
            <a:tailEnd len="sm" w="sm" type="none"/>
          </a:ln>
        </p:spPr>
      </p:cxnSp>
      <p:sp>
        <p:nvSpPr>
          <p:cNvPr id="538" name="Google Shape;538;p23"/>
          <p:cNvSpPr/>
          <p:nvPr/>
        </p:nvSpPr>
        <p:spPr>
          <a:xfrm>
            <a:off x="1698558" y="1491838"/>
            <a:ext cx="76200" cy="12801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33" name="Google Shape;533;p23"/>
          <p:cNvSpPr/>
          <p:nvPr/>
        </p:nvSpPr>
        <p:spPr>
          <a:xfrm>
            <a:off x="2343799" y="2672822"/>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30" name="Google Shape;530;p23"/>
          <p:cNvSpPr/>
          <p:nvPr/>
        </p:nvSpPr>
        <p:spPr>
          <a:xfrm>
            <a:off x="6237264" y="2672822"/>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50" name="Google Shape;550;p23"/>
          <p:cNvSpPr/>
          <p:nvPr/>
        </p:nvSpPr>
        <p:spPr>
          <a:xfrm>
            <a:off x="2343799" y="1424771"/>
            <a:ext cx="495300" cy="17632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51" name="Google Shape;551;p23"/>
          <p:cNvSpPr/>
          <p:nvPr/>
        </p:nvSpPr>
        <p:spPr>
          <a:xfrm>
            <a:off x="4329489" y="1424771"/>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552" name="Google Shape;552;p23"/>
          <p:cNvCxnSpPr>
            <a:stCxn id="553" idx="0"/>
            <a:endCxn id="554" idx="2"/>
          </p:cNvCxnSpPr>
          <p:nvPr/>
        </p:nvCxnSpPr>
        <p:spPr>
          <a:xfrm rot="10800000">
            <a:off x="4577139" y="4074901"/>
            <a:ext cx="0" cy="17340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553" name="Google Shape;553;p23"/>
          <p:cNvSpPr/>
          <p:nvPr/>
        </p:nvSpPr>
        <p:spPr>
          <a:xfrm>
            <a:off x="4334251" y="4248301"/>
            <a:ext cx="485776" cy="291244"/>
          </a:xfrm>
          <a:prstGeom prst="roundRect">
            <a:avLst>
              <a:gd fmla="val 1666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Source Sans Pro"/>
              <a:ea typeface="Source Sans Pro"/>
              <a:cs typeface="Source Sans Pro"/>
              <a:sym typeface="Source Sans Pro"/>
            </a:endParaRPr>
          </a:p>
        </p:txBody>
      </p:sp>
      <p:cxnSp>
        <p:nvCxnSpPr>
          <p:cNvPr id="555" name="Google Shape;555;p23"/>
          <p:cNvCxnSpPr>
            <a:stCxn id="556" idx="3"/>
            <a:endCxn id="557" idx="2"/>
          </p:cNvCxnSpPr>
          <p:nvPr/>
        </p:nvCxnSpPr>
        <p:spPr>
          <a:xfrm>
            <a:off x="5370129" y="3196121"/>
            <a:ext cx="4899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558" name="Google Shape;558;p23"/>
          <p:cNvSpPr/>
          <p:nvPr/>
        </p:nvSpPr>
        <p:spPr>
          <a:xfrm>
            <a:off x="3176762" y="2319874"/>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59" name="Google Shape;559;p23"/>
          <p:cNvSpPr/>
          <p:nvPr/>
        </p:nvSpPr>
        <p:spPr>
          <a:xfrm>
            <a:off x="5859980" y="2319874"/>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56" name="Google Shape;556;p23"/>
          <p:cNvSpPr/>
          <p:nvPr/>
        </p:nvSpPr>
        <p:spPr>
          <a:xfrm>
            <a:off x="4868479" y="2950852"/>
            <a:ext cx="501650" cy="490538"/>
          </a:xfrm>
          <a:prstGeom prst="rect">
            <a:avLst/>
          </a:prstGeom>
          <a:solidFill>
            <a:srgbClr val="00FFFF"/>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sp>
        <p:nvSpPr>
          <p:cNvPr id="560" name="Google Shape;560;p23"/>
          <p:cNvSpPr/>
          <p:nvPr/>
        </p:nvSpPr>
        <p:spPr>
          <a:xfrm>
            <a:off x="5131999" y="3023877"/>
            <a:ext cx="173037" cy="120650"/>
          </a:xfrm>
          <a:custGeom>
            <a:rect b="b" l="l" r="r" t="t"/>
            <a:pathLst>
              <a:path extrusionOk="0" h="1436" w="2352">
                <a:moveTo>
                  <a:pt x="0" y="724"/>
                </a:moveTo>
                <a:cubicBezTo>
                  <a:pt x="65" y="594"/>
                  <a:pt x="130" y="465"/>
                  <a:pt x="192" y="364"/>
                </a:cubicBezTo>
                <a:cubicBezTo>
                  <a:pt x="254" y="263"/>
                  <a:pt x="316" y="177"/>
                  <a:pt x="370" y="119"/>
                </a:cubicBezTo>
                <a:cubicBezTo>
                  <a:pt x="424" y="61"/>
                  <a:pt x="480" y="36"/>
                  <a:pt x="514" y="18"/>
                </a:cubicBezTo>
                <a:cubicBezTo>
                  <a:pt x="548" y="0"/>
                  <a:pt x="553" y="13"/>
                  <a:pt x="576" y="13"/>
                </a:cubicBezTo>
                <a:cubicBezTo>
                  <a:pt x="599" y="13"/>
                  <a:pt x="625" y="8"/>
                  <a:pt x="653" y="18"/>
                </a:cubicBezTo>
                <a:cubicBezTo>
                  <a:pt x="681" y="28"/>
                  <a:pt x="702" y="33"/>
                  <a:pt x="744" y="71"/>
                </a:cubicBezTo>
                <a:cubicBezTo>
                  <a:pt x="786" y="109"/>
                  <a:pt x="865" y="199"/>
                  <a:pt x="903" y="248"/>
                </a:cubicBezTo>
                <a:cubicBezTo>
                  <a:pt x="941" y="297"/>
                  <a:pt x="939" y="303"/>
                  <a:pt x="975" y="364"/>
                </a:cubicBezTo>
                <a:cubicBezTo>
                  <a:pt x="1011" y="425"/>
                  <a:pt x="1068" y="517"/>
                  <a:pt x="1119" y="613"/>
                </a:cubicBezTo>
                <a:cubicBezTo>
                  <a:pt x="1170" y="709"/>
                  <a:pt x="1237" y="856"/>
                  <a:pt x="1282" y="940"/>
                </a:cubicBezTo>
                <a:cubicBezTo>
                  <a:pt x="1327" y="1024"/>
                  <a:pt x="1346" y="1056"/>
                  <a:pt x="1387" y="1117"/>
                </a:cubicBezTo>
                <a:cubicBezTo>
                  <a:pt x="1428" y="1178"/>
                  <a:pt x="1486" y="1256"/>
                  <a:pt x="1531" y="1304"/>
                </a:cubicBezTo>
                <a:cubicBezTo>
                  <a:pt x="1576" y="1352"/>
                  <a:pt x="1620" y="1384"/>
                  <a:pt x="1656" y="1405"/>
                </a:cubicBezTo>
                <a:cubicBezTo>
                  <a:pt x="1692" y="1426"/>
                  <a:pt x="1719" y="1426"/>
                  <a:pt x="1747" y="1429"/>
                </a:cubicBezTo>
                <a:cubicBezTo>
                  <a:pt x="1775" y="1432"/>
                  <a:pt x="1791" y="1436"/>
                  <a:pt x="1824" y="1424"/>
                </a:cubicBezTo>
                <a:cubicBezTo>
                  <a:pt x="1857" y="1412"/>
                  <a:pt x="1906" y="1390"/>
                  <a:pt x="1944" y="1357"/>
                </a:cubicBezTo>
                <a:cubicBezTo>
                  <a:pt x="1982" y="1324"/>
                  <a:pt x="2021" y="1269"/>
                  <a:pt x="2055" y="1223"/>
                </a:cubicBezTo>
                <a:cubicBezTo>
                  <a:pt x="2089" y="1177"/>
                  <a:pt x="2120" y="1129"/>
                  <a:pt x="2151" y="1079"/>
                </a:cubicBezTo>
                <a:cubicBezTo>
                  <a:pt x="2182" y="1029"/>
                  <a:pt x="2214" y="975"/>
                  <a:pt x="2242" y="925"/>
                </a:cubicBezTo>
                <a:cubicBezTo>
                  <a:pt x="2270" y="875"/>
                  <a:pt x="2301" y="815"/>
                  <a:pt x="2319" y="781"/>
                </a:cubicBezTo>
                <a:cubicBezTo>
                  <a:pt x="2337" y="747"/>
                  <a:pt x="2344" y="733"/>
                  <a:pt x="2352" y="719"/>
                </a:cubicBezTo>
              </a:path>
            </a:pathLst>
          </a:cu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cxnSp>
        <p:nvCxnSpPr>
          <p:cNvPr id="561" name="Google Shape;561;p23"/>
          <p:cNvCxnSpPr/>
          <p:nvPr/>
        </p:nvCxnSpPr>
        <p:spPr>
          <a:xfrm>
            <a:off x="4871475" y="2950852"/>
            <a:ext cx="503404" cy="490538"/>
          </a:xfrm>
          <a:prstGeom prst="straightConnector1">
            <a:avLst/>
          </a:prstGeom>
          <a:noFill/>
          <a:ln cap="flat" cmpd="sng" w="12700">
            <a:solidFill>
              <a:schemeClr val="dk1"/>
            </a:solidFill>
            <a:prstDash val="solid"/>
            <a:round/>
            <a:headEnd len="sm" w="sm" type="none"/>
            <a:tailEnd len="sm" w="sm" type="none"/>
          </a:ln>
        </p:spPr>
      </p:cxnSp>
      <p:cxnSp>
        <p:nvCxnSpPr>
          <p:cNvPr id="562" name="Google Shape;562;p23"/>
          <p:cNvCxnSpPr/>
          <p:nvPr/>
        </p:nvCxnSpPr>
        <p:spPr>
          <a:xfrm>
            <a:off x="4914511" y="3287402"/>
            <a:ext cx="217488" cy="0"/>
          </a:xfrm>
          <a:prstGeom prst="straightConnector1">
            <a:avLst/>
          </a:prstGeom>
          <a:noFill/>
          <a:ln cap="flat" cmpd="sng" w="12700">
            <a:solidFill>
              <a:schemeClr val="dk1"/>
            </a:solidFill>
            <a:prstDash val="solid"/>
            <a:round/>
            <a:headEnd len="sm" w="sm" type="none"/>
            <a:tailEnd len="sm" w="sm" type="none"/>
          </a:ln>
        </p:spPr>
      </p:cxnSp>
      <p:cxnSp>
        <p:nvCxnSpPr>
          <p:cNvPr id="563" name="Google Shape;563;p23"/>
          <p:cNvCxnSpPr/>
          <p:nvPr/>
        </p:nvCxnSpPr>
        <p:spPr>
          <a:xfrm>
            <a:off x="4914511" y="3339790"/>
            <a:ext cx="217488" cy="0"/>
          </a:xfrm>
          <a:prstGeom prst="straightConnector1">
            <a:avLst/>
          </a:prstGeom>
          <a:noFill/>
          <a:ln cap="flat" cmpd="sng" w="12700">
            <a:solidFill>
              <a:schemeClr val="dk1"/>
            </a:solidFill>
            <a:prstDash val="dash"/>
            <a:round/>
            <a:headEnd len="sm" w="sm" type="none"/>
            <a:tailEnd len="sm" w="sm" type="none"/>
          </a:ln>
        </p:spPr>
      </p:cxnSp>
      <p:sp>
        <p:nvSpPr>
          <p:cNvPr id="557" name="Google Shape;557;p23"/>
          <p:cNvSpPr/>
          <p:nvPr/>
        </p:nvSpPr>
        <p:spPr>
          <a:xfrm>
            <a:off x="5859980" y="3168689"/>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64" name="Google Shape;564;p23"/>
          <p:cNvSpPr/>
          <p:nvPr/>
        </p:nvSpPr>
        <p:spPr>
          <a:xfrm flipH="1">
            <a:off x="3813382" y="2950852"/>
            <a:ext cx="501650" cy="490538"/>
          </a:xfrm>
          <a:prstGeom prst="rect">
            <a:avLst/>
          </a:prstGeom>
          <a:solidFill>
            <a:srgbClr val="FF9797"/>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sp>
        <p:nvSpPr>
          <p:cNvPr id="565" name="Google Shape;565;p23"/>
          <p:cNvSpPr/>
          <p:nvPr/>
        </p:nvSpPr>
        <p:spPr>
          <a:xfrm flipH="1">
            <a:off x="3878475" y="3023877"/>
            <a:ext cx="173037" cy="120650"/>
          </a:xfrm>
          <a:custGeom>
            <a:rect b="b" l="l" r="r" t="t"/>
            <a:pathLst>
              <a:path extrusionOk="0" h="1436" w="2352">
                <a:moveTo>
                  <a:pt x="0" y="724"/>
                </a:moveTo>
                <a:cubicBezTo>
                  <a:pt x="65" y="594"/>
                  <a:pt x="130" y="465"/>
                  <a:pt x="192" y="364"/>
                </a:cubicBezTo>
                <a:cubicBezTo>
                  <a:pt x="254" y="263"/>
                  <a:pt x="316" y="177"/>
                  <a:pt x="370" y="119"/>
                </a:cubicBezTo>
                <a:cubicBezTo>
                  <a:pt x="424" y="61"/>
                  <a:pt x="480" y="36"/>
                  <a:pt x="514" y="18"/>
                </a:cubicBezTo>
                <a:cubicBezTo>
                  <a:pt x="548" y="0"/>
                  <a:pt x="553" y="13"/>
                  <a:pt x="576" y="13"/>
                </a:cubicBezTo>
                <a:cubicBezTo>
                  <a:pt x="599" y="13"/>
                  <a:pt x="625" y="8"/>
                  <a:pt x="653" y="18"/>
                </a:cubicBezTo>
                <a:cubicBezTo>
                  <a:pt x="681" y="28"/>
                  <a:pt x="702" y="33"/>
                  <a:pt x="744" y="71"/>
                </a:cubicBezTo>
                <a:cubicBezTo>
                  <a:pt x="786" y="109"/>
                  <a:pt x="865" y="199"/>
                  <a:pt x="903" y="248"/>
                </a:cubicBezTo>
                <a:cubicBezTo>
                  <a:pt x="941" y="297"/>
                  <a:pt x="939" y="303"/>
                  <a:pt x="975" y="364"/>
                </a:cubicBezTo>
                <a:cubicBezTo>
                  <a:pt x="1011" y="425"/>
                  <a:pt x="1068" y="517"/>
                  <a:pt x="1119" y="613"/>
                </a:cubicBezTo>
                <a:cubicBezTo>
                  <a:pt x="1170" y="709"/>
                  <a:pt x="1237" y="856"/>
                  <a:pt x="1282" y="940"/>
                </a:cubicBezTo>
                <a:cubicBezTo>
                  <a:pt x="1327" y="1024"/>
                  <a:pt x="1346" y="1056"/>
                  <a:pt x="1387" y="1117"/>
                </a:cubicBezTo>
                <a:cubicBezTo>
                  <a:pt x="1428" y="1178"/>
                  <a:pt x="1486" y="1256"/>
                  <a:pt x="1531" y="1304"/>
                </a:cubicBezTo>
                <a:cubicBezTo>
                  <a:pt x="1576" y="1352"/>
                  <a:pt x="1620" y="1384"/>
                  <a:pt x="1656" y="1405"/>
                </a:cubicBezTo>
                <a:cubicBezTo>
                  <a:pt x="1692" y="1426"/>
                  <a:pt x="1719" y="1426"/>
                  <a:pt x="1747" y="1429"/>
                </a:cubicBezTo>
                <a:cubicBezTo>
                  <a:pt x="1775" y="1432"/>
                  <a:pt x="1791" y="1436"/>
                  <a:pt x="1824" y="1424"/>
                </a:cubicBezTo>
                <a:cubicBezTo>
                  <a:pt x="1857" y="1412"/>
                  <a:pt x="1906" y="1390"/>
                  <a:pt x="1944" y="1357"/>
                </a:cubicBezTo>
                <a:cubicBezTo>
                  <a:pt x="1982" y="1324"/>
                  <a:pt x="2021" y="1269"/>
                  <a:pt x="2055" y="1223"/>
                </a:cubicBezTo>
                <a:cubicBezTo>
                  <a:pt x="2089" y="1177"/>
                  <a:pt x="2120" y="1129"/>
                  <a:pt x="2151" y="1079"/>
                </a:cubicBezTo>
                <a:cubicBezTo>
                  <a:pt x="2182" y="1029"/>
                  <a:pt x="2214" y="975"/>
                  <a:pt x="2242" y="925"/>
                </a:cubicBezTo>
                <a:cubicBezTo>
                  <a:pt x="2270" y="875"/>
                  <a:pt x="2301" y="815"/>
                  <a:pt x="2319" y="781"/>
                </a:cubicBezTo>
                <a:cubicBezTo>
                  <a:pt x="2337" y="747"/>
                  <a:pt x="2344" y="733"/>
                  <a:pt x="2352" y="719"/>
                </a:cubicBezTo>
              </a:path>
            </a:pathLst>
          </a:cu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cxnSp>
        <p:nvCxnSpPr>
          <p:cNvPr id="566" name="Google Shape;566;p23"/>
          <p:cNvCxnSpPr/>
          <p:nvPr/>
        </p:nvCxnSpPr>
        <p:spPr>
          <a:xfrm flipH="1">
            <a:off x="3819599" y="2950852"/>
            <a:ext cx="497521" cy="490540"/>
          </a:xfrm>
          <a:prstGeom prst="straightConnector1">
            <a:avLst/>
          </a:prstGeom>
          <a:noFill/>
          <a:ln cap="flat" cmpd="sng" w="12700">
            <a:solidFill>
              <a:schemeClr val="dk1"/>
            </a:solidFill>
            <a:prstDash val="solid"/>
            <a:round/>
            <a:headEnd len="sm" w="sm" type="none"/>
            <a:tailEnd len="sm" w="sm" type="none"/>
          </a:ln>
        </p:spPr>
      </p:cxnSp>
      <p:cxnSp>
        <p:nvCxnSpPr>
          <p:cNvPr id="567" name="Google Shape;567;p23"/>
          <p:cNvCxnSpPr/>
          <p:nvPr/>
        </p:nvCxnSpPr>
        <p:spPr>
          <a:xfrm rot="10800000">
            <a:off x="4051512" y="3287402"/>
            <a:ext cx="217488" cy="0"/>
          </a:xfrm>
          <a:prstGeom prst="straightConnector1">
            <a:avLst/>
          </a:prstGeom>
          <a:noFill/>
          <a:ln cap="flat" cmpd="sng" w="12700">
            <a:solidFill>
              <a:schemeClr val="dk1"/>
            </a:solidFill>
            <a:prstDash val="solid"/>
            <a:round/>
            <a:headEnd len="sm" w="sm" type="none"/>
            <a:tailEnd len="sm" w="sm" type="none"/>
          </a:ln>
        </p:spPr>
      </p:cxnSp>
      <p:cxnSp>
        <p:nvCxnSpPr>
          <p:cNvPr id="568" name="Google Shape;568;p23"/>
          <p:cNvCxnSpPr/>
          <p:nvPr/>
        </p:nvCxnSpPr>
        <p:spPr>
          <a:xfrm rot="10800000">
            <a:off x="4051512" y="3339790"/>
            <a:ext cx="217488" cy="0"/>
          </a:xfrm>
          <a:prstGeom prst="straightConnector1">
            <a:avLst/>
          </a:prstGeom>
          <a:noFill/>
          <a:ln cap="flat" cmpd="sng" w="12700">
            <a:solidFill>
              <a:schemeClr val="dk1"/>
            </a:solidFill>
            <a:prstDash val="dash"/>
            <a:round/>
            <a:headEnd len="sm" w="sm" type="none"/>
            <a:tailEnd len="sm" w="sm" type="none"/>
          </a:ln>
        </p:spPr>
      </p:cxnSp>
      <p:sp>
        <p:nvSpPr>
          <p:cNvPr id="569" name="Google Shape;569;p23"/>
          <p:cNvSpPr/>
          <p:nvPr/>
        </p:nvSpPr>
        <p:spPr>
          <a:xfrm flipH="1">
            <a:off x="3170333" y="3168689"/>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570" name="Google Shape;570;p23"/>
          <p:cNvCxnSpPr>
            <a:stCxn id="564" idx="3"/>
            <a:endCxn id="569" idx="2"/>
          </p:cNvCxnSpPr>
          <p:nvPr/>
        </p:nvCxnSpPr>
        <p:spPr>
          <a:xfrm rot="10800000">
            <a:off x="3225082" y="3196121"/>
            <a:ext cx="588300" cy="0"/>
          </a:xfrm>
          <a:prstGeom prst="straightConnector1">
            <a:avLst/>
          </a:prstGeom>
          <a:solidFill>
            <a:schemeClr val="accent1"/>
          </a:solidFill>
          <a:ln cap="flat" cmpd="sng" w="12700">
            <a:solidFill>
              <a:schemeClr val="dk1"/>
            </a:solidFill>
            <a:prstDash val="solid"/>
            <a:round/>
            <a:headEnd len="sm" w="sm" type="none"/>
            <a:tailEnd len="sm" w="sm" type="none"/>
          </a:ln>
        </p:spPr>
      </p:cxnSp>
      <p:cxnSp>
        <p:nvCxnSpPr>
          <p:cNvPr id="571" name="Google Shape;571;p23"/>
          <p:cNvCxnSpPr>
            <a:stCxn id="564" idx="1"/>
          </p:cNvCxnSpPr>
          <p:nvPr/>
        </p:nvCxnSpPr>
        <p:spPr>
          <a:xfrm>
            <a:off x="4315032" y="3196121"/>
            <a:ext cx="267600" cy="436500"/>
          </a:xfrm>
          <a:prstGeom prst="bentConnector2">
            <a:avLst/>
          </a:prstGeom>
          <a:solidFill>
            <a:schemeClr val="accent1"/>
          </a:solidFill>
          <a:ln cap="flat" cmpd="sng" w="12700">
            <a:solidFill>
              <a:schemeClr val="dk1"/>
            </a:solidFill>
            <a:prstDash val="solid"/>
            <a:round/>
            <a:headEnd len="sm" w="sm" type="none"/>
            <a:tailEnd len="sm" w="sm" type="none"/>
          </a:ln>
        </p:spPr>
      </p:cxnSp>
      <p:cxnSp>
        <p:nvCxnSpPr>
          <p:cNvPr id="572" name="Google Shape;572;p23"/>
          <p:cNvCxnSpPr>
            <a:stCxn id="556" idx="1"/>
            <a:endCxn id="573" idx="6"/>
          </p:cNvCxnSpPr>
          <p:nvPr/>
        </p:nvCxnSpPr>
        <p:spPr>
          <a:xfrm flipH="1">
            <a:off x="4604479" y="3196121"/>
            <a:ext cx="264000" cy="30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574" name="Google Shape;574;p23"/>
          <p:cNvSpPr/>
          <p:nvPr/>
        </p:nvSpPr>
        <p:spPr>
          <a:xfrm>
            <a:off x="4329489" y="2259145"/>
            <a:ext cx="495300" cy="176322"/>
          </a:xfrm>
          <a:prstGeom prst="rect">
            <a:avLst/>
          </a:prstGeom>
          <a:solidFill>
            <a:schemeClr val="lt1"/>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575" name="Google Shape;575;p23"/>
          <p:cNvCxnSpPr>
            <a:stCxn id="574" idx="3"/>
            <a:endCxn id="559" idx="2"/>
          </p:cNvCxnSpPr>
          <p:nvPr/>
        </p:nvCxnSpPr>
        <p:spPr>
          <a:xfrm>
            <a:off x="4824789" y="2347306"/>
            <a:ext cx="1035300" cy="0"/>
          </a:xfrm>
          <a:prstGeom prst="straightConnector1">
            <a:avLst/>
          </a:prstGeom>
          <a:solidFill>
            <a:schemeClr val="accent1"/>
          </a:solidFill>
          <a:ln cap="flat" cmpd="sng" w="12700">
            <a:solidFill>
              <a:srgbClr val="BFBFBF"/>
            </a:solidFill>
            <a:prstDash val="solid"/>
            <a:round/>
            <a:headEnd len="sm" w="sm" type="none"/>
            <a:tailEnd len="sm" w="sm" type="none"/>
          </a:ln>
        </p:spPr>
      </p:cxnSp>
      <p:cxnSp>
        <p:nvCxnSpPr>
          <p:cNvPr id="576" name="Google Shape;576;p23"/>
          <p:cNvCxnSpPr>
            <a:stCxn id="558" idx="6"/>
            <a:endCxn id="574" idx="1"/>
          </p:cNvCxnSpPr>
          <p:nvPr/>
        </p:nvCxnSpPr>
        <p:spPr>
          <a:xfrm>
            <a:off x="3231480" y="2347306"/>
            <a:ext cx="1098000" cy="0"/>
          </a:xfrm>
          <a:prstGeom prst="straightConnector1">
            <a:avLst/>
          </a:prstGeom>
          <a:solidFill>
            <a:schemeClr val="accent1"/>
          </a:solidFill>
          <a:ln cap="flat" cmpd="sng" w="12700">
            <a:solidFill>
              <a:srgbClr val="BFBFBF"/>
            </a:solidFill>
            <a:prstDash val="solid"/>
            <a:round/>
            <a:headEnd len="sm" w="sm" type="none"/>
            <a:tailEnd len="sm" w="sm" type="none"/>
          </a:ln>
        </p:spPr>
      </p:cxnSp>
      <p:sp>
        <p:nvSpPr>
          <p:cNvPr id="577" name="Google Shape;577;p23"/>
          <p:cNvSpPr txBox="1"/>
          <p:nvPr/>
        </p:nvSpPr>
        <p:spPr>
          <a:xfrm>
            <a:off x="4551673" y="4170213"/>
            <a:ext cx="300082"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Source Sans Pro"/>
                <a:ea typeface="Source Sans Pro"/>
                <a:cs typeface="Source Sans Pro"/>
                <a:sym typeface="Source Sans Pro"/>
              </a:rPr>
              <a:t>+</a:t>
            </a:r>
            <a:endParaRPr/>
          </a:p>
        </p:txBody>
      </p:sp>
      <p:sp>
        <p:nvSpPr>
          <p:cNvPr id="578" name="Google Shape;578;p23"/>
          <p:cNvSpPr txBox="1"/>
          <p:nvPr/>
        </p:nvSpPr>
        <p:spPr>
          <a:xfrm>
            <a:off x="4301746" y="4147852"/>
            <a:ext cx="311304"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Noto Sans Symbols"/>
                <a:ea typeface="Noto Sans Symbols"/>
                <a:cs typeface="Noto Sans Symbols"/>
                <a:sym typeface="Noto Sans Symbols"/>
              </a:rPr>
              <a:t>−</a:t>
            </a:r>
            <a:endParaRPr/>
          </a:p>
        </p:txBody>
      </p:sp>
      <p:sp>
        <p:nvSpPr>
          <p:cNvPr id="579" name="Google Shape;579;p23"/>
          <p:cNvSpPr/>
          <p:nvPr/>
        </p:nvSpPr>
        <p:spPr>
          <a:xfrm>
            <a:off x="4668151" y="4175056"/>
            <a:ext cx="72030" cy="68403"/>
          </a:xfrm>
          <a:prstGeom prst="roundRect">
            <a:avLst>
              <a:gd fmla="val 1666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Source Sans Pro"/>
              <a:ea typeface="Source Sans Pro"/>
              <a:cs typeface="Source Sans Pro"/>
              <a:sym typeface="Source Sans Pro"/>
            </a:endParaRPr>
          </a:p>
        </p:txBody>
      </p:sp>
      <p:sp>
        <p:nvSpPr>
          <p:cNvPr id="580" name="Google Shape;580;p23"/>
          <p:cNvSpPr/>
          <p:nvPr/>
        </p:nvSpPr>
        <p:spPr>
          <a:xfrm>
            <a:off x="4426522" y="4175056"/>
            <a:ext cx="72030" cy="68403"/>
          </a:xfrm>
          <a:prstGeom prst="roundRect">
            <a:avLst>
              <a:gd fmla="val 1666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Source Sans Pro"/>
              <a:ea typeface="Source Sans Pro"/>
              <a:cs typeface="Source Sans Pro"/>
              <a:sym typeface="Source Sans Pro"/>
            </a:endParaRPr>
          </a:p>
        </p:txBody>
      </p:sp>
      <p:sp>
        <p:nvSpPr>
          <p:cNvPr id="573" name="Google Shape;573;p23"/>
          <p:cNvSpPr/>
          <p:nvPr/>
        </p:nvSpPr>
        <p:spPr>
          <a:xfrm>
            <a:off x="4549780" y="3169133"/>
            <a:ext cx="54718" cy="54864"/>
          </a:xfrm>
          <a:prstGeom prst="ellipse">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81" name="Google Shape;581;p23"/>
          <p:cNvSpPr/>
          <p:nvPr/>
        </p:nvSpPr>
        <p:spPr>
          <a:xfrm>
            <a:off x="5849239" y="2121262"/>
            <a:ext cx="76200" cy="12801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34" name="Google Shape;534;p23"/>
          <p:cNvSpPr/>
          <p:nvPr/>
        </p:nvSpPr>
        <p:spPr>
          <a:xfrm>
            <a:off x="3165809" y="2121262"/>
            <a:ext cx="76200" cy="12801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54" name="Google Shape;554;p23"/>
          <p:cNvSpPr/>
          <p:nvPr/>
        </p:nvSpPr>
        <p:spPr>
          <a:xfrm flipH="1">
            <a:off x="4326314" y="3584265"/>
            <a:ext cx="501650" cy="490538"/>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cxnSp>
        <p:nvCxnSpPr>
          <p:cNvPr id="582" name="Google Shape;582;p23"/>
          <p:cNvCxnSpPr/>
          <p:nvPr/>
        </p:nvCxnSpPr>
        <p:spPr>
          <a:xfrm flipH="1">
            <a:off x="4336743" y="3584265"/>
            <a:ext cx="497521" cy="490540"/>
          </a:xfrm>
          <a:prstGeom prst="straightConnector1">
            <a:avLst/>
          </a:prstGeom>
          <a:noFill/>
          <a:ln cap="flat" cmpd="sng" w="12700">
            <a:solidFill>
              <a:schemeClr val="dk1"/>
            </a:solidFill>
            <a:prstDash val="solid"/>
            <a:round/>
            <a:headEnd len="sm" w="sm" type="none"/>
            <a:tailEnd len="sm" w="sm" type="none"/>
          </a:ln>
        </p:spPr>
      </p:cxnSp>
      <p:cxnSp>
        <p:nvCxnSpPr>
          <p:cNvPr id="583" name="Google Shape;583;p23"/>
          <p:cNvCxnSpPr/>
          <p:nvPr/>
        </p:nvCxnSpPr>
        <p:spPr>
          <a:xfrm rot="10800000">
            <a:off x="4568656" y="3920815"/>
            <a:ext cx="217488" cy="0"/>
          </a:xfrm>
          <a:prstGeom prst="straightConnector1">
            <a:avLst/>
          </a:prstGeom>
          <a:noFill/>
          <a:ln cap="flat" cmpd="sng" w="12700">
            <a:solidFill>
              <a:schemeClr val="dk1"/>
            </a:solidFill>
            <a:prstDash val="solid"/>
            <a:round/>
            <a:headEnd len="sm" w="sm" type="none"/>
            <a:tailEnd len="sm" w="sm" type="none"/>
          </a:ln>
        </p:spPr>
      </p:cxnSp>
      <p:cxnSp>
        <p:nvCxnSpPr>
          <p:cNvPr id="584" name="Google Shape;584;p23"/>
          <p:cNvCxnSpPr/>
          <p:nvPr/>
        </p:nvCxnSpPr>
        <p:spPr>
          <a:xfrm rot="10800000">
            <a:off x="4568656" y="3973203"/>
            <a:ext cx="217488" cy="0"/>
          </a:xfrm>
          <a:prstGeom prst="straightConnector1">
            <a:avLst/>
          </a:prstGeom>
          <a:noFill/>
          <a:ln cap="flat" cmpd="sng" w="12700">
            <a:solidFill>
              <a:schemeClr val="dk1"/>
            </a:solidFill>
            <a:prstDash val="dash"/>
            <a:round/>
            <a:headEnd len="sm" w="sm" type="none"/>
            <a:tailEnd len="sm" w="sm" type="none"/>
          </a:ln>
        </p:spPr>
      </p:cxnSp>
      <p:cxnSp>
        <p:nvCxnSpPr>
          <p:cNvPr id="585" name="Google Shape;585;p23"/>
          <p:cNvCxnSpPr/>
          <p:nvPr/>
        </p:nvCxnSpPr>
        <p:spPr>
          <a:xfrm rot="10800000">
            <a:off x="4387681" y="3680309"/>
            <a:ext cx="217488" cy="0"/>
          </a:xfrm>
          <a:prstGeom prst="straightConnector1">
            <a:avLst/>
          </a:prstGeom>
          <a:noFill/>
          <a:ln cap="flat" cmpd="sng" w="12700">
            <a:solidFill>
              <a:schemeClr val="dk1"/>
            </a:solidFill>
            <a:prstDash val="solid"/>
            <a:round/>
            <a:headEnd len="sm" w="sm" type="none"/>
            <a:tailEnd len="sm" w="sm" type="none"/>
          </a:ln>
        </p:spPr>
      </p:cxnSp>
      <p:cxnSp>
        <p:nvCxnSpPr>
          <p:cNvPr id="586" name="Google Shape;586;p23"/>
          <p:cNvCxnSpPr/>
          <p:nvPr/>
        </p:nvCxnSpPr>
        <p:spPr>
          <a:xfrm rot="10800000">
            <a:off x="4387681" y="3732697"/>
            <a:ext cx="217488" cy="0"/>
          </a:xfrm>
          <a:prstGeom prst="straightConnector1">
            <a:avLst/>
          </a:prstGeom>
          <a:noFill/>
          <a:ln cap="flat" cmpd="sng" w="12700">
            <a:solidFill>
              <a:schemeClr val="dk1"/>
            </a:solidFill>
            <a:prstDash val="dash"/>
            <a:round/>
            <a:headEnd len="sm" w="sm" type="none"/>
            <a:tailEnd len="sm" w="sm" type="none"/>
          </a:ln>
        </p:spPr>
      </p:cxnSp>
      <p:cxnSp>
        <p:nvCxnSpPr>
          <p:cNvPr id="587" name="Google Shape;587;p23"/>
          <p:cNvCxnSpPr>
            <a:stCxn id="581" idx="3"/>
            <a:endCxn id="530" idx="1"/>
          </p:cNvCxnSpPr>
          <p:nvPr/>
        </p:nvCxnSpPr>
        <p:spPr>
          <a:xfrm flipH="1" rot="10800000">
            <a:off x="5925439" y="2761042"/>
            <a:ext cx="311700" cy="300"/>
          </a:xfrm>
          <a:prstGeom prst="straightConnector1">
            <a:avLst/>
          </a:prstGeom>
          <a:solidFill>
            <a:schemeClr val="accent1"/>
          </a:solidFill>
          <a:ln cap="flat" cmpd="sng" w="12700">
            <a:solidFill>
              <a:schemeClr val="dk1"/>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1" name="Shape 591"/>
        <p:cNvGrpSpPr/>
        <p:nvPr/>
      </p:nvGrpSpPr>
      <p:grpSpPr>
        <a:xfrm>
          <a:off x="0" y="0"/>
          <a:ext cx="0" cy="0"/>
          <a:chOff x="0" y="0"/>
          <a:chExt cx="0" cy="0"/>
        </a:xfrm>
      </p:grpSpPr>
      <p:pic>
        <p:nvPicPr>
          <p:cNvPr id="592" name="Google Shape;592;p24"/>
          <p:cNvPicPr preferRelativeResize="0"/>
          <p:nvPr/>
        </p:nvPicPr>
        <p:blipFill rotWithShape="1">
          <a:blip r:embed="rId3">
            <a:alphaModFix/>
          </a:blip>
          <a:srcRect b="0" l="0" r="0" t="0"/>
          <a:stretch/>
        </p:blipFill>
        <p:spPr>
          <a:xfrm>
            <a:off x="7762915" y="104850"/>
            <a:ext cx="945356" cy="945356"/>
          </a:xfrm>
          <a:prstGeom prst="rect">
            <a:avLst/>
          </a:prstGeom>
          <a:noFill/>
          <a:ln>
            <a:noFill/>
          </a:ln>
        </p:spPr>
      </p:pic>
      <p:sp>
        <p:nvSpPr>
          <p:cNvPr id="593" name="Google Shape;593;p24"/>
          <p:cNvSpPr txBox="1"/>
          <p:nvPr>
            <p:ph type="title"/>
          </p:nvPr>
        </p:nvSpPr>
        <p:spPr>
          <a:xfrm>
            <a:off x="377428" y="273844"/>
            <a:ext cx="7886700" cy="600525"/>
          </a:xfrm>
          <a:prstGeom prst="rect">
            <a:avLst/>
          </a:prstGeom>
          <a:noFill/>
          <a:ln>
            <a:noFill/>
          </a:ln>
        </p:spPr>
        <p:txBody>
          <a:bodyPr anchorCtr="0" anchor="ctr" bIns="17125" lIns="34275" spcFirstLastPara="1" rIns="34275" wrap="square" tIns="17125">
            <a:noAutofit/>
          </a:bodyPr>
          <a:lstStyle/>
          <a:p>
            <a:pPr indent="0" lvl="0" marL="0" rtl="0" algn="l">
              <a:lnSpc>
                <a:spcPct val="90000"/>
              </a:lnSpc>
              <a:spcBef>
                <a:spcPts val="0"/>
              </a:spcBef>
              <a:spcAft>
                <a:spcPts val="0"/>
              </a:spcAft>
              <a:buSzPts val="10000"/>
              <a:buNone/>
            </a:pPr>
            <a:r>
              <a:rPr lang="en-US" sz="3750">
                <a:solidFill>
                  <a:srgbClr val="5F6062"/>
                </a:solidFill>
              </a:rPr>
              <a:t>Stored-Energy Mode</a:t>
            </a:r>
            <a:endParaRPr sz="3750">
              <a:solidFill>
                <a:srgbClr val="5F6062"/>
              </a:solidFill>
            </a:endParaRPr>
          </a:p>
        </p:txBody>
      </p:sp>
      <p:sp>
        <p:nvSpPr>
          <p:cNvPr id="594" name="Google Shape;594;p24"/>
          <p:cNvSpPr/>
          <p:nvPr/>
        </p:nvSpPr>
        <p:spPr>
          <a:xfrm>
            <a:off x="7342027" y="2564133"/>
            <a:ext cx="800100" cy="39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Source Sans Pro"/>
                <a:ea typeface="Source Sans Pro"/>
                <a:cs typeface="Source Sans Pro"/>
                <a:sym typeface="Source Sans Pro"/>
              </a:rPr>
              <a:t>PSU</a:t>
            </a:r>
            <a:endParaRPr/>
          </a:p>
        </p:txBody>
      </p:sp>
      <p:sp>
        <p:nvSpPr>
          <p:cNvPr id="595" name="Google Shape;595;p24"/>
          <p:cNvSpPr txBox="1"/>
          <p:nvPr/>
        </p:nvSpPr>
        <p:spPr>
          <a:xfrm>
            <a:off x="8201419" y="2576317"/>
            <a:ext cx="404278"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800" u="none" cap="none" strike="noStrike">
                <a:solidFill>
                  <a:srgbClr val="000000"/>
                </a:solidFill>
                <a:latin typeface="Source Sans Pro"/>
                <a:ea typeface="Source Sans Pro"/>
                <a:cs typeface="Source Sans Pro"/>
                <a:sym typeface="Source Sans Pro"/>
              </a:rPr>
              <a:t>N</a:t>
            </a:r>
            <a:r>
              <a:rPr b="0" baseline="-25000" i="0" lang="en-US" sz="1800" u="none" cap="none" strike="noStrike">
                <a:solidFill>
                  <a:srgbClr val="000000"/>
                </a:solidFill>
                <a:latin typeface="Source Sans Pro"/>
                <a:ea typeface="Source Sans Pro"/>
                <a:cs typeface="Source Sans Pro"/>
                <a:sym typeface="Source Sans Pro"/>
              </a:rPr>
              <a:t>2</a:t>
            </a:r>
            <a:endParaRPr/>
          </a:p>
        </p:txBody>
      </p:sp>
      <p:sp>
        <p:nvSpPr>
          <p:cNvPr id="596" name="Google Shape;596;p24"/>
          <p:cNvSpPr/>
          <p:nvPr/>
        </p:nvSpPr>
        <p:spPr>
          <a:xfrm>
            <a:off x="7082845" y="2733551"/>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597" name="Google Shape;597;p24"/>
          <p:cNvCxnSpPr>
            <a:stCxn id="598" idx="3"/>
            <a:endCxn id="594" idx="1"/>
          </p:cNvCxnSpPr>
          <p:nvPr/>
        </p:nvCxnSpPr>
        <p:spPr>
          <a:xfrm>
            <a:off x="6732564" y="2760983"/>
            <a:ext cx="6096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599" name="Google Shape;599;p24"/>
          <p:cNvSpPr/>
          <p:nvPr/>
        </p:nvSpPr>
        <p:spPr>
          <a:xfrm>
            <a:off x="7068712" y="2349503"/>
            <a:ext cx="76200" cy="8229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600" name="Google Shape;600;p24"/>
          <p:cNvCxnSpPr>
            <a:stCxn id="601" idx="3"/>
            <a:endCxn id="602" idx="1"/>
          </p:cNvCxnSpPr>
          <p:nvPr/>
        </p:nvCxnSpPr>
        <p:spPr>
          <a:xfrm>
            <a:off x="2839099" y="2760983"/>
            <a:ext cx="326700" cy="30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603" name="Google Shape;603;p24"/>
          <p:cNvSpPr/>
          <p:nvPr/>
        </p:nvSpPr>
        <p:spPr>
          <a:xfrm>
            <a:off x="460375" y="1971581"/>
            <a:ext cx="317500" cy="320675"/>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sp>
        <p:nvSpPr>
          <p:cNvPr id="604" name="Google Shape;604;p24"/>
          <p:cNvSpPr/>
          <p:nvPr/>
        </p:nvSpPr>
        <p:spPr>
          <a:xfrm>
            <a:off x="533400" y="2079531"/>
            <a:ext cx="171450" cy="120650"/>
          </a:xfrm>
          <a:custGeom>
            <a:rect b="b" l="l" r="r" t="t"/>
            <a:pathLst>
              <a:path extrusionOk="0" h="1436" w="2352">
                <a:moveTo>
                  <a:pt x="0" y="724"/>
                </a:moveTo>
                <a:cubicBezTo>
                  <a:pt x="65" y="594"/>
                  <a:pt x="130" y="465"/>
                  <a:pt x="192" y="364"/>
                </a:cubicBezTo>
                <a:cubicBezTo>
                  <a:pt x="254" y="263"/>
                  <a:pt x="316" y="177"/>
                  <a:pt x="370" y="119"/>
                </a:cubicBezTo>
                <a:cubicBezTo>
                  <a:pt x="424" y="61"/>
                  <a:pt x="480" y="36"/>
                  <a:pt x="514" y="18"/>
                </a:cubicBezTo>
                <a:cubicBezTo>
                  <a:pt x="548" y="0"/>
                  <a:pt x="553" y="13"/>
                  <a:pt x="576" y="13"/>
                </a:cubicBezTo>
                <a:cubicBezTo>
                  <a:pt x="599" y="13"/>
                  <a:pt x="625" y="8"/>
                  <a:pt x="653" y="18"/>
                </a:cubicBezTo>
                <a:cubicBezTo>
                  <a:pt x="681" y="28"/>
                  <a:pt x="702" y="33"/>
                  <a:pt x="744" y="71"/>
                </a:cubicBezTo>
                <a:cubicBezTo>
                  <a:pt x="786" y="109"/>
                  <a:pt x="865" y="199"/>
                  <a:pt x="903" y="248"/>
                </a:cubicBezTo>
                <a:cubicBezTo>
                  <a:pt x="941" y="297"/>
                  <a:pt x="939" y="303"/>
                  <a:pt x="975" y="364"/>
                </a:cubicBezTo>
                <a:cubicBezTo>
                  <a:pt x="1011" y="425"/>
                  <a:pt x="1068" y="517"/>
                  <a:pt x="1119" y="613"/>
                </a:cubicBezTo>
                <a:cubicBezTo>
                  <a:pt x="1170" y="709"/>
                  <a:pt x="1237" y="856"/>
                  <a:pt x="1282" y="940"/>
                </a:cubicBezTo>
                <a:cubicBezTo>
                  <a:pt x="1327" y="1024"/>
                  <a:pt x="1346" y="1056"/>
                  <a:pt x="1387" y="1117"/>
                </a:cubicBezTo>
                <a:cubicBezTo>
                  <a:pt x="1428" y="1178"/>
                  <a:pt x="1486" y="1256"/>
                  <a:pt x="1531" y="1304"/>
                </a:cubicBezTo>
                <a:cubicBezTo>
                  <a:pt x="1576" y="1352"/>
                  <a:pt x="1620" y="1384"/>
                  <a:pt x="1656" y="1405"/>
                </a:cubicBezTo>
                <a:cubicBezTo>
                  <a:pt x="1692" y="1426"/>
                  <a:pt x="1719" y="1426"/>
                  <a:pt x="1747" y="1429"/>
                </a:cubicBezTo>
                <a:cubicBezTo>
                  <a:pt x="1775" y="1432"/>
                  <a:pt x="1791" y="1436"/>
                  <a:pt x="1824" y="1424"/>
                </a:cubicBezTo>
                <a:cubicBezTo>
                  <a:pt x="1857" y="1412"/>
                  <a:pt x="1906" y="1390"/>
                  <a:pt x="1944" y="1357"/>
                </a:cubicBezTo>
                <a:cubicBezTo>
                  <a:pt x="1982" y="1324"/>
                  <a:pt x="2021" y="1269"/>
                  <a:pt x="2055" y="1223"/>
                </a:cubicBezTo>
                <a:cubicBezTo>
                  <a:pt x="2089" y="1177"/>
                  <a:pt x="2120" y="1129"/>
                  <a:pt x="2151" y="1079"/>
                </a:cubicBezTo>
                <a:cubicBezTo>
                  <a:pt x="2182" y="1029"/>
                  <a:pt x="2214" y="975"/>
                  <a:pt x="2242" y="925"/>
                </a:cubicBezTo>
                <a:cubicBezTo>
                  <a:pt x="2270" y="875"/>
                  <a:pt x="2301" y="815"/>
                  <a:pt x="2319" y="781"/>
                </a:cubicBezTo>
                <a:cubicBezTo>
                  <a:pt x="2337" y="747"/>
                  <a:pt x="2344" y="733"/>
                  <a:pt x="2352" y="719"/>
                </a:cubicBezTo>
              </a:path>
            </a:pathLst>
          </a:cu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cxnSp>
        <p:nvCxnSpPr>
          <p:cNvPr id="605" name="Google Shape;605;p24"/>
          <p:cNvCxnSpPr>
            <a:stCxn id="603" idx="6"/>
            <a:endCxn id="606" idx="1"/>
          </p:cNvCxnSpPr>
          <p:nvPr/>
        </p:nvCxnSpPr>
        <p:spPr>
          <a:xfrm>
            <a:off x="777875" y="2131919"/>
            <a:ext cx="9207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607" name="Google Shape;607;p24"/>
          <p:cNvSpPr/>
          <p:nvPr/>
        </p:nvSpPr>
        <p:spPr>
          <a:xfrm>
            <a:off x="972564" y="2043757"/>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08" name="Google Shape;608;p24"/>
          <p:cNvSpPr/>
          <p:nvPr/>
        </p:nvSpPr>
        <p:spPr>
          <a:xfrm>
            <a:off x="1709299" y="1730476"/>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09" name="Google Shape;609;p24"/>
          <p:cNvSpPr/>
          <p:nvPr/>
        </p:nvSpPr>
        <p:spPr>
          <a:xfrm>
            <a:off x="1709299" y="2478723"/>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610" name="Google Shape;610;p24"/>
          <p:cNvCxnSpPr>
            <a:stCxn id="609" idx="6"/>
            <a:endCxn id="601" idx="1"/>
          </p:cNvCxnSpPr>
          <p:nvPr/>
        </p:nvCxnSpPr>
        <p:spPr>
          <a:xfrm>
            <a:off x="1764017" y="2506155"/>
            <a:ext cx="579900" cy="254700"/>
          </a:xfrm>
          <a:prstGeom prst="bentConnector3">
            <a:avLst>
              <a:gd fmla="val 49990" name="adj1"/>
            </a:avLst>
          </a:prstGeom>
          <a:solidFill>
            <a:schemeClr val="accent1"/>
          </a:solidFill>
          <a:ln cap="flat" cmpd="sng" w="12700">
            <a:solidFill>
              <a:schemeClr val="dk1"/>
            </a:solidFill>
            <a:prstDash val="solid"/>
            <a:round/>
            <a:headEnd len="sm" w="sm" type="none"/>
            <a:tailEnd len="sm" w="sm" type="none"/>
          </a:ln>
        </p:spPr>
      </p:cxnSp>
      <p:sp>
        <p:nvSpPr>
          <p:cNvPr id="611" name="Google Shape;611;p24"/>
          <p:cNvSpPr/>
          <p:nvPr/>
        </p:nvSpPr>
        <p:spPr>
          <a:xfrm>
            <a:off x="7342027" y="1316082"/>
            <a:ext cx="800100" cy="39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Source Sans Pro"/>
                <a:ea typeface="Source Sans Pro"/>
                <a:cs typeface="Source Sans Pro"/>
                <a:sym typeface="Source Sans Pro"/>
              </a:rPr>
              <a:t>PSU</a:t>
            </a:r>
            <a:endParaRPr/>
          </a:p>
        </p:txBody>
      </p:sp>
      <p:sp>
        <p:nvSpPr>
          <p:cNvPr id="612" name="Google Shape;612;p24"/>
          <p:cNvSpPr txBox="1"/>
          <p:nvPr/>
        </p:nvSpPr>
        <p:spPr>
          <a:xfrm>
            <a:off x="8201419" y="1328266"/>
            <a:ext cx="404278"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800" u="none" cap="none" strike="noStrike">
                <a:solidFill>
                  <a:srgbClr val="000000"/>
                </a:solidFill>
                <a:latin typeface="Source Sans Pro"/>
                <a:ea typeface="Source Sans Pro"/>
                <a:cs typeface="Source Sans Pro"/>
                <a:sym typeface="Source Sans Pro"/>
              </a:rPr>
              <a:t>N</a:t>
            </a:r>
            <a:r>
              <a:rPr b="0" baseline="-25000" i="0" lang="en-US" sz="1800" u="none" cap="none" strike="noStrike">
                <a:solidFill>
                  <a:srgbClr val="000000"/>
                </a:solidFill>
                <a:latin typeface="Source Sans Pro"/>
                <a:ea typeface="Source Sans Pro"/>
                <a:cs typeface="Source Sans Pro"/>
                <a:sym typeface="Source Sans Pro"/>
              </a:rPr>
              <a:t>1</a:t>
            </a:r>
            <a:endParaRPr/>
          </a:p>
        </p:txBody>
      </p:sp>
      <p:sp>
        <p:nvSpPr>
          <p:cNvPr id="613" name="Google Shape;613;p24"/>
          <p:cNvSpPr/>
          <p:nvPr/>
        </p:nvSpPr>
        <p:spPr>
          <a:xfrm>
            <a:off x="7082845" y="1485500"/>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614" name="Google Shape;614;p24"/>
          <p:cNvCxnSpPr>
            <a:stCxn id="615" idx="3"/>
            <a:endCxn id="611" idx="1"/>
          </p:cNvCxnSpPr>
          <p:nvPr/>
        </p:nvCxnSpPr>
        <p:spPr>
          <a:xfrm>
            <a:off x="7144912" y="1512932"/>
            <a:ext cx="1971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615" name="Google Shape;615;p24"/>
          <p:cNvSpPr/>
          <p:nvPr/>
        </p:nvSpPr>
        <p:spPr>
          <a:xfrm>
            <a:off x="7068712" y="1101452"/>
            <a:ext cx="76200" cy="8229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616" name="Google Shape;616;p24"/>
          <p:cNvCxnSpPr>
            <a:endCxn id="615" idx="1"/>
          </p:cNvCxnSpPr>
          <p:nvPr/>
        </p:nvCxnSpPr>
        <p:spPr>
          <a:xfrm>
            <a:off x="2343712" y="1512932"/>
            <a:ext cx="4725000" cy="0"/>
          </a:xfrm>
          <a:prstGeom prst="straightConnector1">
            <a:avLst/>
          </a:prstGeom>
          <a:solidFill>
            <a:schemeClr val="accent1"/>
          </a:solidFill>
          <a:ln cap="flat" cmpd="sng" w="12700">
            <a:solidFill>
              <a:schemeClr val="dk1"/>
            </a:solidFill>
            <a:prstDash val="solid"/>
            <a:round/>
            <a:headEnd len="sm" w="sm" type="none"/>
            <a:tailEnd len="sm" w="sm" type="none"/>
          </a:ln>
        </p:spPr>
      </p:cxnSp>
      <p:cxnSp>
        <p:nvCxnSpPr>
          <p:cNvPr id="617" name="Google Shape;617;p24"/>
          <p:cNvCxnSpPr>
            <a:stCxn id="608" idx="6"/>
            <a:endCxn id="618" idx="1"/>
          </p:cNvCxnSpPr>
          <p:nvPr/>
        </p:nvCxnSpPr>
        <p:spPr>
          <a:xfrm flipH="1" rot="10800000">
            <a:off x="1764017" y="1512808"/>
            <a:ext cx="579900" cy="245100"/>
          </a:xfrm>
          <a:prstGeom prst="bentConnector3">
            <a:avLst>
              <a:gd fmla="val 49990" name="adj1"/>
            </a:avLst>
          </a:prstGeom>
          <a:solidFill>
            <a:schemeClr val="accent1"/>
          </a:solidFill>
          <a:ln cap="flat" cmpd="sng" w="12700">
            <a:solidFill>
              <a:schemeClr val="dk1"/>
            </a:solidFill>
            <a:prstDash val="solid"/>
            <a:round/>
            <a:headEnd len="sm" w="sm" type="none"/>
            <a:tailEnd len="sm" w="sm" type="none"/>
          </a:ln>
        </p:spPr>
      </p:cxnSp>
      <p:sp>
        <p:nvSpPr>
          <p:cNvPr id="606" name="Google Shape;606;p24"/>
          <p:cNvSpPr/>
          <p:nvPr/>
        </p:nvSpPr>
        <p:spPr>
          <a:xfrm>
            <a:off x="1698558" y="1491838"/>
            <a:ext cx="76200" cy="12801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01" name="Google Shape;601;p24"/>
          <p:cNvSpPr/>
          <p:nvPr/>
        </p:nvSpPr>
        <p:spPr>
          <a:xfrm>
            <a:off x="2343799" y="2672822"/>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98" name="Google Shape;598;p24"/>
          <p:cNvSpPr/>
          <p:nvPr/>
        </p:nvSpPr>
        <p:spPr>
          <a:xfrm>
            <a:off x="6237264" y="2672822"/>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18" name="Google Shape;618;p24"/>
          <p:cNvSpPr/>
          <p:nvPr/>
        </p:nvSpPr>
        <p:spPr>
          <a:xfrm>
            <a:off x="2343799" y="1424771"/>
            <a:ext cx="495300" cy="17632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19" name="Google Shape;619;p24"/>
          <p:cNvSpPr/>
          <p:nvPr/>
        </p:nvSpPr>
        <p:spPr>
          <a:xfrm>
            <a:off x="4329489" y="1424771"/>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620" name="Google Shape;620;p24"/>
          <p:cNvCxnSpPr>
            <a:stCxn id="621" idx="0"/>
            <a:endCxn id="622" idx="2"/>
          </p:cNvCxnSpPr>
          <p:nvPr/>
        </p:nvCxnSpPr>
        <p:spPr>
          <a:xfrm rot="10800000">
            <a:off x="4577139" y="4074901"/>
            <a:ext cx="0" cy="17340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621" name="Google Shape;621;p24"/>
          <p:cNvSpPr/>
          <p:nvPr/>
        </p:nvSpPr>
        <p:spPr>
          <a:xfrm>
            <a:off x="4334251" y="4248301"/>
            <a:ext cx="485776" cy="291244"/>
          </a:xfrm>
          <a:prstGeom prst="roundRect">
            <a:avLst>
              <a:gd fmla="val 1666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Source Sans Pro"/>
              <a:ea typeface="Source Sans Pro"/>
              <a:cs typeface="Source Sans Pro"/>
              <a:sym typeface="Source Sans Pro"/>
            </a:endParaRPr>
          </a:p>
        </p:txBody>
      </p:sp>
      <p:cxnSp>
        <p:nvCxnSpPr>
          <p:cNvPr id="623" name="Google Shape;623;p24"/>
          <p:cNvCxnSpPr>
            <a:stCxn id="624" idx="3"/>
            <a:endCxn id="625" idx="2"/>
          </p:cNvCxnSpPr>
          <p:nvPr/>
        </p:nvCxnSpPr>
        <p:spPr>
          <a:xfrm>
            <a:off x="5370129" y="3196121"/>
            <a:ext cx="4899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626" name="Google Shape;626;p24"/>
          <p:cNvSpPr/>
          <p:nvPr/>
        </p:nvSpPr>
        <p:spPr>
          <a:xfrm>
            <a:off x="3176762" y="2319874"/>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27" name="Google Shape;627;p24"/>
          <p:cNvSpPr/>
          <p:nvPr/>
        </p:nvSpPr>
        <p:spPr>
          <a:xfrm>
            <a:off x="5859980" y="2319874"/>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24" name="Google Shape;624;p24"/>
          <p:cNvSpPr/>
          <p:nvPr/>
        </p:nvSpPr>
        <p:spPr>
          <a:xfrm>
            <a:off x="4868479" y="2950852"/>
            <a:ext cx="501650" cy="490538"/>
          </a:xfrm>
          <a:prstGeom prst="rect">
            <a:avLst/>
          </a:prstGeom>
          <a:solidFill>
            <a:srgbClr val="00FFFF"/>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sp>
        <p:nvSpPr>
          <p:cNvPr id="628" name="Google Shape;628;p24"/>
          <p:cNvSpPr/>
          <p:nvPr/>
        </p:nvSpPr>
        <p:spPr>
          <a:xfrm>
            <a:off x="5131999" y="3023877"/>
            <a:ext cx="173037" cy="120650"/>
          </a:xfrm>
          <a:custGeom>
            <a:rect b="b" l="l" r="r" t="t"/>
            <a:pathLst>
              <a:path extrusionOk="0" h="1436" w="2352">
                <a:moveTo>
                  <a:pt x="0" y="724"/>
                </a:moveTo>
                <a:cubicBezTo>
                  <a:pt x="65" y="594"/>
                  <a:pt x="130" y="465"/>
                  <a:pt x="192" y="364"/>
                </a:cubicBezTo>
                <a:cubicBezTo>
                  <a:pt x="254" y="263"/>
                  <a:pt x="316" y="177"/>
                  <a:pt x="370" y="119"/>
                </a:cubicBezTo>
                <a:cubicBezTo>
                  <a:pt x="424" y="61"/>
                  <a:pt x="480" y="36"/>
                  <a:pt x="514" y="18"/>
                </a:cubicBezTo>
                <a:cubicBezTo>
                  <a:pt x="548" y="0"/>
                  <a:pt x="553" y="13"/>
                  <a:pt x="576" y="13"/>
                </a:cubicBezTo>
                <a:cubicBezTo>
                  <a:pt x="599" y="13"/>
                  <a:pt x="625" y="8"/>
                  <a:pt x="653" y="18"/>
                </a:cubicBezTo>
                <a:cubicBezTo>
                  <a:pt x="681" y="28"/>
                  <a:pt x="702" y="33"/>
                  <a:pt x="744" y="71"/>
                </a:cubicBezTo>
                <a:cubicBezTo>
                  <a:pt x="786" y="109"/>
                  <a:pt x="865" y="199"/>
                  <a:pt x="903" y="248"/>
                </a:cubicBezTo>
                <a:cubicBezTo>
                  <a:pt x="941" y="297"/>
                  <a:pt x="939" y="303"/>
                  <a:pt x="975" y="364"/>
                </a:cubicBezTo>
                <a:cubicBezTo>
                  <a:pt x="1011" y="425"/>
                  <a:pt x="1068" y="517"/>
                  <a:pt x="1119" y="613"/>
                </a:cubicBezTo>
                <a:cubicBezTo>
                  <a:pt x="1170" y="709"/>
                  <a:pt x="1237" y="856"/>
                  <a:pt x="1282" y="940"/>
                </a:cubicBezTo>
                <a:cubicBezTo>
                  <a:pt x="1327" y="1024"/>
                  <a:pt x="1346" y="1056"/>
                  <a:pt x="1387" y="1117"/>
                </a:cubicBezTo>
                <a:cubicBezTo>
                  <a:pt x="1428" y="1178"/>
                  <a:pt x="1486" y="1256"/>
                  <a:pt x="1531" y="1304"/>
                </a:cubicBezTo>
                <a:cubicBezTo>
                  <a:pt x="1576" y="1352"/>
                  <a:pt x="1620" y="1384"/>
                  <a:pt x="1656" y="1405"/>
                </a:cubicBezTo>
                <a:cubicBezTo>
                  <a:pt x="1692" y="1426"/>
                  <a:pt x="1719" y="1426"/>
                  <a:pt x="1747" y="1429"/>
                </a:cubicBezTo>
                <a:cubicBezTo>
                  <a:pt x="1775" y="1432"/>
                  <a:pt x="1791" y="1436"/>
                  <a:pt x="1824" y="1424"/>
                </a:cubicBezTo>
                <a:cubicBezTo>
                  <a:pt x="1857" y="1412"/>
                  <a:pt x="1906" y="1390"/>
                  <a:pt x="1944" y="1357"/>
                </a:cubicBezTo>
                <a:cubicBezTo>
                  <a:pt x="1982" y="1324"/>
                  <a:pt x="2021" y="1269"/>
                  <a:pt x="2055" y="1223"/>
                </a:cubicBezTo>
                <a:cubicBezTo>
                  <a:pt x="2089" y="1177"/>
                  <a:pt x="2120" y="1129"/>
                  <a:pt x="2151" y="1079"/>
                </a:cubicBezTo>
                <a:cubicBezTo>
                  <a:pt x="2182" y="1029"/>
                  <a:pt x="2214" y="975"/>
                  <a:pt x="2242" y="925"/>
                </a:cubicBezTo>
                <a:cubicBezTo>
                  <a:pt x="2270" y="875"/>
                  <a:pt x="2301" y="815"/>
                  <a:pt x="2319" y="781"/>
                </a:cubicBezTo>
                <a:cubicBezTo>
                  <a:pt x="2337" y="747"/>
                  <a:pt x="2344" y="733"/>
                  <a:pt x="2352" y="719"/>
                </a:cubicBezTo>
              </a:path>
            </a:pathLst>
          </a:cu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cxnSp>
        <p:nvCxnSpPr>
          <p:cNvPr id="629" name="Google Shape;629;p24"/>
          <p:cNvCxnSpPr/>
          <p:nvPr/>
        </p:nvCxnSpPr>
        <p:spPr>
          <a:xfrm>
            <a:off x="4871475" y="2950852"/>
            <a:ext cx="503404" cy="490538"/>
          </a:xfrm>
          <a:prstGeom prst="straightConnector1">
            <a:avLst/>
          </a:prstGeom>
          <a:noFill/>
          <a:ln cap="flat" cmpd="sng" w="12700">
            <a:solidFill>
              <a:schemeClr val="dk1"/>
            </a:solidFill>
            <a:prstDash val="solid"/>
            <a:round/>
            <a:headEnd len="sm" w="sm" type="none"/>
            <a:tailEnd len="sm" w="sm" type="none"/>
          </a:ln>
        </p:spPr>
      </p:cxnSp>
      <p:cxnSp>
        <p:nvCxnSpPr>
          <p:cNvPr id="630" name="Google Shape;630;p24"/>
          <p:cNvCxnSpPr/>
          <p:nvPr/>
        </p:nvCxnSpPr>
        <p:spPr>
          <a:xfrm>
            <a:off x="4914511" y="3287402"/>
            <a:ext cx="217488" cy="0"/>
          </a:xfrm>
          <a:prstGeom prst="straightConnector1">
            <a:avLst/>
          </a:prstGeom>
          <a:noFill/>
          <a:ln cap="flat" cmpd="sng" w="12700">
            <a:solidFill>
              <a:schemeClr val="dk1"/>
            </a:solidFill>
            <a:prstDash val="solid"/>
            <a:round/>
            <a:headEnd len="sm" w="sm" type="none"/>
            <a:tailEnd len="sm" w="sm" type="none"/>
          </a:ln>
        </p:spPr>
      </p:cxnSp>
      <p:cxnSp>
        <p:nvCxnSpPr>
          <p:cNvPr id="631" name="Google Shape;631;p24"/>
          <p:cNvCxnSpPr/>
          <p:nvPr/>
        </p:nvCxnSpPr>
        <p:spPr>
          <a:xfrm>
            <a:off x="4914511" y="3339790"/>
            <a:ext cx="217488" cy="0"/>
          </a:xfrm>
          <a:prstGeom prst="straightConnector1">
            <a:avLst/>
          </a:prstGeom>
          <a:noFill/>
          <a:ln cap="flat" cmpd="sng" w="12700">
            <a:solidFill>
              <a:schemeClr val="dk1"/>
            </a:solidFill>
            <a:prstDash val="dash"/>
            <a:round/>
            <a:headEnd len="sm" w="sm" type="none"/>
            <a:tailEnd len="sm" w="sm" type="none"/>
          </a:ln>
        </p:spPr>
      </p:cxnSp>
      <p:sp>
        <p:nvSpPr>
          <p:cNvPr id="625" name="Google Shape;625;p24"/>
          <p:cNvSpPr/>
          <p:nvPr/>
        </p:nvSpPr>
        <p:spPr>
          <a:xfrm>
            <a:off x="5859980" y="3168689"/>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32" name="Google Shape;632;p24"/>
          <p:cNvSpPr/>
          <p:nvPr/>
        </p:nvSpPr>
        <p:spPr>
          <a:xfrm flipH="1">
            <a:off x="3813382" y="2950852"/>
            <a:ext cx="501650" cy="490538"/>
          </a:xfrm>
          <a:prstGeom prst="rect">
            <a:avLst/>
          </a:prstGeom>
          <a:solidFill>
            <a:schemeClr val="lt1"/>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sp>
        <p:nvSpPr>
          <p:cNvPr id="633" name="Google Shape;633;p24"/>
          <p:cNvSpPr/>
          <p:nvPr/>
        </p:nvSpPr>
        <p:spPr>
          <a:xfrm flipH="1">
            <a:off x="3878475" y="3023877"/>
            <a:ext cx="173037" cy="120650"/>
          </a:xfrm>
          <a:custGeom>
            <a:rect b="b" l="l" r="r" t="t"/>
            <a:pathLst>
              <a:path extrusionOk="0" h="1436" w="2352">
                <a:moveTo>
                  <a:pt x="0" y="724"/>
                </a:moveTo>
                <a:cubicBezTo>
                  <a:pt x="65" y="594"/>
                  <a:pt x="130" y="465"/>
                  <a:pt x="192" y="364"/>
                </a:cubicBezTo>
                <a:cubicBezTo>
                  <a:pt x="254" y="263"/>
                  <a:pt x="316" y="177"/>
                  <a:pt x="370" y="119"/>
                </a:cubicBezTo>
                <a:cubicBezTo>
                  <a:pt x="424" y="61"/>
                  <a:pt x="480" y="36"/>
                  <a:pt x="514" y="18"/>
                </a:cubicBezTo>
                <a:cubicBezTo>
                  <a:pt x="548" y="0"/>
                  <a:pt x="553" y="13"/>
                  <a:pt x="576" y="13"/>
                </a:cubicBezTo>
                <a:cubicBezTo>
                  <a:pt x="599" y="13"/>
                  <a:pt x="625" y="8"/>
                  <a:pt x="653" y="18"/>
                </a:cubicBezTo>
                <a:cubicBezTo>
                  <a:pt x="681" y="28"/>
                  <a:pt x="702" y="33"/>
                  <a:pt x="744" y="71"/>
                </a:cubicBezTo>
                <a:cubicBezTo>
                  <a:pt x="786" y="109"/>
                  <a:pt x="865" y="199"/>
                  <a:pt x="903" y="248"/>
                </a:cubicBezTo>
                <a:cubicBezTo>
                  <a:pt x="941" y="297"/>
                  <a:pt x="939" y="303"/>
                  <a:pt x="975" y="364"/>
                </a:cubicBezTo>
                <a:cubicBezTo>
                  <a:pt x="1011" y="425"/>
                  <a:pt x="1068" y="517"/>
                  <a:pt x="1119" y="613"/>
                </a:cubicBezTo>
                <a:cubicBezTo>
                  <a:pt x="1170" y="709"/>
                  <a:pt x="1237" y="856"/>
                  <a:pt x="1282" y="940"/>
                </a:cubicBezTo>
                <a:cubicBezTo>
                  <a:pt x="1327" y="1024"/>
                  <a:pt x="1346" y="1056"/>
                  <a:pt x="1387" y="1117"/>
                </a:cubicBezTo>
                <a:cubicBezTo>
                  <a:pt x="1428" y="1178"/>
                  <a:pt x="1486" y="1256"/>
                  <a:pt x="1531" y="1304"/>
                </a:cubicBezTo>
                <a:cubicBezTo>
                  <a:pt x="1576" y="1352"/>
                  <a:pt x="1620" y="1384"/>
                  <a:pt x="1656" y="1405"/>
                </a:cubicBezTo>
                <a:cubicBezTo>
                  <a:pt x="1692" y="1426"/>
                  <a:pt x="1719" y="1426"/>
                  <a:pt x="1747" y="1429"/>
                </a:cubicBezTo>
                <a:cubicBezTo>
                  <a:pt x="1775" y="1432"/>
                  <a:pt x="1791" y="1436"/>
                  <a:pt x="1824" y="1424"/>
                </a:cubicBezTo>
                <a:cubicBezTo>
                  <a:pt x="1857" y="1412"/>
                  <a:pt x="1906" y="1390"/>
                  <a:pt x="1944" y="1357"/>
                </a:cubicBezTo>
                <a:cubicBezTo>
                  <a:pt x="1982" y="1324"/>
                  <a:pt x="2021" y="1269"/>
                  <a:pt x="2055" y="1223"/>
                </a:cubicBezTo>
                <a:cubicBezTo>
                  <a:pt x="2089" y="1177"/>
                  <a:pt x="2120" y="1129"/>
                  <a:pt x="2151" y="1079"/>
                </a:cubicBezTo>
                <a:cubicBezTo>
                  <a:pt x="2182" y="1029"/>
                  <a:pt x="2214" y="975"/>
                  <a:pt x="2242" y="925"/>
                </a:cubicBezTo>
                <a:cubicBezTo>
                  <a:pt x="2270" y="875"/>
                  <a:pt x="2301" y="815"/>
                  <a:pt x="2319" y="781"/>
                </a:cubicBezTo>
                <a:cubicBezTo>
                  <a:pt x="2337" y="747"/>
                  <a:pt x="2344" y="733"/>
                  <a:pt x="2352" y="719"/>
                </a:cubicBezTo>
              </a:path>
            </a:pathLst>
          </a:custGeom>
          <a:solidFill>
            <a:schemeClr val="lt1"/>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cxnSp>
        <p:nvCxnSpPr>
          <p:cNvPr id="634" name="Google Shape;634;p24"/>
          <p:cNvCxnSpPr/>
          <p:nvPr/>
        </p:nvCxnSpPr>
        <p:spPr>
          <a:xfrm flipH="1">
            <a:off x="3819599" y="2950852"/>
            <a:ext cx="497521" cy="490540"/>
          </a:xfrm>
          <a:prstGeom prst="straightConnector1">
            <a:avLst/>
          </a:prstGeom>
          <a:noFill/>
          <a:ln cap="flat" cmpd="sng" w="12700">
            <a:solidFill>
              <a:srgbClr val="BFBFBF"/>
            </a:solidFill>
            <a:prstDash val="solid"/>
            <a:round/>
            <a:headEnd len="sm" w="sm" type="none"/>
            <a:tailEnd len="sm" w="sm" type="none"/>
          </a:ln>
        </p:spPr>
      </p:cxnSp>
      <p:cxnSp>
        <p:nvCxnSpPr>
          <p:cNvPr id="635" name="Google Shape;635;p24"/>
          <p:cNvCxnSpPr/>
          <p:nvPr/>
        </p:nvCxnSpPr>
        <p:spPr>
          <a:xfrm rot="10800000">
            <a:off x="4051512" y="3287402"/>
            <a:ext cx="217488" cy="0"/>
          </a:xfrm>
          <a:prstGeom prst="straightConnector1">
            <a:avLst/>
          </a:prstGeom>
          <a:noFill/>
          <a:ln cap="flat" cmpd="sng" w="12700">
            <a:solidFill>
              <a:srgbClr val="BFBFBF"/>
            </a:solidFill>
            <a:prstDash val="solid"/>
            <a:round/>
            <a:headEnd len="sm" w="sm" type="none"/>
            <a:tailEnd len="sm" w="sm" type="none"/>
          </a:ln>
        </p:spPr>
      </p:cxnSp>
      <p:cxnSp>
        <p:nvCxnSpPr>
          <p:cNvPr id="636" name="Google Shape;636;p24"/>
          <p:cNvCxnSpPr/>
          <p:nvPr/>
        </p:nvCxnSpPr>
        <p:spPr>
          <a:xfrm rot="10800000">
            <a:off x="4051512" y="3339790"/>
            <a:ext cx="217488" cy="0"/>
          </a:xfrm>
          <a:prstGeom prst="straightConnector1">
            <a:avLst/>
          </a:prstGeom>
          <a:noFill/>
          <a:ln cap="flat" cmpd="sng" w="12700">
            <a:solidFill>
              <a:srgbClr val="BFBFBF"/>
            </a:solidFill>
            <a:prstDash val="dash"/>
            <a:round/>
            <a:headEnd len="sm" w="sm" type="none"/>
            <a:tailEnd len="sm" w="sm" type="none"/>
          </a:ln>
        </p:spPr>
      </p:cxnSp>
      <p:sp>
        <p:nvSpPr>
          <p:cNvPr id="637" name="Google Shape;637;p24"/>
          <p:cNvSpPr/>
          <p:nvPr/>
        </p:nvSpPr>
        <p:spPr>
          <a:xfrm flipH="1">
            <a:off x="3170333" y="3168689"/>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638" name="Google Shape;638;p24"/>
          <p:cNvCxnSpPr>
            <a:stCxn id="632" idx="3"/>
            <a:endCxn id="637" idx="2"/>
          </p:cNvCxnSpPr>
          <p:nvPr/>
        </p:nvCxnSpPr>
        <p:spPr>
          <a:xfrm rot="10800000">
            <a:off x="3225082" y="3196121"/>
            <a:ext cx="588300" cy="0"/>
          </a:xfrm>
          <a:prstGeom prst="straightConnector1">
            <a:avLst/>
          </a:prstGeom>
          <a:solidFill>
            <a:schemeClr val="accent1"/>
          </a:solidFill>
          <a:ln cap="flat" cmpd="sng" w="12700">
            <a:solidFill>
              <a:srgbClr val="BFBFBF"/>
            </a:solidFill>
            <a:prstDash val="solid"/>
            <a:round/>
            <a:headEnd len="sm" w="sm" type="none"/>
            <a:tailEnd len="sm" w="sm" type="none"/>
          </a:ln>
        </p:spPr>
      </p:cxnSp>
      <p:cxnSp>
        <p:nvCxnSpPr>
          <p:cNvPr id="639" name="Google Shape;639;p24"/>
          <p:cNvCxnSpPr>
            <a:stCxn id="632" idx="1"/>
            <a:endCxn id="640" idx="2"/>
          </p:cNvCxnSpPr>
          <p:nvPr/>
        </p:nvCxnSpPr>
        <p:spPr>
          <a:xfrm>
            <a:off x="4315032" y="3196121"/>
            <a:ext cx="234600" cy="300"/>
          </a:xfrm>
          <a:prstGeom prst="straightConnector1">
            <a:avLst/>
          </a:prstGeom>
          <a:solidFill>
            <a:schemeClr val="accent1"/>
          </a:solidFill>
          <a:ln cap="flat" cmpd="sng" w="12700">
            <a:solidFill>
              <a:srgbClr val="BFBFBF"/>
            </a:solidFill>
            <a:prstDash val="solid"/>
            <a:round/>
            <a:headEnd len="sm" w="sm" type="none"/>
            <a:tailEnd len="sm" w="sm" type="none"/>
          </a:ln>
        </p:spPr>
      </p:cxnSp>
      <p:sp>
        <p:nvSpPr>
          <p:cNvPr id="641" name="Google Shape;641;p24"/>
          <p:cNvSpPr/>
          <p:nvPr/>
        </p:nvSpPr>
        <p:spPr>
          <a:xfrm>
            <a:off x="4329489" y="2259145"/>
            <a:ext cx="495300" cy="176322"/>
          </a:xfrm>
          <a:prstGeom prst="rect">
            <a:avLst/>
          </a:prstGeom>
          <a:solidFill>
            <a:schemeClr val="lt1"/>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642" name="Google Shape;642;p24"/>
          <p:cNvCxnSpPr>
            <a:stCxn id="641" idx="3"/>
            <a:endCxn id="627" idx="2"/>
          </p:cNvCxnSpPr>
          <p:nvPr/>
        </p:nvCxnSpPr>
        <p:spPr>
          <a:xfrm>
            <a:off x="4824789" y="2347306"/>
            <a:ext cx="1035300" cy="0"/>
          </a:xfrm>
          <a:prstGeom prst="straightConnector1">
            <a:avLst/>
          </a:prstGeom>
          <a:solidFill>
            <a:schemeClr val="accent1"/>
          </a:solidFill>
          <a:ln cap="flat" cmpd="sng" w="12700">
            <a:solidFill>
              <a:srgbClr val="BFBFBF"/>
            </a:solidFill>
            <a:prstDash val="solid"/>
            <a:round/>
            <a:headEnd len="sm" w="sm" type="none"/>
            <a:tailEnd len="sm" w="sm" type="none"/>
          </a:ln>
        </p:spPr>
      </p:cxnSp>
      <p:cxnSp>
        <p:nvCxnSpPr>
          <p:cNvPr id="643" name="Google Shape;643;p24"/>
          <p:cNvCxnSpPr>
            <a:stCxn id="626" idx="6"/>
            <a:endCxn id="641" idx="1"/>
          </p:cNvCxnSpPr>
          <p:nvPr/>
        </p:nvCxnSpPr>
        <p:spPr>
          <a:xfrm>
            <a:off x="3231480" y="2347306"/>
            <a:ext cx="1098000" cy="0"/>
          </a:xfrm>
          <a:prstGeom prst="straightConnector1">
            <a:avLst/>
          </a:prstGeom>
          <a:solidFill>
            <a:schemeClr val="accent1"/>
          </a:solidFill>
          <a:ln cap="flat" cmpd="sng" w="12700">
            <a:solidFill>
              <a:srgbClr val="BFBFBF"/>
            </a:solidFill>
            <a:prstDash val="solid"/>
            <a:round/>
            <a:headEnd len="sm" w="sm" type="none"/>
            <a:tailEnd len="sm" w="sm" type="none"/>
          </a:ln>
        </p:spPr>
      </p:cxnSp>
      <p:sp>
        <p:nvSpPr>
          <p:cNvPr id="644" name="Google Shape;644;p24"/>
          <p:cNvSpPr txBox="1"/>
          <p:nvPr/>
        </p:nvSpPr>
        <p:spPr>
          <a:xfrm>
            <a:off x="4551673" y="4170213"/>
            <a:ext cx="300082"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Source Sans Pro"/>
                <a:ea typeface="Source Sans Pro"/>
                <a:cs typeface="Source Sans Pro"/>
                <a:sym typeface="Source Sans Pro"/>
              </a:rPr>
              <a:t>+</a:t>
            </a:r>
            <a:endParaRPr/>
          </a:p>
        </p:txBody>
      </p:sp>
      <p:sp>
        <p:nvSpPr>
          <p:cNvPr id="645" name="Google Shape;645;p24"/>
          <p:cNvSpPr txBox="1"/>
          <p:nvPr/>
        </p:nvSpPr>
        <p:spPr>
          <a:xfrm>
            <a:off x="4301746" y="4147852"/>
            <a:ext cx="311304"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Noto Sans Symbols"/>
                <a:ea typeface="Noto Sans Symbols"/>
                <a:cs typeface="Noto Sans Symbols"/>
                <a:sym typeface="Noto Sans Symbols"/>
              </a:rPr>
              <a:t>−</a:t>
            </a:r>
            <a:endParaRPr/>
          </a:p>
        </p:txBody>
      </p:sp>
      <p:sp>
        <p:nvSpPr>
          <p:cNvPr id="646" name="Google Shape;646;p24"/>
          <p:cNvSpPr/>
          <p:nvPr/>
        </p:nvSpPr>
        <p:spPr>
          <a:xfrm>
            <a:off x="4668151" y="4175056"/>
            <a:ext cx="72030" cy="68403"/>
          </a:xfrm>
          <a:prstGeom prst="roundRect">
            <a:avLst>
              <a:gd fmla="val 1666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Source Sans Pro"/>
              <a:ea typeface="Source Sans Pro"/>
              <a:cs typeface="Source Sans Pro"/>
              <a:sym typeface="Source Sans Pro"/>
            </a:endParaRPr>
          </a:p>
        </p:txBody>
      </p:sp>
      <p:sp>
        <p:nvSpPr>
          <p:cNvPr id="647" name="Google Shape;647;p24"/>
          <p:cNvSpPr/>
          <p:nvPr/>
        </p:nvSpPr>
        <p:spPr>
          <a:xfrm>
            <a:off x="4426522" y="4175056"/>
            <a:ext cx="72030" cy="68403"/>
          </a:xfrm>
          <a:prstGeom prst="roundRect">
            <a:avLst>
              <a:gd fmla="val 1666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Source Sans Pro"/>
              <a:ea typeface="Source Sans Pro"/>
              <a:cs typeface="Source Sans Pro"/>
              <a:sym typeface="Source Sans Pro"/>
            </a:endParaRPr>
          </a:p>
        </p:txBody>
      </p:sp>
      <p:sp>
        <p:nvSpPr>
          <p:cNvPr id="640" name="Google Shape;640;p24"/>
          <p:cNvSpPr/>
          <p:nvPr/>
        </p:nvSpPr>
        <p:spPr>
          <a:xfrm>
            <a:off x="4549780" y="3169133"/>
            <a:ext cx="54718" cy="54864"/>
          </a:xfrm>
          <a:prstGeom prst="ellipse">
            <a:avLst/>
          </a:prstGeom>
          <a:solidFill>
            <a:srgbClr val="BFBFBF"/>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48" name="Google Shape;648;p24"/>
          <p:cNvSpPr/>
          <p:nvPr/>
        </p:nvSpPr>
        <p:spPr>
          <a:xfrm>
            <a:off x="5849239" y="2121262"/>
            <a:ext cx="76200" cy="12801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02" name="Google Shape;602;p24"/>
          <p:cNvSpPr/>
          <p:nvPr/>
        </p:nvSpPr>
        <p:spPr>
          <a:xfrm>
            <a:off x="3165809" y="2121262"/>
            <a:ext cx="76200" cy="12801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22" name="Google Shape;622;p24"/>
          <p:cNvSpPr/>
          <p:nvPr/>
        </p:nvSpPr>
        <p:spPr>
          <a:xfrm flipH="1">
            <a:off x="4326314" y="3584265"/>
            <a:ext cx="501650" cy="490538"/>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cxnSp>
        <p:nvCxnSpPr>
          <p:cNvPr id="649" name="Google Shape;649;p24"/>
          <p:cNvCxnSpPr/>
          <p:nvPr/>
        </p:nvCxnSpPr>
        <p:spPr>
          <a:xfrm flipH="1">
            <a:off x="4336743" y="3584265"/>
            <a:ext cx="497521" cy="490540"/>
          </a:xfrm>
          <a:prstGeom prst="straightConnector1">
            <a:avLst/>
          </a:prstGeom>
          <a:noFill/>
          <a:ln cap="flat" cmpd="sng" w="12700">
            <a:solidFill>
              <a:schemeClr val="dk1"/>
            </a:solidFill>
            <a:prstDash val="solid"/>
            <a:round/>
            <a:headEnd len="sm" w="sm" type="none"/>
            <a:tailEnd len="sm" w="sm" type="none"/>
          </a:ln>
        </p:spPr>
      </p:cxnSp>
      <p:cxnSp>
        <p:nvCxnSpPr>
          <p:cNvPr id="650" name="Google Shape;650;p24"/>
          <p:cNvCxnSpPr/>
          <p:nvPr/>
        </p:nvCxnSpPr>
        <p:spPr>
          <a:xfrm rot="10800000">
            <a:off x="4568656" y="3920815"/>
            <a:ext cx="217488" cy="0"/>
          </a:xfrm>
          <a:prstGeom prst="straightConnector1">
            <a:avLst/>
          </a:prstGeom>
          <a:noFill/>
          <a:ln cap="flat" cmpd="sng" w="12700">
            <a:solidFill>
              <a:schemeClr val="dk1"/>
            </a:solidFill>
            <a:prstDash val="solid"/>
            <a:round/>
            <a:headEnd len="sm" w="sm" type="none"/>
            <a:tailEnd len="sm" w="sm" type="none"/>
          </a:ln>
        </p:spPr>
      </p:cxnSp>
      <p:cxnSp>
        <p:nvCxnSpPr>
          <p:cNvPr id="651" name="Google Shape;651;p24"/>
          <p:cNvCxnSpPr/>
          <p:nvPr/>
        </p:nvCxnSpPr>
        <p:spPr>
          <a:xfrm rot="10800000">
            <a:off x="4568656" y="3973203"/>
            <a:ext cx="217488" cy="0"/>
          </a:xfrm>
          <a:prstGeom prst="straightConnector1">
            <a:avLst/>
          </a:prstGeom>
          <a:noFill/>
          <a:ln cap="flat" cmpd="sng" w="12700">
            <a:solidFill>
              <a:schemeClr val="dk1"/>
            </a:solidFill>
            <a:prstDash val="dash"/>
            <a:round/>
            <a:headEnd len="sm" w="sm" type="none"/>
            <a:tailEnd len="sm" w="sm" type="none"/>
          </a:ln>
        </p:spPr>
      </p:cxnSp>
      <p:cxnSp>
        <p:nvCxnSpPr>
          <p:cNvPr id="652" name="Google Shape;652;p24"/>
          <p:cNvCxnSpPr/>
          <p:nvPr/>
        </p:nvCxnSpPr>
        <p:spPr>
          <a:xfrm rot="10800000">
            <a:off x="4387681" y="3680309"/>
            <a:ext cx="217488" cy="0"/>
          </a:xfrm>
          <a:prstGeom prst="straightConnector1">
            <a:avLst/>
          </a:prstGeom>
          <a:noFill/>
          <a:ln cap="flat" cmpd="sng" w="12700">
            <a:solidFill>
              <a:schemeClr val="dk1"/>
            </a:solidFill>
            <a:prstDash val="solid"/>
            <a:round/>
            <a:headEnd len="sm" w="sm" type="none"/>
            <a:tailEnd len="sm" w="sm" type="none"/>
          </a:ln>
        </p:spPr>
      </p:cxnSp>
      <p:cxnSp>
        <p:nvCxnSpPr>
          <p:cNvPr id="653" name="Google Shape;653;p24"/>
          <p:cNvCxnSpPr/>
          <p:nvPr/>
        </p:nvCxnSpPr>
        <p:spPr>
          <a:xfrm rot="10800000">
            <a:off x="4387681" y="3732697"/>
            <a:ext cx="217488" cy="0"/>
          </a:xfrm>
          <a:prstGeom prst="straightConnector1">
            <a:avLst/>
          </a:prstGeom>
          <a:noFill/>
          <a:ln cap="flat" cmpd="sng" w="12700">
            <a:solidFill>
              <a:schemeClr val="dk1"/>
            </a:solidFill>
            <a:prstDash val="dash"/>
            <a:round/>
            <a:headEnd len="sm" w="sm" type="none"/>
            <a:tailEnd len="sm" w="sm" type="none"/>
          </a:ln>
        </p:spPr>
      </p:cxnSp>
      <p:cxnSp>
        <p:nvCxnSpPr>
          <p:cNvPr id="654" name="Google Shape;654;p24"/>
          <p:cNvCxnSpPr>
            <a:stCxn id="648" idx="3"/>
            <a:endCxn id="598" idx="1"/>
          </p:cNvCxnSpPr>
          <p:nvPr/>
        </p:nvCxnSpPr>
        <p:spPr>
          <a:xfrm flipH="1" rot="10800000">
            <a:off x="5925439" y="2761042"/>
            <a:ext cx="311700" cy="300"/>
          </a:xfrm>
          <a:prstGeom prst="straightConnector1">
            <a:avLst/>
          </a:prstGeom>
          <a:solidFill>
            <a:schemeClr val="accent1"/>
          </a:solidFill>
          <a:ln cap="flat" cmpd="sng" w="12700">
            <a:solidFill>
              <a:schemeClr val="dk1"/>
            </a:solidFill>
            <a:prstDash val="solid"/>
            <a:round/>
            <a:headEnd len="sm" w="sm" type="none"/>
            <a:tailEnd len="sm" w="sm" type="none"/>
          </a:ln>
        </p:spPr>
      </p:cxnSp>
      <p:cxnSp>
        <p:nvCxnSpPr>
          <p:cNvPr id="655" name="Google Shape;655;p24"/>
          <p:cNvCxnSpPr>
            <a:stCxn id="624" idx="1"/>
            <a:endCxn id="622" idx="0"/>
          </p:cNvCxnSpPr>
          <p:nvPr/>
        </p:nvCxnSpPr>
        <p:spPr>
          <a:xfrm flipH="1">
            <a:off x="4577179" y="3196121"/>
            <a:ext cx="291300" cy="388200"/>
          </a:xfrm>
          <a:prstGeom prst="bentConnector2">
            <a:avLst/>
          </a:prstGeom>
          <a:solidFill>
            <a:schemeClr val="accent1"/>
          </a:solidFill>
          <a:ln cap="flat" cmpd="sng" w="12700">
            <a:solidFill>
              <a:schemeClr val="dk1"/>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 name="Shape 34"/>
        <p:cNvGrpSpPr/>
        <p:nvPr/>
      </p:nvGrpSpPr>
      <p:grpSpPr>
        <a:xfrm>
          <a:off x="0" y="0"/>
          <a:ext cx="0" cy="0"/>
          <a:chOff x="0" y="0"/>
          <a:chExt cx="0" cy="0"/>
        </a:xfrm>
      </p:grpSpPr>
      <p:pic>
        <p:nvPicPr>
          <p:cNvPr descr="A picture containing drawing&#10;&#10;Description automatically generated" id="35" name="Google Shape;35;p7"/>
          <p:cNvPicPr preferRelativeResize="0"/>
          <p:nvPr/>
        </p:nvPicPr>
        <p:blipFill rotWithShape="1">
          <a:blip r:embed="rId3">
            <a:alphaModFix/>
          </a:blip>
          <a:srcRect b="21928" l="8782" r="6381" t="23605"/>
          <a:stretch/>
        </p:blipFill>
        <p:spPr>
          <a:xfrm>
            <a:off x="4664348" y="3943086"/>
            <a:ext cx="2381419" cy="609864"/>
          </a:xfrm>
          <a:prstGeom prst="rect">
            <a:avLst/>
          </a:prstGeom>
          <a:noFill/>
          <a:ln>
            <a:noFill/>
          </a:ln>
        </p:spPr>
      </p:pic>
      <p:sp>
        <p:nvSpPr>
          <p:cNvPr id="36" name="Google Shape;36;p7"/>
          <p:cNvSpPr txBox="1"/>
          <p:nvPr>
            <p:ph type="title"/>
          </p:nvPr>
        </p:nvSpPr>
        <p:spPr>
          <a:xfrm>
            <a:off x="377190" y="1311965"/>
            <a:ext cx="6210563" cy="2936054"/>
          </a:xfrm>
          <a:prstGeom prst="rect">
            <a:avLst/>
          </a:prstGeom>
          <a:noFill/>
          <a:ln>
            <a:noFill/>
          </a:ln>
        </p:spPr>
        <p:txBody>
          <a:bodyPr anchorCtr="0" anchor="t" bIns="34275" lIns="34275" spcFirstLastPara="1" rIns="34275" wrap="square" tIns="0">
            <a:noAutofit/>
          </a:bodyPr>
          <a:lstStyle/>
          <a:p>
            <a:pPr indent="0" lvl="0" marL="0" rtl="0" algn="l">
              <a:lnSpc>
                <a:spcPct val="100000"/>
              </a:lnSpc>
              <a:spcBef>
                <a:spcPts val="0"/>
              </a:spcBef>
              <a:spcAft>
                <a:spcPts val="0"/>
              </a:spcAft>
              <a:buSzPts val="10000"/>
              <a:buNone/>
            </a:pPr>
            <a:r>
              <a:rPr lang="en-US" sz="3750">
                <a:solidFill>
                  <a:srgbClr val="5F6062"/>
                </a:solidFill>
              </a:rPr>
              <a:t>Development of System Specification for UPS</a:t>
            </a:r>
            <a:endParaRPr sz="3750">
              <a:solidFill>
                <a:srgbClr val="5F6062"/>
              </a:solidFill>
            </a:endParaRPr>
          </a:p>
          <a:p>
            <a:pPr indent="0" lvl="0" marL="0" rtl="0" algn="l">
              <a:lnSpc>
                <a:spcPct val="90000"/>
              </a:lnSpc>
              <a:spcBef>
                <a:spcPts val="0"/>
              </a:spcBef>
              <a:spcAft>
                <a:spcPts val="0"/>
              </a:spcAft>
              <a:buSzPts val="10000"/>
              <a:buNone/>
            </a:pPr>
            <a:r>
              <a:t/>
            </a:r>
            <a:endParaRPr sz="3700">
              <a:solidFill>
                <a:srgbClr val="5F6062"/>
              </a:solidFill>
            </a:endParaRPr>
          </a:p>
          <a:p>
            <a:pPr indent="0" lvl="0" marL="0" rtl="0" algn="l">
              <a:lnSpc>
                <a:spcPct val="90000"/>
              </a:lnSpc>
              <a:spcBef>
                <a:spcPts val="0"/>
              </a:spcBef>
              <a:spcAft>
                <a:spcPts val="0"/>
              </a:spcAft>
              <a:buClr>
                <a:srgbClr val="5F6062"/>
              </a:buClr>
              <a:buSzPts val="6400"/>
              <a:buNone/>
            </a:pPr>
            <a:r>
              <a:rPr lang="en-US" sz="2400">
                <a:solidFill>
                  <a:srgbClr val="5F6062"/>
                </a:solidFill>
              </a:rPr>
              <a:t>Mauricio Cespedes, Ph.D., Facebook Inc.</a:t>
            </a:r>
            <a:br>
              <a:rPr lang="en-US" sz="2400">
                <a:solidFill>
                  <a:srgbClr val="5F6062"/>
                </a:solidFill>
              </a:rPr>
            </a:br>
            <a:br>
              <a:rPr lang="en-US" sz="1600">
                <a:solidFill>
                  <a:srgbClr val="5F6062"/>
                </a:solidFill>
              </a:rPr>
            </a:br>
            <a:r>
              <a:rPr lang="en-US" sz="1600">
                <a:solidFill>
                  <a:srgbClr val="5F6062"/>
                </a:solidFill>
              </a:rPr>
              <a:t>UPS Industry Collaborators:</a:t>
            </a:r>
            <a:endParaRPr sz="2400">
              <a:solidFill>
                <a:srgbClr val="5F6062"/>
              </a:solidFill>
            </a:endParaRPr>
          </a:p>
        </p:txBody>
      </p:sp>
      <p:pic>
        <p:nvPicPr>
          <p:cNvPr id="37" name="Google Shape;37;p7"/>
          <p:cNvPicPr preferRelativeResize="0"/>
          <p:nvPr/>
        </p:nvPicPr>
        <p:blipFill rotWithShape="1">
          <a:blip r:embed="rId4">
            <a:alphaModFix/>
          </a:blip>
          <a:srcRect b="0" l="0" r="0" t="0"/>
          <a:stretch/>
        </p:blipFill>
        <p:spPr>
          <a:xfrm>
            <a:off x="7190564" y="2302459"/>
            <a:ext cx="1729576" cy="1729576"/>
          </a:xfrm>
          <a:prstGeom prst="rect">
            <a:avLst/>
          </a:prstGeom>
          <a:noFill/>
          <a:ln>
            <a:noFill/>
          </a:ln>
        </p:spPr>
      </p:pic>
      <p:sp>
        <p:nvSpPr>
          <p:cNvPr id="38" name="Google Shape;38;p7"/>
          <p:cNvSpPr txBox="1"/>
          <p:nvPr/>
        </p:nvSpPr>
        <p:spPr>
          <a:xfrm>
            <a:off x="6883718" y="201665"/>
            <a:ext cx="2082622" cy="438582"/>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None/>
            </a:pPr>
            <a:r>
              <a:rPr b="0" i="0" lang="en-US" sz="2400" u="none" cap="none" strike="noStrike">
                <a:solidFill>
                  <a:srgbClr val="5F6062"/>
                </a:solidFill>
                <a:latin typeface="Source Sans Pro"/>
                <a:ea typeface="Source Sans Pro"/>
                <a:cs typeface="Source Sans Pro"/>
                <a:sym typeface="Source Sans Pro"/>
              </a:rPr>
              <a:t>DCF/MDC</a:t>
            </a:r>
            <a:endParaRPr b="0" i="0" sz="2400" u="none" cap="none" strike="noStrike">
              <a:solidFill>
                <a:srgbClr val="5F6062"/>
              </a:solidFill>
              <a:latin typeface="Source Sans Pro"/>
              <a:ea typeface="Source Sans Pro"/>
              <a:cs typeface="Source Sans Pro"/>
              <a:sym typeface="Source Sans Pro"/>
            </a:endParaRPr>
          </a:p>
        </p:txBody>
      </p:sp>
      <p:pic>
        <p:nvPicPr>
          <p:cNvPr descr="A picture containing clock&#10;&#10;Description automatically generated" id="39" name="Google Shape;39;p7"/>
          <p:cNvPicPr preferRelativeResize="0"/>
          <p:nvPr/>
        </p:nvPicPr>
        <p:blipFill rotWithShape="1">
          <a:blip r:embed="rId5">
            <a:alphaModFix/>
          </a:blip>
          <a:srcRect b="21187" l="9180" r="9376" t="20959"/>
          <a:stretch/>
        </p:blipFill>
        <p:spPr>
          <a:xfrm>
            <a:off x="426244" y="3943086"/>
            <a:ext cx="1834523" cy="607483"/>
          </a:xfrm>
          <a:prstGeom prst="rect">
            <a:avLst/>
          </a:prstGeom>
          <a:noFill/>
          <a:ln>
            <a:noFill/>
          </a:ln>
        </p:spPr>
      </p:pic>
      <p:pic>
        <p:nvPicPr>
          <p:cNvPr descr="A picture containing drawing&#10;&#10;Description automatically generated" id="40" name="Google Shape;40;p7"/>
          <p:cNvPicPr preferRelativeResize="0"/>
          <p:nvPr/>
        </p:nvPicPr>
        <p:blipFill rotWithShape="1">
          <a:blip r:embed="rId6">
            <a:alphaModFix/>
          </a:blip>
          <a:srcRect b="14722" l="48289" r="3808" t="31731"/>
          <a:stretch/>
        </p:blipFill>
        <p:spPr>
          <a:xfrm>
            <a:off x="2490788" y="3953933"/>
            <a:ext cx="1943539" cy="5990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9" name="Shape 659"/>
        <p:cNvGrpSpPr/>
        <p:nvPr/>
      </p:nvGrpSpPr>
      <p:grpSpPr>
        <a:xfrm>
          <a:off x="0" y="0"/>
          <a:ext cx="0" cy="0"/>
          <a:chOff x="0" y="0"/>
          <a:chExt cx="0" cy="0"/>
        </a:xfrm>
      </p:grpSpPr>
      <p:pic>
        <p:nvPicPr>
          <p:cNvPr id="660" name="Google Shape;660;p25"/>
          <p:cNvPicPr preferRelativeResize="0"/>
          <p:nvPr/>
        </p:nvPicPr>
        <p:blipFill rotWithShape="1">
          <a:blip r:embed="rId3">
            <a:alphaModFix/>
          </a:blip>
          <a:srcRect b="0" l="0" r="0" t="0"/>
          <a:stretch/>
        </p:blipFill>
        <p:spPr>
          <a:xfrm>
            <a:off x="7762915" y="104850"/>
            <a:ext cx="945356" cy="945356"/>
          </a:xfrm>
          <a:prstGeom prst="rect">
            <a:avLst/>
          </a:prstGeom>
          <a:noFill/>
          <a:ln>
            <a:noFill/>
          </a:ln>
        </p:spPr>
      </p:pic>
      <p:sp>
        <p:nvSpPr>
          <p:cNvPr id="661" name="Google Shape;661;p25"/>
          <p:cNvSpPr txBox="1"/>
          <p:nvPr>
            <p:ph type="title"/>
          </p:nvPr>
        </p:nvSpPr>
        <p:spPr>
          <a:xfrm>
            <a:off x="377428" y="273844"/>
            <a:ext cx="7886700" cy="600525"/>
          </a:xfrm>
          <a:prstGeom prst="rect">
            <a:avLst/>
          </a:prstGeom>
          <a:noFill/>
          <a:ln>
            <a:noFill/>
          </a:ln>
        </p:spPr>
        <p:txBody>
          <a:bodyPr anchorCtr="0" anchor="ctr" bIns="17125" lIns="34275" spcFirstLastPara="1" rIns="34275" wrap="square" tIns="17125">
            <a:noAutofit/>
          </a:bodyPr>
          <a:lstStyle/>
          <a:p>
            <a:pPr indent="0" lvl="0" marL="0" rtl="0" algn="l">
              <a:lnSpc>
                <a:spcPct val="90000"/>
              </a:lnSpc>
              <a:spcBef>
                <a:spcPts val="0"/>
              </a:spcBef>
              <a:spcAft>
                <a:spcPts val="0"/>
              </a:spcAft>
              <a:buSzPts val="10000"/>
              <a:buNone/>
            </a:pPr>
            <a:r>
              <a:rPr lang="en-US" sz="3750">
                <a:solidFill>
                  <a:srgbClr val="5F6062"/>
                </a:solidFill>
              </a:rPr>
              <a:t>Line-Interactive with Bypass</a:t>
            </a:r>
            <a:endParaRPr sz="3750">
              <a:solidFill>
                <a:srgbClr val="5F6062"/>
              </a:solidFill>
            </a:endParaRPr>
          </a:p>
        </p:txBody>
      </p:sp>
      <p:sp>
        <p:nvSpPr>
          <p:cNvPr id="662" name="Google Shape;662;p25"/>
          <p:cNvSpPr/>
          <p:nvPr/>
        </p:nvSpPr>
        <p:spPr>
          <a:xfrm>
            <a:off x="7342027" y="2564133"/>
            <a:ext cx="800100" cy="39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Source Sans Pro"/>
                <a:ea typeface="Source Sans Pro"/>
                <a:cs typeface="Source Sans Pro"/>
                <a:sym typeface="Source Sans Pro"/>
              </a:rPr>
              <a:t>PSU</a:t>
            </a:r>
            <a:endParaRPr/>
          </a:p>
        </p:txBody>
      </p:sp>
      <p:sp>
        <p:nvSpPr>
          <p:cNvPr id="663" name="Google Shape;663;p25"/>
          <p:cNvSpPr txBox="1"/>
          <p:nvPr/>
        </p:nvSpPr>
        <p:spPr>
          <a:xfrm>
            <a:off x="8201419" y="2576317"/>
            <a:ext cx="404278"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800" u="none" cap="none" strike="noStrike">
                <a:solidFill>
                  <a:srgbClr val="000000"/>
                </a:solidFill>
                <a:latin typeface="Source Sans Pro"/>
                <a:ea typeface="Source Sans Pro"/>
                <a:cs typeface="Source Sans Pro"/>
                <a:sym typeface="Source Sans Pro"/>
              </a:rPr>
              <a:t>N</a:t>
            </a:r>
            <a:r>
              <a:rPr b="0" baseline="-25000" i="0" lang="en-US" sz="1800" u="none" cap="none" strike="noStrike">
                <a:solidFill>
                  <a:srgbClr val="000000"/>
                </a:solidFill>
                <a:latin typeface="Source Sans Pro"/>
                <a:ea typeface="Source Sans Pro"/>
                <a:cs typeface="Source Sans Pro"/>
                <a:sym typeface="Source Sans Pro"/>
              </a:rPr>
              <a:t>2</a:t>
            </a:r>
            <a:endParaRPr/>
          </a:p>
        </p:txBody>
      </p:sp>
      <p:sp>
        <p:nvSpPr>
          <p:cNvPr id="664" name="Google Shape;664;p25"/>
          <p:cNvSpPr/>
          <p:nvPr/>
        </p:nvSpPr>
        <p:spPr>
          <a:xfrm>
            <a:off x="7082845" y="2733551"/>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665" name="Google Shape;665;p25"/>
          <p:cNvCxnSpPr>
            <a:stCxn id="666" idx="3"/>
            <a:endCxn id="662" idx="1"/>
          </p:cNvCxnSpPr>
          <p:nvPr/>
        </p:nvCxnSpPr>
        <p:spPr>
          <a:xfrm>
            <a:off x="6732564" y="2760983"/>
            <a:ext cx="6096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667" name="Google Shape;667;p25"/>
          <p:cNvSpPr/>
          <p:nvPr/>
        </p:nvSpPr>
        <p:spPr>
          <a:xfrm>
            <a:off x="7068712" y="2349503"/>
            <a:ext cx="76200" cy="8229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668" name="Google Shape;668;p25"/>
          <p:cNvCxnSpPr>
            <a:stCxn id="669" idx="3"/>
            <a:endCxn id="670" idx="1"/>
          </p:cNvCxnSpPr>
          <p:nvPr/>
        </p:nvCxnSpPr>
        <p:spPr>
          <a:xfrm>
            <a:off x="2839099" y="2760983"/>
            <a:ext cx="326700" cy="30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671" name="Google Shape;671;p25"/>
          <p:cNvSpPr/>
          <p:nvPr/>
        </p:nvSpPr>
        <p:spPr>
          <a:xfrm>
            <a:off x="460375" y="1971581"/>
            <a:ext cx="317500" cy="320675"/>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sp>
        <p:nvSpPr>
          <p:cNvPr id="672" name="Google Shape;672;p25"/>
          <p:cNvSpPr/>
          <p:nvPr/>
        </p:nvSpPr>
        <p:spPr>
          <a:xfrm>
            <a:off x="533400" y="2079531"/>
            <a:ext cx="171450" cy="120650"/>
          </a:xfrm>
          <a:custGeom>
            <a:rect b="b" l="l" r="r" t="t"/>
            <a:pathLst>
              <a:path extrusionOk="0" h="1436" w="2352">
                <a:moveTo>
                  <a:pt x="0" y="724"/>
                </a:moveTo>
                <a:cubicBezTo>
                  <a:pt x="65" y="594"/>
                  <a:pt x="130" y="465"/>
                  <a:pt x="192" y="364"/>
                </a:cubicBezTo>
                <a:cubicBezTo>
                  <a:pt x="254" y="263"/>
                  <a:pt x="316" y="177"/>
                  <a:pt x="370" y="119"/>
                </a:cubicBezTo>
                <a:cubicBezTo>
                  <a:pt x="424" y="61"/>
                  <a:pt x="480" y="36"/>
                  <a:pt x="514" y="18"/>
                </a:cubicBezTo>
                <a:cubicBezTo>
                  <a:pt x="548" y="0"/>
                  <a:pt x="553" y="13"/>
                  <a:pt x="576" y="13"/>
                </a:cubicBezTo>
                <a:cubicBezTo>
                  <a:pt x="599" y="13"/>
                  <a:pt x="625" y="8"/>
                  <a:pt x="653" y="18"/>
                </a:cubicBezTo>
                <a:cubicBezTo>
                  <a:pt x="681" y="28"/>
                  <a:pt x="702" y="33"/>
                  <a:pt x="744" y="71"/>
                </a:cubicBezTo>
                <a:cubicBezTo>
                  <a:pt x="786" y="109"/>
                  <a:pt x="865" y="199"/>
                  <a:pt x="903" y="248"/>
                </a:cubicBezTo>
                <a:cubicBezTo>
                  <a:pt x="941" y="297"/>
                  <a:pt x="939" y="303"/>
                  <a:pt x="975" y="364"/>
                </a:cubicBezTo>
                <a:cubicBezTo>
                  <a:pt x="1011" y="425"/>
                  <a:pt x="1068" y="517"/>
                  <a:pt x="1119" y="613"/>
                </a:cubicBezTo>
                <a:cubicBezTo>
                  <a:pt x="1170" y="709"/>
                  <a:pt x="1237" y="856"/>
                  <a:pt x="1282" y="940"/>
                </a:cubicBezTo>
                <a:cubicBezTo>
                  <a:pt x="1327" y="1024"/>
                  <a:pt x="1346" y="1056"/>
                  <a:pt x="1387" y="1117"/>
                </a:cubicBezTo>
                <a:cubicBezTo>
                  <a:pt x="1428" y="1178"/>
                  <a:pt x="1486" y="1256"/>
                  <a:pt x="1531" y="1304"/>
                </a:cubicBezTo>
                <a:cubicBezTo>
                  <a:pt x="1576" y="1352"/>
                  <a:pt x="1620" y="1384"/>
                  <a:pt x="1656" y="1405"/>
                </a:cubicBezTo>
                <a:cubicBezTo>
                  <a:pt x="1692" y="1426"/>
                  <a:pt x="1719" y="1426"/>
                  <a:pt x="1747" y="1429"/>
                </a:cubicBezTo>
                <a:cubicBezTo>
                  <a:pt x="1775" y="1432"/>
                  <a:pt x="1791" y="1436"/>
                  <a:pt x="1824" y="1424"/>
                </a:cubicBezTo>
                <a:cubicBezTo>
                  <a:pt x="1857" y="1412"/>
                  <a:pt x="1906" y="1390"/>
                  <a:pt x="1944" y="1357"/>
                </a:cubicBezTo>
                <a:cubicBezTo>
                  <a:pt x="1982" y="1324"/>
                  <a:pt x="2021" y="1269"/>
                  <a:pt x="2055" y="1223"/>
                </a:cubicBezTo>
                <a:cubicBezTo>
                  <a:pt x="2089" y="1177"/>
                  <a:pt x="2120" y="1129"/>
                  <a:pt x="2151" y="1079"/>
                </a:cubicBezTo>
                <a:cubicBezTo>
                  <a:pt x="2182" y="1029"/>
                  <a:pt x="2214" y="975"/>
                  <a:pt x="2242" y="925"/>
                </a:cubicBezTo>
                <a:cubicBezTo>
                  <a:pt x="2270" y="875"/>
                  <a:pt x="2301" y="815"/>
                  <a:pt x="2319" y="781"/>
                </a:cubicBezTo>
                <a:cubicBezTo>
                  <a:pt x="2337" y="747"/>
                  <a:pt x="2344" y="733"/>
                  <a:pt x="2352" y="719"/>
                </a:cubicBezTo>
              </a:path>
            </a:pathLst>
          </a:cu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cxnSp>
        <p:nvCxnSpPr>
          <p:cNvPr id="673" name="Google Shape;673;p25"/>
          <p:cNvCxnSpPr>
            <a:stCxn id="671" idx="6"/>
            <a:endCxn id="674" idx="1"/>
          </p:cNvCxnSpPr>
          <p:nvPr/>
        </p:nvCxnSpPr>
        <p:spPr>
          <a:xfrm>
            <a:off x="777875" y="2131919"/>
            <a:ext cx="9207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675" name="Google Shape;675;p25"/>
          <p:cNvSpPr/>
          <p:nvPr/>
        </p:nvSpPr>
        <p:spPr>
          <a:xfrm>
            <a:off x="972564" y="2043757"/>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76" name="Google Shape;676;p25"/>
          <p:cNvSpPr/>
          <p:nvPr/>
        </p:nvSpPr>
        <p:spPr>
          <a:xfrm>
            <a:off x="1709299" y="1730476"/>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77" name="Google Shape;677;p25"/>
          <p:cNvSpPr/>
          <p:nvPr/>
        </p:nvSpPr>
        <p:spPr>
          <a:xfrm>
            <a:off x="1709299" y="2478723"/>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678" name="Google Shape;678;p25"/>
          <p:cNvCxnSpPr>
            <a:stCxn id="677" idx="6"/>
            <a:endCxn id="669" idx="1"/>
          </p:cNvCxnSpPr>
          <p:nvPr/>
        </p:nvCxnSpPr>
        <p:spPr>
          <a:xfrm>
            <a:off x="1764017" y="2506155"/>
            <a:ext cx="579900" cy="254700"/>
          </a:xfrm>
          <a:prstGeom prst="bentConnector3">
            <a:avLst>
              <a:gd fmla="val 49990" name="adj1"/>
            </a:avLst>
          </a:prstGeom>
          <a:solidFill>
            <a:schemeClr val="accent1"/>
          </a:solidFill>
          <a:ln cap="flat" cmpd="sng" w="12700">
            <a:solidFill>
              <a:schemeClr val="dk1"/>
            </a:solidFill>
            <a:prstDash val="solid"/>
            <a:round/>
            <a:headEnd len="sm" w="sm" type="none"/>
            <a:tailEnd len="sm" w="sm" type="none"/>
          </a:ln>
        </p:spPr>
      </p:cxnSp>
      <p:sp>
        <p:nvSpPr>
          <p:cNvPr id="679" name="Google Shape;679;p25"/>
          <p:cNvSpPr/>
          <p:nvPr/>
        </p:nvSpPr>
        <p:spPr>
          <a:xfrm>
            <a:off x="7342027" y="1316082"/>
            <a:ext cx="800100" cy="39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Source Sans Pro"/>
                <a:ea typeface="Source Sans Pro"/>
                <a:cs typeface="Source Sans Pro"/>
                <a:sym typeface="Source Sans Pro"/>
              </a:rPr>
              <a:t>PSU</a:t>
            </a:r>
            <a:endParaRPr/>
          </a:p>
        </p:txBody>
      </p:sp>
      <p:sp>
        <p:nvSpPr>
          <p:cNvPr id="680" name="Google Shape;680;p25"/>
          <p:cNvSpPr txBox="1"/>
          <p:nvPr/>
        </p:nvSpPr>
        <p:spPr>
          <a:xfrm>
            <a:off x="8201419" y="1328266"/>
            <a:ext cx="404278"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800" u="none" cap="none" strike="noStrike">
                <a:solidFill>
                  <a:srgbClr val="000000"/>
                </a:solidFill>
                <a:latin typeface="Source Sans Pro"/>
                <a:ea typeface="Source Sans Pro"/>
                <a:cs typeface="Source Sans Pro"/>
                <a:sym typeface="Source Sans Pro"/>
              </a:rPr>
              <a:t>N</a:t>
            </a:r>
            <a:r>
              <a:rPr b="0" baseline="-25000" i="0" lang="en-US" sz="1800" u="none" cap="none" strike="noStrike">
                <a:solidFill>
                  <a:srgbClr val="000000"/>
                </a:solidFill>
                <a:latin typeface="Source Sans Pro"/>
                <a:ea typeface="Source Sans Pro"/>
                <a:cs typeface="Source Sans Pro"/>
                <a:sym typeface="Source Sans Pro"/>
              </a:rPr>
              <a:t>1</a:t>
            </a:r>
            <a:endParaRPr/>
          </a:p>
        </p:txBody>
      </p:sp>
      <p:sp>
        <p:nvSpPr>
          <p:cNvPr id="681" name="Google Shape;681;p25"/>
          <p:cNvSpPr/>
          <p:nvPr/>
        </p:nvSpPr>
        <p:spPr>
          <a:xfrm>
            <a:off x="7082845" y="1485500"/>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682" name="Google Shape;682;p25"/>
          <p:cNvCxnSpPr>
            <a:stCxn id="683" idx="3"/>
            <a:endCxn id="679" idx="1"/>
          </p:cNvCxnSpPr>
          <p:nvPr/>
        </p:nvCxnSpPr>
        <p:spPr>
          <a:xfrm>
            <a:off x="7144912" y="1512932"/>
            <a:ext cx="1971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683" name="Google Shape;683;p25"/>
          <p:cNvSpPr/>
          <p:nvPr/>
        </p:nvSpPr>
        <p:spPr>
          <a:xfrm>
            <a:off x="7068712" y="1101452"/>
            <a:ext cx="76200" cy="8229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684" name="Google Shape;684;p25"/>
          <p:cNvCxnSpPr>
            <a:endCxn id="683" idx="1"/>
          </p:cNvCxnSpPr>
          <p:nvPr/>
        </p:nvCxnSpPr>
        <p:spPr>
          <a:xfrm>
            <a:off x="2343712" y="1512932"/>
            <a:ext cx="4725000" cy="0"/>
          </a:xfrm>
          <a:prstGeom prst="straightConnector1">
            <a:avLst/>
          </a:prstGeom>
          <a:solidFill>
            <a:schemeClr val="accent1"/>
          </a:solidFill>
          <a:ln cap="flat" cmpd="sng" w="12700">
            <a:solidFill>
              <a:schemeClr val="dk1"/>
            </a:solidFill>
            <a:prstDash val="solid"/>
            <a:round/>
            <a:headEnd len="sm" w="sm" type="none"/>
            <a:tailEnd len="sm" w="sm" type="none"/>
          </a:ln>
        </p:spPr>
      </p:cxnSp>
      <p:cxnSp>
        <p:nvCxnSpPr>
          <p:cNvPr id="685" name="Google Shape;685;p25"/>
          <p:cNvCxnSpPr>
            <a:stCxn id="676" idx="6"/>
            <a:endCxn id="686" idx="1"/>
          </p:cNvCxnSpPr>
          <p:nvPr/>
        </p:nvCxnSpPr>
        <p:spPr>
          <a:xfrm flipH="1" rot="10800000">
            <a:off x="1764017" y="1512808"/>
            <a:ext cx="579900" cy="245100"/>
          </a:xfrm>
          <a:prstGeom prst="bentConnector3">
            <a:avLst>
              <a:gd fmla="val 49990" name="adj1"/>
            </a:avLst>
          </a:prstGeom>
          <a:solidFill>
            <a:schemeClr val="accent1"/>
          </a:solidFill>
          <a:ln cap="flat" cmpd="sng" w="12700">
            <a:solidFill>
              <a:schemeClr val="dk1"/>
            </a:solidFill>
            <a:prstDash val="solid"/>
            <a:round/>
            <a:headEnd len="sm" w="sm" type="none"/>
            <a:tailEnd len="sm" w="sm" type="none"/>
          </a:ln>
        </p:spPr>
      </p:cxnSp>
      <p:sp>
        <p:nvSpPr>
          <p:cNvPr id="674" name="Google Shape;674;p25"/>
          <p:cNvSpPr/>
          <p:nvPr/>
        </p:nvSpPr>
        <p:spPr>
          <a:xfrm>
            <a:off x="1698558" y="1491838"/>
            <a:ext cx="76200" cy="12801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69" name="Google Shape;669;p25"/>
          <p:cNvSpPr/>
          <p:nvPr/>
        </p:nvSpPr>
        <p:spPr>
          <a:xfrm>
            <a:off x="2343799" y="2672822"/>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66" name="Google Shape;666;p25"/>
          <p:cNvSpPr/>
          <p:nvPr/>
        </p:nvSpPr>
        <p:spPr>
          <a:xfrm>
            <a:off x="6237264" y="2672822"/>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86" name="Google Shape;686;p25"/>
          <p:cNvSpPr/>
          <p:nvPr/>
        </p:nvSpPr>
        <p:spPr>
          <a:xfrm>
            <a:off x="2343799" y="1424771"/>
            <a:ext cx="495300" cy="17632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87" name="Google Shape;687;p25"/>
          <p:cNvSpPr/>
          <p:nvPr/>
        </p:nvSpPr>
        <p:spPr>
          <a:xfrm>
            <a:off x="4329489" y="1424771"/>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688" name="Google Shape;688;p25"/>
          <p:cNvCxnSpPr>
            <a:stCxn id="689" idx="0"/>
            <a:endCxn id="690" idx="2"/>
          </p:cNvCxnSpPr>
          <p:nvPr/>
        </p:nvCxnSpPr>
        <p:spPr>
          <a:xfrm rot="10800000">
            <a:off x="4577139" y="4074901"/>
            <a:ext cx="0" cy="17340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689" name="Google Shape;689;p25"/>
          <p:cNvSpPr/>
          <p:nvPr/>
        </p:nvSpPr>
        <p:spPr>
          <a:xfrm>
            <a:off x="4334251" y="4248301"/>
            <a:ext cx="485776" cy="291244"/>
          </a:xfrm>
          <a:prstGeom prst="roundRect">
            <a:avLst>
              <a:gd fmla="val 1666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Source Sans Pro"/>
              <a:ea typeface="Source Sans Pro"/>
              <a:cs typeface="Source Sans Pro"/>
              <a:sym typeface="Source Sans Pro"/>
            </a:endParaRPr>
          </a:p>
        </p:txBody>
      </p:sp>
      <p:cxnSp>
        <p:nvCxnSpPr>
          <p:cNvPr id="691" name="Google Shape;691;p25"/>
          <p:cNvCxnSpPr>
            <a:stCxn id="692" idx="3"/>
            <a:endCxn id="693" idx="2"/>
          </p:cNvCxnSpPr>
          <p:nvPr/>
        </p:nvCxnSpPr>
        <p:spPr>
          <a:xfrm>
            <a:off x="5370129" y="3196121"/>
            <a:ext cx="4899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694" name="Google Shape;694;p25"/>
          <p:cNvSpPr/>
          <p:nvPr/>
        </p:nvSpPr>
        <p:spPr>
          <a:xfrm>
            <a:off x="3176762" y="2319874"/>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95" name="Google Shape;695;p25"/>
          <p:cNvSpPr/>
          <p:nvPr/>
        </p:nvSpPr>
        <p:spPr>
          <a:xfrm>
            <a:off x="5859980" y="2319874"/>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92" name="Google Shape;692;p25"/>
          <p:cNvSpPr/>
          <p:nvPr/>
        </p:nvSpPr>
        <p:spPr>
          <a:xfrm>
            <a:off x="4868479" y="2950852"/>
            <a:ext cx="501650" cy="490538"/>
          </a:xfrm>
          <a:prstGeom prst="rect">
            <a:avLst/>
          </a:prstGeom>
          <a:solidFill>
            <a:srgbClr val="00FFFF"/>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sp>
        <p:nvSpPr>
          <p:cNvPr id="696" name="Google Shape;696;p25"/>
          <p:cNvSpPr/>
          <p:nvPr/>
        </p:nvSpPr>
        <p:spPr>
          <a:xfrm>
            <a:off x="5131999" y="3023877"/>
            <a:ext cx="173037" cy="120650"/>
          </a:xfrm>
          <a:custGeom>
            <a:rect b="b" l="l" r="r" t="t"/>
            <a:pathLst>
              <a:path extrusionOk="0" h="1436" w="2352">
                <a:moveTo>
                  <a:pt x="0" y="724"/>
                </a:moveTo>
                <a:cubicBezTo>
                  <a:pt x="65" y="594"/>
                  <a:pt x="130" y="465"/>
                  <a:pt x="192" y="364"/>
                </a:cubicBezTo>
                <a:cubicBezTo>
                  <a:pt x="254" y="263"/>
                  <a:pt x="316" y="177"/>
                  <a:pt x="370" y="119"/>
                </a:cubicBezTo>
                <a:cubicBezTo>
                  <a:pt x="424" y="61"/>
                  <a:pt x="480" y="36"/>
                  <a:pt x="514" y="18"/>
                </a:cubicBezTo>
                <a:cubicBezTo>
                  <a:pt x="548" y="0"/>
                  <a:pt x="553" y="13"/>
                  <a:pt x="576" y="13"/>
                </a:cubicBezTo>
                <a:cubicBezTo>
                  <a:pt x="599" y="13"/>
                  <a:pt x="625" y="8"/>
                  <a:pt x="653" y="18"/>
                </a:cubicBezTo>
                <a:cubicBezTo>
                  <a:pt x="681" y="28"/>
                  <a:pt x="702" y="33"/>
                  <a:pt x="744" y="71"/>
                </a:cubicBezTo>
                <a:cubicBezTo>
                  <a:pt x="786" y="109"/>
                  <a:pt x="865" y="199"/>
                  <a:pt x="903" y="248"/>
                </a:cubicBezTo>
                <a:cubicBezTo>
                  <a:pt x="941" y="297"/>
                  <a:pt x="939" y="303"/>
                  <a:pt x="975" y="364"/>
                </a:cubicBezTo>
                <a:cubicBezTo>
                  <a:pt x="1011" y="425"/>
                  <a:pt x="1068" y="517"/>
                  <a:pt x="1119" y="613"/>
                </a:cubicBezTo>
                <a:cubicBezTo>
                  <a:pt x="1170" y="709"/>
                  <a:pt x="1237" y="856"/>
                  <a:pt x="1282" y="940"/>
                </a:cubicBezTo>
                <a:cubicBezTo>
                  <a:pt x="1327" y="1024"/>
                  <a:pt x="1346" y="1056"/>
                  <a:pt x="1387" y="1117"/>
                </a:cubicBezTo>
                <a:cubicBezTo>
                  <a:pt x="1428" y="1178"/>
                  <a:pt x="1486" y="1256"/>
                  <a:pt x="1531" y="1304"/>
                </a:cubicBezTo>
                <a:cubicBezTo>
                  <a:pt x="1576" y="1352"/>
                  <a:pt x="1620" y="1384"/>
                  <a:pt x="1656" y="1405"/>
                </a:cubicBezTo>
                <a:cubicBezTo>
                  <a:pt x="1692" y="1426"/>
                  <a:pt x="1719" y="1426"/>
                  <a:pt x="1747" y="1429"/>
                </a:cubicBezTo>
                <a:cubicBezTo>
                  <a:pt x="1775" y="1432"/>
                  <a:pt x="1791" y="1436"/>
                  <a:pt x="1824" y="1424"/>
                </a:cubicBezTo>
                <a:cubicBezTo>
                  <a:pt x="1857" y="1412"/>
                  <a:pt x="1906" y="1390"/>
                  <a:pt x="1944" y="1357"/>
                </a:cubicBezTo>
                <a:cubicBezTo>
                  <a:pt x="1982" y="1324"/>
                  <a:pt x="2021" y="1269"/>
                  <a:pt x="2055" y="1223"/>
                </a:cubicBezTo>
                <a:cubicBezTo>
                  <a:pt x="2089" y="1177"/>
                  <a:pt x="2120" y="1129"/>
                  <a:pt x="2151" y="1079"/>
                </a:cubicBezTo>
                <a:cubicBezTo>
                  <a:pt x="2182" y="1029"/>
                  <a:pt x="2214" y="975"/>
                  <a:pt x="2242" y="925"/>
                </a:cubicBezTo>
                <a:cubicBezTo>
                  <a:pt x="2270" y="875"/>
                  <a:pt x="2301" y="815"/>
                  <a:pt x="2319" y="781"/>
                </a:cubicBezTo>
                <a:cubicBezTo>
                  <a:pt x="2337" y="747"/>
                  <a:pt x="2344" y="733"/>
                  <a:pt x="2352" y="719"/>
                </a:cubicBezTo>
              </a:path>
            </a:pathLst>
          </a:cu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cxnSp>
        <p:nvCxnSpPr>
          <p:cNvPr id="697" name="Google Shape;697;p25"/>
          <p:cNvCxnSpPr/>
          <p:nvPr/>
        </p:nvCxnSpPr>
        <p:spPr>
          <a:xfrm>
            <a:off x="4871475" y="2950852"/>
            <a:ext cx="503404" cy="490538"/>
          </a:xfrm>
          <a:prstGeom prst="straightConnector1">
            <a:avLst/>
          </a:prstGeom>
          <a:noFill/>
          <a:ln cap="flat" cmpd="sng" w="12700">
            <a:solidFill>
              <a:schemeClr val="dk1"/>
            </a:solidFill>
            <a:prstDash val="solid"/>
            <a:round/>
            <a:headEnd len="sm" w="sm" type="none"/>
            <a:tailEnd len="sm" w="sm" type="none"/>
          </a:ln>
        </p:spPr>
      </p:cxnSp>
      <p:cxnSp>
        <p:nvCxnSpPr>
          <p:cNvPr id="698" name="Google Shape;698;p25"/>
          <p:cNvCxnSpPr/>
          <p:nvPr/>
        </p:nvCxnSpPr>
        <p:spPr>
          <a:xfrm>
            <a:off x="4914511" y="3287402"/>
            <a:ext cx="217488" cy="0"/>
          </a:xfrm>
          <a:prstGeom prst="straightConnector1">
            <a:avLst/>
          </a:prstGeom>
          <a:noFill/>
          <a:ln cap="flat" cmpd="sng" w="12700">
            <a:solidFill>
              <a:schemeClr val="dk1"/>
            </a:solidFill>
            <a:prstDash val="solid"/>
            <a:round/>
            <a:headEnd len="sm" w="sm" type="none"/>
            <a:tailEnd len="sm" w="sm" type="none"/>
          </a:ln>
        </p:spPr>
      </p:cxnSp>
      <p:cxnSp>
        <p:nvCxnSpPr>
          <p:cNvPr id="699" name="Google Shape;699;p25"/>
          <p:cNvCxnSpPr/>
          <p:nvPr/>
        </p:nvCxnSpPr>
        <p:spPr>
          <a:xfrm>
            <a:off x="4914511" y="3339790"/>
            <a:ext cx="217488" cy="0"/>
          </a:xfrm>
          <a:prstGeom prst="straightConnector1">
            <a:avLst/>
          </a:prstGeom>
          <a:noFill/>
          <a:ln cap="flat" cmpd="sng" w="12700">
            <a:solidFill>
              <a:schemeClr val="dk1"/>
            </a:solidFill>
            <a:prstDash val="dash"/>
            <a:round/>
            <a:headEnd len="sm" w="sm" type="none"/>
            <a:tailEnd len="sm" w="sm" type="none"/>
          </a:ln>
        </p:spPr>
      </p:cxnSp>
      <p:sp>
        <p:nvSpPr>
          <p:cNvPr id="693" name="Google Shape;693;p25"/>
          <p:cNvSpPr/>
          <p:nvPr/>
        </p:nvSpPr>
        <p:spPr>
          <a:xfrm>
            <a:off x="5859980" y="3168689"/>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00" name="Google Shape;700;p25"/>
          <p:cNvSpPr/>
          <p:nvPr/>
        </p:nvSpPr>
        <p:spPr>
          <a:xfrm flipH="1">
            <a:off x="3813382" y="2950852"/>
            <a:ext cx="501650" cy="490538"/>
          </a:xfrm>
          <a:prstGeom prst="rect">
            <a:avLst/>
          </a:prstGeom>
          <a:solidFill>
            <a:schemeClr val="lt1"/>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sp>
        <p:nvSpPr>
          <p:cNvPr id="701" name="Google Shape;701;p25"/>
          <p:cNvSpPr/>
          <p:nvPr/>
        </p:nvSpPr>
        <p:spPr>
          <a:xfrm flipH="1">
            <a:off x="3878475" y="3023877"/>
            <a:ext cx="173037" cy="120650"/>
          </a:xfrm>
          <a:custGeom>
            <a:rect b="b" l="l" r="r" t="t"/>
            <a:pathLst>
              <a:path extrusionOk="0" h="1436" w="2352">
                <a:moveTo>
                  <a:pt x="0" y="724"/>
                </a:moveTo>
                <a:cubicBezTo>
                  <a:pt x="65" y="594"/>
                  <a:pt x="130" y="465"/>
                  <a:pt x="192" y="364"/>
                </a:cubicBezTo>
                <a:cubicBezTo>
                  <a:pt x="254" y="263"/>
                  <a:pt x="316" y="177"/>
                  <a:pt x="370" y="119"/>
                </a:cubicBezTo>
                <a:cubicBezTo>
                  <a:pt x="424" y="61"/>
                  <a:pt x="480" y="36"/>
                  <a:pt x="514" y="18"/>
                </a:cubicBezTo>
                <a:cubicBezTo>
                  <a:pt x="548" y="0"/>
                  <a:pt x="553" y="13"/>
                  <a:pt x="576" y="13"/>
                </a:cubicBezTo>
                <a:cubicBezTo>
                  <a:pt x="599" y="13"/>
                  <a:pt x="625" y="8"/>
                  <a:pt x="653" y="18"/>
                </a:cubicBezTo>
                <a:cubicBezTo>
                  <a:pt x="681" y="28"/>
                  <a:pt x="702" y="33"/>
                  <a:pt x="744" y="71"/>
                </a:cubicBezTo>
                <a:cubicBezTo>
                  <a:pt x="786" y="109"/>
                  <a:pt x="865" y="199"/>
                  <a:pt x="903" y="248"/>
                </a:cubicBezTo>
                <a:cubicBezTo>
                  <a:pt x="941" y="297"/>
                  <a:pt x="939" y="303"/>
                  <a:pt x="975" y="364"/>
                </a:cubicBezTo>
                <a:cubicBezTo>
                  <a:pt x="1011" y="425"/>
                  <a:pt x="1068" y="517"/>
                  <a:pt x="1119" y="613"/>
                </a:cubicBezTo>
                <a:cubicBezTo>
                  <a:pt x="1170" y="709"/>
                  <a:pt x="1237" y="856"/>
                  <a:pt x="1282" y="940"/>
                </a:cubicBezTo>
                <a:cubicBezTo>
                  <a:pt x="1327" y="1024"/>
                  <a:pt x="1346" y="1056"/>
                  <a:pt x="1387" y="1117"/>
                </a:cubicBezTo>
                <a:cubicBezTo>
                  <a:pt x="1428" y="1178"/>
                  <a:pt x="1486" y="1256"/>
                  <a:pt x="1531" y="1304"/>
                </a:cubicBezTo>
                <a:cubicBezTo>
                  <a:pt x="1576" y="1352"/>
                  <a:pt x="1620" y="1384"/>
                  <a:pt x="1656" y="1405"/>
                </a:cubicBezTo>
                <a:cubicBezTo>
                  <a:pt x="1692" y="1426"/>
                  <a:pt x="1719" y="1426"/>
                  <a:pt x="1747" y="1429"/>
                </a:cubicBezTo>
                <a:cubicBezTo>
                  <a:pt x="1775" y="1432"/>
                  <a:pt x="1791" y="1436"/>
                  <a:pt x="1824" y="1424"/>
                </a:cubicBezTo>
                <a:cubicBezTo>
                  <a:pt x="1857" y="1412"/>
                  <a:pt x="1906" y="1390"/>
                  <a:pt x="1944" y="1357"/>
                </a:cubicBezTo>
                <a:cubicBezTo>
                  <a:pt x="1982" y="1324"/>
                  <a:pt x="2021" y="1269"/>
                  <a:pt x="2055" y="1223"/>
                </a:cubicBezTo>
                <a:cubicBezTo>
                  <a:pt x="2089" y="1177"/>
                  <a:pt x="2120" y="1129"/>
                  <a:pt x="2151" y="1079"/>
                </a:cubicBezTo>
                <a:cubicBezTo>
                  <a:pt x="2182" y="1029"/>
                  <a:pt x="2214" y="975"/>
                  <a:pt x="2242" y="925"/>
                </a:cubicBezTo>
                <a:cubicBezTo>
                  <a:pt x="2270" y="875"/>
                  <a:pt x="2301" y="815"/>
                  <a:pt x="2319" y="781"/>
                </a:cubicBezTo>
                <a:cubicBezTo>
                  <a:pt x="2337" y="747"/>
                  <a:pt x="2344" y="733"/>
                  <a:pt x="2352" y="719"/>
                </a:cubicBezTo>
              </a:path>
            </a:pathLst>
          </a:custGeom>
          <a:solidFill>
            <a:schemeClr val="lt1"/>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cxnSp>
        <p:nvCxnSpPr>
          <p:cNvPr id="702" name="Google Shape;702;p25"/>
          <p:cNvCxnSpPr/>
          <p:nvPr/>
        </p:nvCxnSpPr>
        <p:spPr>
          <a:xfrm flipH="1">
            <a:off x="3819599" y="2950852"/>
            <a:ext cx="497521" cy="490540"/>
          </a:xfrm>
          <a:prstGeom prst="straightConnector1">
            <a:avLst/>
          </a:prstGeom>
          <a:noFill/>
          <a:ln cap="flat" cmpd="sng" w="12700">
            <a:solidFill>
              <a:srgbClr val="BFBFBF"/>
            </a:solidFill>
            <a:prstDash val="solid"/>
            <a:round/>
            <a:headEnd len="sm" w="sm" type="none"/>
            <a:tailEnd len="sm" w="sm" type="none"/>
          </a:ln>
        </p:spPr>
      </p:cxnSp>
      <p:cxnSp>
        <p:nvCxnSpPr>
          <p:cNvPr id="703" name="Google Shape;703;p25"/>
          <p:cNvCxnSpPr/>
          <p:nvPr/>
        </p:nvCxnSpPr>
        <p:spPr>
          <a:xfrm rot="10800000">
            <a:off x="4051512" y="3287402"/>
            <a:ext cx="217488" cy="0"/>
          </a:xfrm>
          <a:prstGeom prst="straightConnector1">
            <a:avLst/>
          </a:prstGeom>
          <a:noFill/>
          <a:ln cap="flat" cmpd="sng" w="12700">
            <a:solidFill>
              <a:srgbClr val="BFBFBF"/>
            </a:solidFill>
            <a:prstDash val="solid"/>
            <a:round/>
            <a:headEnd len="sm" w="sm" type="none"/>
            <a:tailEnd len="sm" w="sm" type="none"/>
          </a:ln>
        </p:spPr>
      </p:cxnSp>
      <p:cxnSp>
        <p:nvCxnSpPr>
          <p:cNvPr id="704" name="Google Shape;704;p25"/>
          <p:cNvCxnSpPr/>
          <p:nvPr/>
        </p:nvCxnSpPr>
        <p:spPr>
          <a:xfrm rot="10800000">
            <a:off x="4051512" y="3339790"/>
            <a:ext cx="217488" cy="0"/>
          </a:xfrm>
          <a:prstGeom prst="straightConnector1">
            <a:avLst/>
          </a:prstGeom>
          <a:noFill/>
          <a:ln cap="flat" cmpd="sng" w="12700">
            <a:solidFill>
              <a:srgbClr val="BFBFBF"/>
            </a:solidFill>
            <a:prstDash val="dash"/>
            <a:round/>
            <a:headEnd len="sm" w="sm" type="none"/>
            <a:tailEnd len="sm" w="sm" type="none"/>
          </a:ln>
        </p:spPr>
      </p:cxnSp>
      <p:sp>
        <p:nvSpPr>
          <p:cNvPr id="705" name="Google Shape;705;p25"/>
          <p:cNvSpPr/>
          <p:nvPr/>
        </p:nvSpPr>
        <p:spPr>
          <a:xfrm flipH="1">
            <a:off x="3170333" y="3168689"/>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706" name="Google Shape;706;p25"/>
          <p:cNvCxnSpPr>
            <a:stCxn id="700" idx="3"/>
            <a:endCxn id="705" idx="2"/>
          </p:cNvCxnSpPr>
          <p:nvPr/>
        </p:nvCxnSpPr>
        <p:spPr>
          <a:xfrm rot="10800000">
            <a:off x="3225082" y="3196121"/>
            <a:ext cx="588300" cy="0"/>
          </a:xfrm>
          <a:prstGeom prst="straightConnector1">
            <a:avLst/>
          </a:prstGeom>
          <a:solidFill>
            <a:schemeClr val="accent1"/>
          </a:solidFill>
          <a:ln cap="flat" cmpd="sng" w="12700">
            <a:solidFill>
              <a:srgbClr val="BFBFBF"/>
            </a:solidFill>
            <a:prstDash val="solid"/>
            <a:round/>
            <a:headEnd len="sm" w="sm" type="none"/>
            <a:tailEnd len="sm" w="sm" type="none"/>
          </a:ln>
        </p:spPr>
      </p:cxnSp>
      <p:cxnSp>
        <p:nvCxnSpPr>
          <p:cNvPr id="707" name="Google Shape;707;p25"/>
          <p:cNvCxnSpPr>
            <a:stCxn id="708" idx="2"/>
            <a:endCxn id="700" idx="1"/>
          </p:cNvCxnSpPr>
          <p:nvPr/>
        </p:nvCxnSpPr>
        <p:spPr>
          <a:xfrm rot="10800000">
            <a:off x="4315180" y="3196265"/>
            <a:ext cx="234600" cy="300"/>
          </a:xfrm>
          <a:prstGeom prst="straightConnector1">
            <a:avLst/>
          </a:prstGeom>
          <a:solidFill>
            <a:schemeClr val="accent1"/>
          </a:solidFill>
          <a:ln cap="flat" cmpd="sng" w="12700">
            <a:solidFill>
              <a:srgbClr val="BFBFBF"/>
            </a:solidFill>
            <a:prstDash val="solid"/>
            <a:round/>
            <a:headEnd len="sm" w="sm" type="none"/>
            <a:tailEnd len="sm" w="sm" type="none"/>
          </a:ln>
        </p:spPr>
      </p:cxnSp>
      <p:sp>
        <p:nvSpPr>
          <p:cNvPr id="709" name="Google Shape;709;p25"/>
          <p:cNvSpPr/>
          <p:nvPr/>
        </p:nvSpPr>
        <p:spPr>
          <a:xfrm>
            <a:off x="4329489" y="2259145"/>
            <a:ext cx="495300" cy="176322"/>
          </a:xfrm>
          <a:prstGeom prst="rect">
            <a:avLst/>
          </a:prstGeom>
          <a:solidFill>
            <a:srgbClr val="FFC0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710" name="Google Shape;710;p25"/>
          <p:cNvCxnSpPr>
            <a:stCxn id="709" idx="3"/>
            <a:endCxn id="695" idx="2"/>
          </p:cNvCxnSpPr>
          <p:nvPr/>
        </p:nvCxnSpPr>
        <p:spPr>
          <a:xfrm>
            <a:off x="4824789" y="2347306"/>
            <a:ext cx="1035300" cy="0"/>
          </a:xfrm>
          <a:prstGeom prst="straightConnector1">
            <a:avLst/>
          </a:prstGeom>
          <a:solidFill>
            <a:schemeClr val="accent1"/>
          </a:solidFill>
          <a:ln cap="flat" cmpd="sng" w="12700">
            <a:solidFill>
              <a:schemeClr val="dk1"/>
            </a:solidFill>
            <a:prstDash val="solid"/>
            <a:round/>
            <a:headEnd len="sm" w="sm" type="none"/>
            <a:tailEnd len="sm" w="sm" type="none"/>
          </a:ln>
        </p:spPr>
      </p:cxnSp>
      <p:cxnSp>
        <p:nvCxnSpPr>
          <p:cNvPr id="711" name="Google Shape;711;p25"/>
          <p:cNvCxnSpPr>
            <a:stCxn id="694" idx="6"/>
            <a:endCxn id="709" idx="1"/>
          </p:cNvCxnSpPr>
          <p:nvPr/>
        </p:nvCxnSpPr>
        <p:spPr>
          <a:xfrm>
            <a:off x="3231480" y="2347306"/>
            <a:ext cx="10980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712" name="Google Shape;712;p25"/>
          <p:cNvSpPr txBox="1"/>
          <p:nvPr/>
        </p:nvSpPr>
        <p:spPr>
          <a:xfrm>
            <a:off x="4551673" y="4170213"/>
            <a:ext cx="300082"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Source Sans Pro"/>
                <a:ea typeface="Source Sans Pro"/>
                <a:cs typeface="Source Sans Pro"/>
                <a:sym typeface="Source Sans Pro"/>
              </a:rPr>
              <a:t>+</a:t>
            </a:r>
            <a:endParaRPr/>
          </a:p>
        </p:txBody>
      </p:sp>
      <p:sp>
        <p:nvSpPr>
          <p:cNvPr id="713" name="Google Shape;713;p25"/>
          <p:cNvSpPr txBox="1"/>
          <p:nvPr/>
        </p:nvSpPr>
        <p:spPr>
          <a:xfrm>
            <a:off x="4301746" y="4147852"/>
            <a:ext cx="311304"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Noto Sans Symbols"/>
                <a:ea typeface="Noto Sans Symbols"/>
                <a:cs typeface="Noto Sans Symbols"/>
                <a:sym typeface="Noto Sans Symbols"/>
              </a:rPr>
              <a:t>−</a:t>
            </a:r>
            <a:endParaRPr/>
          </a:p>
        </p:txBody>
      </p:sp>
      <p:sp>
        <p:nvSpPr>
          <p:cNvPr id="714" name="Google Shape;714;p25"/>
          <p:cNvSpPr/>
          <p:nvPr/>
        </p:nvSpPr>
        <p:spPr>
          <a:xfrm>
            <a:off x="4668151" y="4175056"/>
            <a:ext cx="72030" cy="68403"/>
          </a:xfrm>
          <a:prstGeom prst="roundRect">
            <a:avLst>
              <a:gd fmla="val 1666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Source Sans Pro"/>
              <a:ea typeface="Source Sans Pro"/>
              <a:cs typeface="Source Sans Pro"/>
              <a:sym typeface="Source Sans Pro"/>
            </a:endParaRPr>
          </a:p>
        </p:txBody>
      </p:sp>
      <p:sp>
        <p:nvSpPr>
          <p:cNvPr id="715" name="Google Shape;715;p25"/>
          <p:cNvSpPr/>
          <p:nvPr/>
        </p:nvSpPr>
        <p:spPr>
          <a:xfrm>
            <a:off x="4426522" y="4175056"/>
            <a:ext cx="72030" cy="68403"/>
          </a:xfrm>
          <a:prstGeom prst="roundRect">
            <a:avLst>
              <a:gd fmla="val 1666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Source Sans Pro"/>
              <a:ea typeface="Source Sans Pro"/>
              <a:cs typeface="Source Sans Pro"/>
              <a:sym typeface="Source Sans Pro"/>
            </a:endParaRPr>
          </a:p>
        </p:txBody>
      </p:sp>
      <p:sp>
        <p:nvSpPr>
          <p:cNvPr id="708" name="Google Shape;708;p25"/>
          <p:cNvSpPr/>
          <p:nvPr/>
        </p:nvSpPr>
        <p:spPr>
          <a:xfrm>
            <a:off x="4549780" y="3169133"/>
            <a:ext cx="54718" cy="54864"/>
          </a:xfrm>
          <a:prstGeom prst="ellipse">
            <a:avLst/>
          </a:prstGeom>
          <a:solidFill>
            <a:srgbClr val="BFBFBF"/>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16" name="Google Shape;716;p25"/>
          <p:cNvSpPr/>
          <p:nvPr/>
        </p:nvSpPr>
        <p:spPr>
          <a:xfrm>
            <a:off x="5849239" y="2121262"/>
            <a:ext cx="76200" cy="12801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70" name="Google Shape;670;p25"/>
          <p:cNvSpPr/>
          <p:nvPr/>
        </p:nvSpPr>
        <p:spPr>
          <a:xfrm>
            <a:off x="3165809" y="2121262"/>
            <a:ext cx="76200" cy="12801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90" name="Google Shape;690;p25"/>
          <p:cNvSpPr/>
          <p:nvPr/>
        </p:nvSpPr>
        <p:spPr>
          <a:xfrm flipH="1">
            <a:off x="4326314" y="3584265"/>
            <a:ext cx="501650" cy="490538"/>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cxnSp>
        <p:nvCxnSpPr>
          <p:cNvPr id="717" name="Google Shape;717;p25"/>
          <p:cNvCxnSpPr/>
          <p:nvPr/>
        </p:nvCxnSpPr>
        <p:spPr>
          <a:xfrm flipH="1">
            <a:off x="4336743" y="3584265"/>
            <a:ext cx="497521" cy="490540"/>
          </a:xfrm>
          <a:prstGeom prst="straightConnector1">
            <a:avLst/>
          </a:prstGeom>
          <a:noFill/>
          <a:ln cap="flat" cmpd="sng" w="12700">
            <a:solidFill>
              <a:schemeClr val="dk1"/>
            </a:solidFill>
            <a:prstDash val="solid"/>
            <a:round/>
            <a:headEnd len="sm" w="sm" type="none"/>
            <a:tailEnd len="sm" w="sm" type="none"/>
          </a:ln>
        </p:spPr>
      </p:cxnSp>
      <p:cxnSp>
        <p:nvCxnSpPr>
          <p:cNvPr id="718" name="Google Shape;718;p25"/>
          <p:cNvCxnSpPr/>
          <p:nvPr/>
        </p:nvCxnSpPr>
        <p:spPr>
          <a:xfrm rot="10800000">
            <a:off x="4568656" y="3920815"/>
            <a:ext cx="217488" cy="0"/>
          </a:xfrm>
          <a:prstGeom prst="straightConnector1">
            <a:avLst/>
          </a:prstGeom>
          <a:noFill/>
          <a:ln cap="flat" cmpd="sng" w="12700">
            <a:solidFill>
              <a:schemeClr val="dk1"/>
            </a:solidFill>
            <a:prstDash val="solid"/>
            <a:round/>
            <a:headEnd len="sm" w="sm" type="none"/>
            <a:tailEnd len="sm" w="sm" type="none"/>
          </a:ln>
        </p:spPr>
      </p:cxnSp>
      <p:cxnSp>
        <p:nvCxnSpPr>
          <p:cNvPr id="719" name="Google Shape;719;p25"/>
          <p:cNvCxnSpPr/>
          <p:nvPr/>
        </p:nvCxnSpPr>
        <p:spPr>
          <a:xfrm rot="10800000">
            <a:off x="4568656" y="3973203"/>
            <a:ext cx="217488" cy="0"/>
          </a:xfrm>
          <a:prstGeom prst="straightConnector1">
            <a:avLst/>
          </a:prstGeom>
          <a:noFill/>
          <a:ln cap="flat" cmpd="sng" w="12700">
            <a:solidFill>
              <a:schemeClr val="dk1"/>
            </a:solidFill>
            <a:prstDash val="dash"/>
            <a:round/>
            <a:headEnd len="sm" w="sm" type="none"/>
            <a:tailEnd len="sm" w="sm" type="none"/>
          </a:ln>
        </p:spPr>
      </p:cxnSp>
      <p:cxnSp>
        <p:nvCxnSpPr>
          <p:cNvPr id="720" name="Google Shape;720;p25"/>
          <p:cNvCxnSpPr/>
          <p:nvPr/>
        </p:nvCxnSpPr>
        <p:spPr>
          <a:xfrm rot="10800000">
            <a:off x="4387681" y="3680309"/>
            <a:ext cx="217488" cy="0"/>
          </a:xfrm>
          <a:prstGeom prst="straightConnector1">
            <a:avLst/>
          </a:prstGeom>
          <a:noFill/>
          <a:ln cap="flat" cmpd="sng" w="12700">
            <a:solidFill>
              <a:schemeClr val="dk1"/>
            </a:solidFill>
            <a:prstDash val="solid"/>
            <a:round/>
            <a:headEnd len="sm" w="sm" type="none"/>
            <a:tailEnd len="sm" w="sm" type="none"/>
          </a:ln>
        </p:spPr>
      </p:cxnSp>
      <p:cxnSp>
        <p:nvCxnSpPr>
          <p:cNvPr id="721" name="Google Shape;721;p25"/>
          <p:cNvCxnSpPr/>
          <p:nvPr/>
        </p:nvCxnSpPr>
        <p:spPr>
          <a:xfrm rot="10800000">
            <a:off x="4387681" y="3732697"/>
            <a:ext cx="217488" cy="0"/>
          </a:xfrm>
          <a:prstGeom prst="straightConnector1">
            <a:avLst/>
          </a:prstGeom>
          <a:noFill/>
          <a:ln cap="flat" cmpd="sng" w="12700">
            <a:solidFill>
              <a:schemeClr val="dk1"/>
            </a:solidFill>
            <a:prstDash val="dash"/>
            <a:round/>
            <a:headEnd len="sm" w="sm" type="none"/>
            <a:tailEnd len="sm" w="sm" type="none"/>
          </a:ln>
        </p:spPr>
      </p:cxnSp>
      <p:cxnSp>
        <p:nvCxnSpPr>
          <p:cNvPr id="722" name="Google Shape;722;p25"/>
          <p:cNvCxnSpPr>
            <a:stCxn id="716" idx="3"/>
            <a:endCxn id="666" idx="1"/>
          </p:cNvCxnSpPr>
          <p:nvPr/>
        </p:nvCxnSpPr>
        <p:spPr>
          <a:xfrm flipH="1" rot="10800000">
            <a:off x="5925439" y="2761042"/>
            <a:ext cx="311700" cy="300"/>
          </a:xfrm>
          <a:prstGeom prst="straightConnector1">
            <a:avLst/>
          </a:prstGeom>
          <a:solidFill>
            <a:schemeClr val="accent1"/>
          </a:solidFill>
          <a:ln cap="flat" cmpd="sng" w="12700">
            <a:solidFill>
              <a:schemeClr val="dk1"/>
            </a:solidFill>
            <a:prstDash val="solid"/>
            <a:round/>
            <a:headEnd len="sm" w="sm" type="none"/>
            <a:tailEnd len="sm" w="sm" type="none"/>
          </a:ln>
        </p:spPr>
      </p:cxnSp>
      <p:cxnSp>
        <p:nvCxnSpPr>
          <p:cNvPr id="723" name="Google Shape;723;p25"/>
          <p:cNvCxnSpPr>
            <a:stCxn id="692" idx="1"/>
            <a:endCxn id="690" idx="0"/>
          </p:cNvCxnSpPr>
          <p:nvPr/>
        </p:nvCxnSpPr>
        <p:spPr>
          <a:xfrm flipH="1">
            <a:off x="4577179" y="3196121"/>
            <a:ext cx="291300" cy="388200"/>
          </a:xfrm>
          <a:prstGeom prst="bentConnector2">
            <a:avLst/>
          </a:prstGeom>
          <a:solidFill>
            <a:schemeClr val="accent1"/>
          </a:solidFill>
          <a:ln cap="flat" cmpd="sng" w="12700">
            <a:solidFill>
              <a:schemeClr val="dk1"/>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7" name="Shape 727"/>
        <p:cNvGrpSpPr/>
        <p:nvPr/>
      </p:nvGrpSpPr>
      <p:grpSpPr>
        <a:xfrm>
          <a:off x="0" y="0"/>
          <a:ext cx="0" cy="0"/>
          <a:chOff x="0" y="0"/>
          <a:chExt cx="0" cy="0"/>
        </a:xfrm>
      </p:grpSpPr>
      <p:pic>
        <p:nvPicPr>
          <p:cNvPr id="728" name="Google Shape;728;p26"/>
          <p:cNvPicPr preferRelativeResize="0"/>
          <p:nvPr/>
        </p:nvPicPr>
        <p:blipFill rotWithShape="1">
          <a:blip r:embed="rId3">
            <a:alphaModFix/>
          </a:blip>
          <a:srcRect b="0" l="0" r="0" t="0"/>
          <a:stretch/>
        </p:blipFill>
        <p:spPr>
          <a:xfrm>
            <a:off x="7762915" y="104850"/>
            <a:ext cx="945356" cy="945356"/>
          </a:xfrm>
          <a:prstGeom prst="rect">
            <a:avLst/>
          </a:prstGeom>
          <a:noFill/>
          <a:ln>
            <a:noFill/>
          </a:ln>
        </p:spPr>
      </p:pic>
      <p:sp>
        <p:nvSpPr>
          <p:cNvPr id="729" name="Google Shape;729;p26"/>
          <p:cNvSpPr txBox="1"/>
          <p:nvPr>
            <p:ph type="title"/>
          </p:nvPr>
        </p:nvSpPr>
        <p:spPr>
          <a:xfrm>
            <a:off x="377428" y="273844"/>
            <a:ext cx="7886700" cy="600525"/>
          </a:xfrm>
          <a:prstGeom prst="rect">
            <a:avLst/>
          </a:prstGeom>
          <a:noFill/>
          <a:ln>
            <a:noFill/>
          </a:ln>
        </p:spPr>
        <p:txBody>
          <a:bodyPr anchorCtr="0" anchor="ctr" bIns="17125" lIns="34275" spcFirstLastPara="1" rIns="34275" wrap="square" tIns="17125">
            <a:noAutofit/>
          </a:bodyPr>
          <a:lstStyle/>
          <a:p>
            <a:pPr indent="0" lvl="0" marL="0" rtl="0" algn="l">
              <a:lnSpc>
                <a:spcPct val="90000"/>
              </a:lnSpc>
              <a:spcBef>
                <a:spcPts val="0"/>
              </a:spcBef>
              <a:spcAft>
                <a:spcPts val="0"/>
              </a:spcAft>
              <a:buSzPts val="10000"/>
              <a:buNone/>
            </a:pPr>
            <a:r>
              <a:rPr lang="en-US" sz="3750">
                <a:solidFill>
                  <a:srgbClr val="5F6062"/>
                </a:solidFill>
              </a:rPr>
              <a:t>Bypass Mode</a:t>
            </a:r>
            <a:endParaRPr sz="3750">
              <a:solidFill>
                <a:srgbClr val="5F6062"/>
              </a:solidFill>
            </a:endParaRPr>
          </a:p>
        </p:txBody>
      </p:sp>
      <p:sp>
        <p:nvSpPr>
          <p:cNvPr id="730" name="Google Shape;730;p26"/>
          <p:cNvSpPr/>
          <p:nvPr/>
        </p:nvSpPr>
        <p:spPr>
          <a:xfrm>
            <a:off x="7342027" y="2564133"/>
            <a:ext cx="800100" cy="39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Source Sans Pro"/>
                <a:ea typeface="Source Sans Pro"/>
                <a:cs typeface="Source Sans Pro"/>
                <a:sym typeface="Source Sans Pro"/>
              </a:rPr>
              <a:t>PSU</a:t>
            </a:r>
            <a:endParaRPr/>
          </a:p>
        </p:txBody>
      </p:sp>
      <p:sp>
        <p:nvSpPr>
          <p:cNvPr id="731" name="Google Shape;731;p26"/>
          <p:cNvSpPr txBox="1"/>
          <p:nvPr/>
        </p:nvSpPr>
        <p:spPr>
          <a:xfrm>
            <a:off x="8201419" y="2576317"/>
            <a:ext cx="404278"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800" u="none" cap="none" strike="noStrike">
                <a:solidFill>
                  <a:srgbClr val="000000"/>
                </a:solidFill>
                <a:latin typeface="Source Sans Pro"/>
                <a:ea typeface="Source Sans Pro"/>
                <a:cs typeface="Source Sans Pro"/>
                <a:sym typeface="Source Sans Pro"/>
              </a:rPr>
              <a:t>N</a:t>
            </a:r>
            <a:r>
              <a:rPr b="0" baseline="-25000" i="0" lang="en-US" sz="1800" u="none" cap="none" strike="noStrike">
                <a:solidFill>
                  <a:srgbClr val="000000"/>
                </a:solidFill>
                <a:latin typeface="Source Sans Pro"/>
                <a:ea typeface="Source Sans Pro"/>
                <a:cs typeface="Source Sans Pro"/>
                <a:sym typeface="Source Sans Pro"/>
              </a:rPr>
              <a:t>2</a:t>
            </a:r>
            <a:endParaRPr/>
          </a:p>
        </p:txBody>
      </p:sp>
      <p:sp>
        <p:nvSpPr>
          <p:cNvPr id="732" name="Google Shape;732;p26"/>
          <p:cNvSpPr/>
          <p:nvPr/>
        </p:nvSpPr>
        <p:spPr>
          <a:xfrm>
            <a:off x="7082845" y="2733551"/>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733" name="Google Shape;733;p26"/>
          <p:cNvCxnSpPr>
            <a:stCxn id="734" idx="3"/>
            <a:endCxn id="730" idx="1"/>
          </p:cNvCxnSpPr>
          <p:nvPr/>
        </p:nvCxnSpPr>
        <p:spPr>
          <a:xfrm>
            <a:off x="6732564" y="2760983"/>
            <a:ext cx="6096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735" name="Google Shape;735;p26"/>
          <p:cNvSpPr/>
          <p:nvPr/>
        </p:nvSpPr>
        <p:spPr>
          <a:xfrm>
            <a:off x="7068712" y="2349503"/>
            <a:ext cx="76200" cy="8229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736" name="Google Shape;736;p26"/>
          <p:cNvCxnSpPr>
            <a:stCxn id="737" idx="3"/>
            <a:endCxn id="738" idx="1"/>
          </p:cNvCxnSpPr>
          <p:nvPr/>
        </p:nvCxnSpPr>
        <p:spPr>
          <a:xfrm>
            <a:off x="2839099" y="2760983"/>
            <a:ext cx="326700" cy="30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739" name="Google Shape;739;p26"/>
          <p:cNvSpPr/>
          <p:nvPr/>
        </p:nvSpPr>
        <p:spPr>
          <a:xfrm>
            <a:off x="460375" y="1971581"/>
            <a:ext cx="317500" cy="320675"/>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sp>
        <p:nvSpPr>
          <p:cNvPr id="740" name="Google Shape;740;p26"/>
          <p:cNvSpPr/>
          <p:nvPr/>
        </p:nvSpPr>
        <p:spPr>
          <a:xfrm>
            <a:off x="533400" y="2079531"/>
            <a:ext cx="171450" cy="120650"/>
          </a:xfrm>
          <a:custGeom>
            <a:rect b="b" l="l" r="r" t="t"/>
            <a:pathLst>
              <a:path extrusionOk="0" h="1436" w="2352">
                <a:moveTo>
                  <a:pt x="0" y="724"/>
                </a:moveTo>
                <a:cubicBezTo>
                  <a:pt x="65" y="594"/>
                  <a:pt x="130" y="465"/>
                  <a:pt x="192" y="364"/>
                </a:cubicBezTo>
                <a:cubicBezTo>
                  <a:pt x="254" y="263"/>
                  <a:pt x="316" y="177"/>
                  <a:pt x="370" y="119"/>
                </a:cubicBezTo>
                <a:cubicBezTo>
                  <a:pt x="424" y="61"/>
                  <a:pt x="480" y="36"/>
                  <a:pt x="514" y="18"/>
                </a:cubicBezTo>
                <a:cubicBezTo>
                  <a:pt x="548" y="0"/>
                  <a:pt x="553" y="13"/>
                  <a:pt x="576" y="13"/>
                </a:cubicBezTo>
                <a:cubicBezTo>
                  <a:pt x="599" y="13"/>
                  <a:pt x="625" y="8"/>
                  <a:pt x="653" y="18"/>
                </a:cubicBezTo>
                <a:cubicBezTo>
                  <a:pt x="681" y="28"/>
                  <a:pt x="702" y="33"/>
                  <a:pt x="744" y="71"/>
                </a:cubicBezTo>
                <a:cubicBezTo>
                  <a:pt x="786" y="109"/>
                  <a:pt x="865" y="199"/>
                  <a:pt x="903" y="248"/>
                </a:cubicBezTo>
                <a:cubicBezTo>
                  <a:pt x="941" y="297"/>
                  <a:pt x="939" y="303"/>
                  <a:pt x="975" y="364"/>
                </a:cubicBezTo>
                <a:cubicBezTo>
                  <a:pt x="1011" y="425"/>
                  <a:pt x="1068" y="517"/>
                  <a:pt x="1119" y="613"/>
                </a:cubicBezTo>
                <a:cubicBezTo>
                  <a:pt x="1170" y="709"/>
                  <a:pt x="1237" y="856"/>
                  <a:pt x="1282" y="940"/>
                </a:cubicBezTo>
                <a:cubicBezTo>
                  <a:pt x="1327" y="1024"/>
                  <a:pt x="1346" y="1056"/>
                  <a:pt x="1387" y="1117"/>
                </a:cubicBezTo>
                <a:cubicBezTo>
                  <a:pt x="1428" y="1178"/>
                  <a:pt x="1486" y="1256"/>
                  <a:pt x="1531" y="1304"/>
                </a:cubicBezTo>
                <a:cubicBezTo>
                  <a:pt x="1576" y="1352"/>
                  <a:pt x="1620" y="1384"/>
                  <a:pt x="1656" y="1405"/>
                </a:cubicBezTo>
                <a:cubicBezTo>
                  <a:pt x="1692" y="1426"/>
                  <a:pt x="1719" y="1426"/>
                  <a:pt x="1747" y="1429"/>
                </a:cubicBezTo>
                <a:cubicBezTo>
                  <a:pt x="1775" y="1432"/>
                  <a:pt x="1791" y="1436"/>
                  <a:pt x="1824" y="1424"/>
                </a:cubicBezTo>
                <a:cubicBezTo>
                  <a:pt x="1857" y="1412"/>
                  <a:pt x="1906" y="1390"/>
                  <a:pt x="1944" y="1357"/>
                </a:cubicBezTo>
                <a:cubicBezTo>
                  <a:pt x="1982" y="1324"/>
                  <a:pt x="2021" y="1269"/>
                  <a:pt x="2055" y="1223"/>
                </a:cubicBezTo>
                <a:cubicBezTo>
                  <a:pt x="2089" y="1177"/>
                  <a:pt x="2120" y="1129"/>
                  <a:pt x="2151" y="1079"/>
                </a:cubicBezTo>
                <a:cubicBezTo>
                  <a:pt x="2182" y="1029"/>
                  <a:pt x="2214" y="975"/>
                  <a:pt x="2242" y="925"/>
                </a:cubicBezTo>
                <a:cubicBezTo>
                  <a:pt x="2270" y="875"/>
                  <a:pt x="2301" y="815"/>
                  <a:pt x="2319" y="781"/>
                </a:cubicBezTo>
                <a:cubicBezTo>
                  <a:pt x="2337" y="747"/>
                  <a:pt x="2344" y="733"/>
                  <a:pt x="2352" y="719"/>
                </a:cubicBezTo>
              </a:path>
            </a:pathLst>
          </a:cu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cxnSp>
        <p:nvCxnSpPr>
          <p:cNvPr id="741" name="Google Shape;741;p26"/>
          <p:cNvCxnSpPr>
            <a:stCxn id="739" idx="6"/>
            <a:endCxn id="742" idx="1"/>
          </p:cNvCxnSpPr>
          <p:nvPr/>
        </p:nvCxnSpPr>
        <p:spPr>
          <a:xfrm>
            <a:off x="777875" y="2131919"/>
            <a:ext cx="9207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743" name="Google Shape;743;p26"/>
          <p:cNvSpPr/>
          <p:nvPr/>
        </p:nvSpPr>
        <p:spPr>
          <a:xfrm>
            <a:off x="972564" y="2043757"/>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44" name="Google Shape;744;p26"/>
          <p:cNvSpPr/>
          <p:nvPr/>
        </p:nvSpPr>
        <p:spPr>
          <a:xfrm>
            <a:off x="1709299" y="1730476"/>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45" name="Google Shape;745;p26"/>
          <p:cNvSpPr/>
          <p:nvPr/>
        </p:nvSpPr>
        <p:spPr>
          <a:xfrm>
            <a:off x="1709299" y="2478723"/>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746" name="Google Shape;746;p26"/>
          <p:cNvCxnSpPr>
            <a:stCxn id="745" idx="6"/>
            <a:endCxn id="737" idx="1"/>
          </p:cNvCxnSpPr>
          <p:nvPr/>
        </p:nvCxnSpPr>
        <p:spPr>
          <a:xfrm>
            <a:off x="1764017" y="2506155"/>
            <a:ext cx="579900" cy="254700"/>
          </a:xfrm>
          <a:prstGeom prst="bentConnector3">
            <a:avLst>
              <a:gd fmla="val 49990" name="adj1"/>
            </a:avLst>
          </a:prstGeom>
          <a:solidFill>
            <a:schemeClr val="accent1"/>
          </a:solidFill>
          <a:ln cap="flat" cmpd="sng" w="12700">
            <a:solidFill>
              <a:schemeClr val="dk1"/>
            </a:solidFill>
            <a:prstDash val="solid"/>
            <a:round/>
            <a:headEnd len="sm" w="sm" type="none"/>
            <a:tailEnd len="sm" w="sm" type="none"/>
          </a:ln>
        </p:spPr>
      </p:cxnSp>
      <p:sp>
        <p:nvSpPr>
          <p:cNvPr id="747" name="Google Shape;747;p26"/>
          <p:cNvSpPr/>
          <p:nvPr/>
        </p:nvSpPr>
        <p:spPr>
          <a:xfrm>
            <a:off x="7342027" y="1316082"/>
            <a:ext cx="800100" cy="3937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Source Sans Pro"/>
                <a:ea typeface="Source Sans Pro"/>
                <a:cs typeface="Source Sans Pro"/>
                <a:sym typeface="Source Sans Pro"/>
              </a:rPr>
              <a:t>PSU</a:t>
            </a:r>
            <a:endParaRPr/>
          </a:p>
        </p:txBody>
      </p:sp>
      <p:sp>
        <p:nvSpPr>
          <p:cNvPr id="748" name="Google Shape;748;p26"/>
          <p:cNvSpPr txBox="1"/>
          <p:nvPr/>
        </p:nvSpPr>
        <p:spPr>
          <a:xfrm>
            <a:off x="8201419" y="1328266"/>
            <a:ext cx="404278"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800" u="none" cap="none" strike="noStrike">
                <a:solidFill>
                  <a:srgbClr val="000000"/>
                </a:solidFill>
                <a:latin typeface="Source Sans Pro"/>
                <a:ea typeface="Source Sans Pro"/>
                <a:cs typeface="Source Sans Pro"/>
                <a:sym typeface="Source Sans Pro"/>
              </a:rPr>
              <a:t>N</a:t>
            </a:r>
            <a:r>
              <a:rPr b="0" baseline="-25000" i="0" lang="en-US" sz="1800" u="none" cap="none" strike="noStrike">
                <a:solidFill>
                  <a:srgbClr val="000000"/>
                </a:solidFill>
                <a:latin typeface="Source Sans Pro"/>
                <a:ea typeface="Source Sans Pro"/>
                <a:cs typeface="Source Sans Pro"/>
                <a:sym typeface="Source Sans Pro"/>
              </a:rPr>
              <a:t>1</a:t>
            </a:r>
            <a:endParaRPr/>
          </a:p>
        </p:txBody>
      </p:sp>
      <p:sp>
        <p:nvSpPr>
          <p:cNvPr id="749" name="Google Shape;749;p26"/>
          <p:cNvSpPr/>
          <p:nvPr/>
        </p:nvSpPr>
        <p:spPr>
          <a:xfrm>
            <a:off x="7082845" y="1485500"/>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750" name="Google Shape;750;p26"/>
          <p:cNvCxnSpPr>
            <a:stCxn id="751" idx="3"/>
            <a:endCxn id="747" idx="1"/>
          </p:cNvCxnSpPr>
          <p:nvPr/>
        </p:nvCxnSpPr>
        <p:spPr>
          <a:xfrm>
            <a:off x="7144912" y="1512932"/>
            <a:ext cx="1971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751" name="Google Shape;751;p26"/>
          <p:cNvSpPr/>
          <p:nvPr/>
        </p:nvSpPr>
        <p:spPr>
          <a:xfrm>
            <a:off x="7068712" y="1101452"/>
            <a:ext cx="76200" cy="8229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752" name="Google Shape;752;p26"/>
          <p:cNvCxnSpPr>
            <a:endCxn id="751" idx="1"/>
          </p:cNvCxnSpPr>
          <p:nvPr/>
        </p:nvCxnSpPr>
        <p:spPr>
          <a:xfrm>
            <a:off x="2343712" y="1512932"/>
            <a:ext cx="4725000" cy="0"/>
          </a:xfrm>
          <a:prstGeom prst="straightConnector1">
            <a:avLst/>
          </a:prstGeom>
          <a:solidFill>
            <a:schemeClr val="accent1"/>
          </a:solidFill>
          <a:ln cap="flat" cmpd="sng" w="12700">
            <a:solidFill>
              <a:schemeClr val="dk1"/>
            </a:solidFill>
            <a:prstDash val="solid"/>
            <a:round/>
            <a:headEnd len="sm" w="sm" type="none"/>
            <a:tailEnd len="sm" w="sm" type="none"/>
          </a:ln>
        </p:spPr>
      </p:cxnSp>
      <p:cxnSp>
        <p:nvCxnSpPr>
          <p:cNvPr id="753" name="Google Shape;753;p26"/>
          <p:cNvCxnSpPr>
            <a:stCxn id="744" idx="6"/>
            <a:endCxn id="754" idx="1"/>
          </p:cNvCxnSpPr>
          <p:nvPr/>
        </p:nvCxnSpPr>
        <p:spPr>
          <a:xfrm flipH="1" rot="10800000">
            <a:off x="1764017" y="1512808"/>
            <a:ext cx="579900" cy="245100"/>
          </a:xfrm>
          <a:prstGeom prst="bentConnector3">
            <a:avLst>
              <a:gd fmla="val 49990" name="adj1"/>
            </a:avLst>
          </a:prstGeom>
          <a:solidFill>
            <a:schemeClr val="accent1"/>
          </a:solidFill>
          <a:ln cap="flat" cmpd="sng" w="12700">
            <a:solidFill>
              <a:schemeClr val="dk1"/>
            </a:solidFill>
            <a:prstDash val="solid"/>
            <a:round/>
            <a:headEnd len="sm" w="sm" type="none"/>
            <a:tailEnd len="sm" w="sm" type="none"/>
          </a:ln>
        </p:spPr>
      </p:cxnSp>
      <p:sp>
        <p:nvSpPr>
          <p:cNvPr id="742" name="Google Shape;742;p26"/>
          <p:cNvSpPr/>
          <p:nvPr/>
        </p:nvSpPr>
        <p:spPr>
          <a:xfrm>
            <a:off x="1698558" y="1491838"/>
            <a:ext cx="76200" cy="12801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37" name="Google Shape;737;p26"/>
          <p:cNvSpPr/>
          <p:nvPr/>
        </p:nvSpPr>
        <p:spPr>
          <a:xfrm>
            <a:off x="2343799" y="2672822"/>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34" name="Google Shape;734;p26"/>
          <p:cNvSpPr/>
          <p:nvPr/>
        </p:nvSpPr>
        <p:spPr>
          <a:xfrm>
            <a:off x="6237264" y="2672822"/>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54" name="Google Shape;754;p26"/>
          <p:cNvSpPr/>
          <p:nvPr/>
        </p:nvSpPr>
        <p:spPr>
          <a:xfrm>
            <a:off x="2343799" y="1424771"/>
            <a:ext cx="495300" cy="17632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55" name="Google Shape;755;p26"/>
          <p:cNvSpPr/>
          <p:nvPr/>
        </p:nvSpPr>
        <p:spPr>
          <a:xfrm>
            <a:off x="4329489" y="1424771"/>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756" name="Google Shape;756;p26"/>
          <p:cNvCxnSpPr>
            <a:stCxn id="757" idx="0"/>
            <a:endCxn id="758" idx="2"/>
          </p:cNvCxnSpPr>
          <p:nvPr/>
        </p:nvCxnSpPr>
        <p:spPr>
          <a:xfrm rot="10800000">
            <a:off x="4577139" y="4074901"/>
            <a:ext cx="0" cy="173400"/>
          </a:xfrm>
          <a:prstGeom prst="straightConnector1">
            <a:avLst/>
          </a:prstGeom>
          <a:solidFill>
            <a:schemeClr val="accent1"/>
          </a:solidFill>
          <a:ln cap="flat" cmpd="sng" w="12700">
            <a:solidFill>
              <a:srgbClr val="BFBFBF"/>
            </a:solidFill>
            <a:prstDash val="solid"/>
            <a:round/>
            <a:headEnd len="sm" w="sm" type="none"/>
            <a:tailEnd len="sm" w="sm" type="none"/>
          </a:ln>
        </p:spPr>
      </p:cxnSp>
      <p:sp>
        <p:nvSpPr>
          <p:cNvPr id="757" name="Google Shape;757;p26"/>
          <p:cNvSpPr/>
          <p:nvPr/>
        </p:nvSpPr>
        <p:spPr>
          <a:xfrm>
            <a:off x="4334251" y="4248301"/>
            <a:ext cx="485776" cy="291244"/>
          </a:xfrm>
          <a:prstGeom prst="roundRect">
            <a:avLst>
              <a:gd fmla="val 16667" name="adj"/>
            </a:avLst>
          </a:prstGeom>
          <a:solidFill>
            <a:schemeClr val="lt1"/>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Source Sans Pro"/>
              <a:ea typeface="Source Sans Pro"/>
              <a:cs typeface="Source Sans Pro"/>
              <a:sym typeface="Source Sans Pro"/>
            </a:endParaRPr>
          </a:p>
        </p:txBody>
      </p:sp>
      <p:cxnSp>
        <p:nvCxnSpPr>
          <p:cNvPr id="759" name="Google Shape;759;p26"/>
          <p:cNvCxnSpPr>
            <a:stCxn id="760" idx="3"/>
            <a:endCxn id="761" idx="2"/>
          </p:cNvCxnSpPr>
          <p:nvPr/>
        </p:nvCxnSpPr>
        <p:spPr>
          <a:xfrm>
            <a:off x="5370129" y="3196121"/>
            <a:ext cx="489900" cy="0"/>
          </a:xfrm>
          <a:prstGeom prst="straightConnector1">
            <a:avLst/>
          </a:prstGeom>
          <a:solidFill>
            <a:schemeClr val="accent1"/>
          </a:solidFill>
          <a:ln cap="flat" cmpd="sng" w="12700">
            <a:solidFill>
              <a:srgbClr val="BFBFBF"/>
            </a:solidFill>
            <a:prstDash val="solid"/>
            <a:round/>
            <a:headEnd len="sm" w="sm" type="none"/>
            <a:tailEnd len="sm" w="sm" type="none"/>
          </a:ln>
        </p:spPr>
      </p:cxnSp>
      <p:sp>
        <p:nvSpPr>
          <p:cNvPr id="762" name="Google Shape;762;p26"/>
          <p:cNvSpPr/>
          <p:nvPr/>
        </p:nvSpPr>
        <p:spPr>
          <a:xfrm>
            <a:off x="3176762" y="2319874"/>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63" name="Google Shape;763;p26"/>
          <p:cNvSpPr/>
          <p:nvPr/>
        </p:nvSpPr>
        <p:spPr>
          <a:xfrm>
            <a:off x="5859980" y="2319874"/>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60" name="Google Shape;760;p26"/>
          <p:cNvSpPr/>
          <p:nvPr/>
        </p:nvSpPr>
        <p:spPr>
          <a:xfrm>
            <a:off x="4868479" y="2950852"/>
            <a:ext cx="501650" cy="490538"/>
          </a:xfrm>
          <a:prstGeom prst="rect">
            <a:avLst/>
          </a:prstGeom>
          <a:solidFill>
            <a:schemeClr val="lt1"/>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sp>
        <p:nvSpPr>
          <p:cNvPr id="764" name="Google Shape;764;p26"/>
          <p:cNvSpPr/>
          <p:nvPr/>
        </p:nvSpPr>
        <p:spPr>
          <a:xfrm>
            <a:off x="5131999" y="3023877"/>
            <a:ext cx="173037" cy="120650"/>
          </a:xfrm>
          <a:custGeom>
            <a:rect b="b" l="l" r="r" t="t"/>
            <a:pathLst>
              <a:path extrusionOk="0" h="1436" w="2352">
                <a:moveTo>
                  <a:pt x="0" y="724"/>
                </a:moveTo>
                <a:cubicBezTo>
                  <a:pt x="65" y="594"/>
                  <a:pt x="130" y="465"/>
                  <a:pt x="192" y="364"/>
                </a:cubicBezTo>
                <a:cubicBezTo>
                  <a:pt x="254" y="263"/>
                  <a:pt x="316" y="177"/>
                  <a:pt x="370" y="119"/>
                </a:cubicBezTo>
                <a:cubicBezTo>
                  <a:pt x="424" y="61"/>
                  <a:pt x="480" y="36"/>
                  <a:pt x="514" y="18"/>
                </a:cubicBezTo>
                <a:cubicBezTo>
                  <a:pt x="548" y="0"/>
                  <a:pt x="553" y="13"/>
                  <a:pt x="576" y="13"/>
                </a:cubicBezTo>
                <a:cubicBezTo>
                  <a:pt x="599" y="13"/>
                  <a:pt x="625" y="8"/>
                  <a:pt x="653" y="18"/>
                </a:cubicBezTo>
                <a:cubicBezTo>
                  <a:pt x="681" y="28"/>
                  <a:pt x="702" y="33"/>
                  <a:pt x="744" y="71"/>
                </a:cubicBezTo>
                <a:cubicBezTo>
                  <a:pt x="786" y="109"/>
                  <a:pt x="865" y="199"/>
                  <a:pt x="903" y="248"/>
                </a:cubicBezTo>
                <a:cubicBezTo>
                  <a:pt x="941" y="297"/>
                  <a:pt x="939" y="303"/>
                  <a:pt x="975" y="364"/>
                </a:cubicBezTo>
                <a:cubicBezTo>
                  <a:pt x="1011" y="425"/>
                  <a:pt x="1068" y="517"/>
                  <a:pt x="1119" y="613"/>
                </a:cubicBezTo>
                <a:cubicBezTo>
                  <a:pt x="1170" y="709"/>
                  <a:pt x="1237" y="856"/>
                  <a:pt x="1282" y="940"/>
                </a:cubicBezTo>
                <a:cubicBezTo>
                  <a:pt x="1327" y="1024"/>
                  <a:pt x="1346" y="1056"/>
                  <a:pt x="1387" y="1117"/>
                </a:cubicBezTo>
                <a:cubicBezTo>
                  <a:pt x="1428" y="1178"/>
                  <a:pt x="1486" y="1256"/>
                  <a:pt x="1531" y="1304"/>
                </a:cubicBezTo>
                <a:cubicBezTo>
                  <a:pt x="1576" y="1352"/>
                  <a:pt x="1620" y="1384"/>
                  <a:pt x="1656" y="1405"/>
                </a:cubicBezTo>
                <a:cubicBezTo>
                  <a:pt x="1692" y="1426"/>
                  <a:pt x="1719" y="1426"/>
                  <a:pt x="1747" y="1429"/>
                </a:cubicBezTo>
                <a:cubicBezTo>
                  <a:pt x="1775" y="1432"/>
                  <a:pt x="1791" y="1436"/>
                  <a:pt x="1824" y="1424"/>
                </a:cubicBezTo>
                <a:cubicBezTo>
                  <a:pt x="1857" y="1412"/>
                  <a:pt x="1906" y="1390"/>
                  <a:pt x="1944" y="1357"/>
                </a:cubicBezTo>
                <a:cubicBezTo>
                  <a:pt x="1982" y="1324"/>
                  <a:pt x="2021" y="1269"/>
                  <a:pt x="2055" y="1223"/>
                </a:cubicBezTo>
                <a:cubicBezTo>
                  <a:pt x="2089" y="1177"/>
                  <a:pt x="2120" y="1129"/>
                  <a:pt x="2151" y="1079"/>
                </a:cubicBezTo>
                <a:cubicBezTo>
                  <a:pt x="2182" y="1029"/>
                  <a:pt x="2214" y="975"/>
                  <a:pt x="2242" y="925"/>
                </a:cubicBezTo>
                <a:cubicBezTo>
                  <a:pt x="2270" y="875"/>
                  <a:pt x="2301" y="815"/>
                  <a:pt x="2319" y="781"/>
                </a:cubicBezTo>
                <a:cubicBezTo>
                  <a:pt x="2337" y="747"/>
                  <a:pt x="2344" y="733"/>
                  <a:pt x="2352" y="719"/>
                </a:cubicBezTo>
              </a:path>
            </a:pathLst>
          </a:custGeom>
          <a:solidFill>
            <a:schemeClr val="lt1"/>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cxnSp>
        <p:nvCxnSpPr>
          <p:cNvPr id="765" name="Google Shape;765;p26"/>
          <p:cNvCxnSpPr/>
          <p:nvPr/>
        </p:nvCxnSpPr>
        <p:spPr>
          <a:xfrm>
            <a:off x="4871475" y="2950852"/>
            <a:ext cx="503404" cy="490538"/>
          </a:xfrm>
          <a:prstGeom prst="straightConnector1">
            <a:avLst/>
          </a:prstGeom>
          <a:noFill/>
          <a:ln cap="flat" cmpd="sng" w="12700">
            <a:solidFill>
              <a:srgbClr val="BFBFBF"/>
            </a:solidFill>
            <a:prstDash val="solid"/>
            <a:round/>
            <a:headEnd len="sm" w="sm" type="none"/>
            <a:tailEnd len="sm" w="sm" type="none"/>
          </a:ln>
        </p:spPr>
      </p:cxnSp>
      <p:cxnSp>
        <p:nvCxnSpPr>
          <p:cNvPr id="766" name="Google Shape;766;p26"/>
          <p:cNvCxnSpPr/>
          <p:nvPr/>
        </p:nvCxnSpPr>
        <p:spPr>
          <a:xfrm>
            <a:off x="4914511" y="3287402"/>
            <a:ext cx="217488" cy="0"/>
          </a:xfrm>
          <a:prstGeom prst="straightConnector1">
            <a:avLst/>
          </a:prstGeom>
          <a:noFill/>
          <a:ln cap="flat" cmpd="sng" w="12700">
            <a:solidFill>
              <a:srgbClr val="BFBFBF"/>
            </a:solidFill>
            <a:prstDash val="solid"/>
            <a:round/>
            <a:headEnd len="sm" w="sm" type="none"/>
            <a:tailEnd len="sm" w="sm" type="none"/>
          </a:ln>
        </p:spPr>
      </p:cxnSp>
      <p:cxnSp>
        <p:nvCxnSpPr>
          <p:cNvPr id="767" name="Google Shape;767;p26"/>
          <p:cNvCxnSpPr/>
          <p:nvPr/>
        </p:nvCxnSpPr>
        <p:spPr>
          <a:xfrm>
            <a:off x="4914511" y="3339790"/>
            <a:ext cx="217488" cy="0"/>
          </a:xfrm>
          <a:prstGeom prst="straightConnector1">
            <a:avLst/>
          </a:prstGeom>
          <a:noFill/>
          <a:ln cap="flat" cmpd="sng" w="12700">
            <a:solidFill>
              <a:srgbClr val="BFBFBF"/>
            </a:solidFill>
            <a:prstDash val="dash"/>
            <a:round/>
            <a:headEnd len="sm" w="sm" type="none"/>
            <a:tailEnd len="sm" w="sm" type="none"/>
          </a:ln>
        </p:spPr>
      </p:cxnSp>
      <p:sp>
        <p:nvSpPr>
          <p:cNvPr id="761" name="Google Shape;761;p26"/>
          <p:cNvSpPr/>
          <p:nvPr/>
        </p:nvSpPr>
        <p:spPr>
          <a:xfrm>
            <a:off x="5859980" y="3168689"/>
            <a:ext cx="54718" cy="54864"/>
          </a:xfrm>
          <a:prstGeom prst="ellipse">
            <a:avLst/>
          </a:prstGeom>
          <a:solidFill>
            <a:schemeClr val="lt1"/>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68" name="Google Shape;768;p26"/>
          <p:cNvSpPr/>
          <p:nvPr/>
        </p:nvSpPr>
        <p:spPr>
          <a:xfrm flipH="1">
            <a:off x="3813382" y="2950852"/>
            <a:ext cx="501650" cy="490538"/>
          </a:xfrm>
          <a:prstGeom prst="rect">
            <a:avLst/>
          </a:prstGeom>
          <a:solidFill>
            <a:schemeClr val="lt1"/>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sp>
        <p:nvSpPr>
          <p:cNvPr id="769" name="Google Shape;769;p26"/>
          <p:cNvSpPr/>
          <p:nvPr/>
        </p:nvSpPr>
        <p:spPr>
          <a:xfrm flipH="1">
            <a:off x="3878475" y="3023877"/>
            <a:ext cx="173037" cy="120650"/>
          </a:xfrm>
          <a:custGeom>
            <a:rect b="b" l="l" r="r" t="t"/>
            <a:pathLst>
              <a:path extrusionOk="0" h="1436" w="2352">
                <a:moveTo>
                  <a:pt x="0" y="724"/>
                </a:moveTo>
                <a:cubicBezTo>
                  <a:pt x="65" y="594"/>
                  <a:pt x="130" y="465"/>
                  <a:pt x="192" y="364"/>
                </a:cubicBezTo>
                <a:cubicBezTo>
                  <a:pt x="254" y="263"/>
                  <a:pt x="316" y="177"/>
                  <a:pt x="370" y="119"/>
                </a:cubicBezTo>
                <a:cubicBezTo>
                  <a:pt x="424" y="61"/>
                  <a:pt x="480" y="36"/>
                  <a:pt x="514" y="18"/>
                </a:cubicBezTo>
                <a:cubicBezTo>
                  <a:pt x="548" y="0"/>
                  <a:pt x="553" y="13"/>
                  <a:pt x="576" y="13"/>
                </a:cubicBezTo>
                <a:cubicBezTo>
                  <a:pt x="599" y="13"/>
                  <a:pt x="625" y="8"/>
                  <a:pt x="653" y="18"/>
                </a:cubicBezTo>
                <a:cubicBezTo>
                  <a:pt x="681" y="28"/>
                  <a:pt x="702" y="33"/>
                  <a:pt x="744" y="71"/>
                </a:cubicBezTo>
                <a:cubicBezTo>
                  <a:pt x="786" y="109"/>
                  <a:pt x="865" y="199"/>
                  <a:pt x="903" y="248"/>
                </a:cubicBezTo>
                <a:cubicBezTo>
                  <a:pt x="941" y="297"/>
                  <a:pt x="939" y="303"/>
                  <a:pt x="975" y="364"/>
                </a:cubicBezTo>
                <a:cubicBezTo>
                  <a:pt x="1011" y="425"/>
                  <a:pt x="1068" y="517"/>
                  <a:pt x="1119" y="613"/>
                </a:cubicBezTo>
                <a:cubicBezTo>
                  <a:pt x="1170" y="709"/>
                  <a:pt x="1237" y="856"/>
                  <a:pt x="1282" y="940"/>
                </a:cubicBezTo>
                <a:cubicBezTo>
                  <a:pt x="1327" y="1024"/>
                  <a:pt x="1346" y="1056"/>
                  <a:pt x="1387" y="1117"/>
                </a:cubicBezTo>
                <a:cubicBezTo>
                  <a:pt x="1428" y="1178"/>
                  <a:pt x="1486" y="1256"/>
                  <a:pt x="1531" y="1304"/>
                </a:cubicBezTo>
                <a:cubicBezTo>
                  <a:pt x="1576" y="1352"/>
                  <a:pt x="1620" y="1384"/>
                  <a:pt x="1656" y="1405"/>
                </a:cubicBezTo>
                <a:cubicBezTo>
                  <a:pt x="1692" y="1426"/>
                  <a:pt x="1719" y="1426"/>
                  <a:pt x="1747" y="1429"/>
                </a:cubicBezTo>
                <a:cubicBezTo>
                  <a:pt x="1775" y="1432"/>
                  <a:pt x="1791" y="1436"/>
                  <a:pt x="1824" y="1424"/>
                </a:cubicBezTo>
                <a:cubicBezTo>
                  <a:pt x="1857" y="1412"/>
                  <a:pt x="1906" y="1390"/>
                  <a:pt x="1944" y="1357"/>
                </a:cubicBezTo>
                <a:cubicBezTo>
                  <a:pt x="1982" y="1324"/>
                  <a:pt x="2021" y="1269"/>
                  <a:pt x="2055" y="1223"/>
                </a:cubicBezTo>
                <a:cubicBezTo>
                  <a:pt x="2089" y="1177"/>
                  <a:pt x="2120" y="1129"/>
                  <a:pt x="2151" y="1079"/>
                </a:cubicBezTo>
                <a:cubicBezTo>
                  <a:pt x="2182" y="1029"/>
                  <a:pt x="2214" y="975"/>
                  <a:pt x="2242" y="925"/>
                </a:cubicBezTo>
                <a:cubicBezTo>
                  <a:pt x="2270" y="875"/>
                  <a:pt x="2301" y="815"/>
                  <a:pt x="2319" y="781"/>
                </a:cubicBezTo>
                <a:cubicBezTo>
                  <a:pt x="2337" y="747"/>
                  <a:pt x="2344" y="733"/>
                  <a:pt x="2352" y="719"/>
                </a:cubicBezTo>
              </a:path>
            </a:pathLst>
          </a:custGeom>
          <a:solidFill>
            <a:schemeClr val="lt1"/>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cxnSp>
        <p:nvCxnSpPr>
          <p:cNvPr id="770" name="Google Shape;770;p26"/>
          <p:cNvCxnSpPr/>
          <p:nvPr/>
        </p:nvCxnSpPr>
        <p:spPr>
          <a:xfrm flipH="1">
            <a:off x="3819599" y="2950852"/>
            <a:ext cx="497521" cy="490540"/>
          </a:xfrm>
          <a:prstGeom prst="straightConnector1">
            <a:avLst/>
          </a:prstGeom>
          <a:noFill/>
          <a:ln cap="flat" cmpd="sng" w="12700">
            <a:solidFill>
              <a:srgbClr val="BFBFBF"/>
            </a:solidFill>
            <a:prstDash val="solid"/>
            <a:round/>
            <a:headEnd len="sm" w="sm" type="none"/>
            <a:tailEnd len="sm" w="sm" type="none"/>
          </a:ln>
        </p:spPr>
      </p:cxnSp>
      <p:cxnSp>
        <p:nvCxnSpPr>
          <p:cNvPr id="771" name="Google Shape;771;p26"/>
          <p:cNvCxnSpPr/>
          <p:nvPr/>
        </p:nvCxnSpPr>
        <p:spPr>
          <a:xfrm rot="10800000">
            <a:off x="4051512" y="3287402"/>
            <a:ext cx="217488" cy="0"/>
          </a:xfrm>
          <a:prstGeom prst="straightConnector1">
            <a:avLst/>
          </a:prstGeom>
          <a:noFill/>
          <a:ln cap="flat" cmpd="sng" w="12700">
            <a:solidFill>
              <a:srgbClr val="BFBFBF"/>
            </a:solidFill>
            <a:prstDash val="solid"/>
            <a:round/>
            <a:headEnd len="sm" w="sm" type="none"/>
            <a:tailEnd len="sm" w="sm" type="none"/>
          </a:ln>
        </p:spPr>
      </p:cxnSp>
      <p:cxnSp>
        <p:nvCxnSpPr>
          <p:cNvPr id="772" name="Google Shape;772;p26"/>
          <p:cNvCxnSpPr/>
          <p:nvPr/>
        </p:nvCxnSpPr>
        <p:spPr>
          <a:xfrm rot="10800000">
            <a:off x="4051512" y="3339790"/>
            <a:ext cx="217488" cy="0"/>
          </a:xfrm>
          <a:prstGeom prst="straightConnector1">
            <a:avLst/>
          </a:prstGeom>
          <a:noFill/>
          <a:ln cap="flat" cmpd="sng" w="12700">
            <a:solidFill>
              <a:srgbClr val="BFBFBF"/>
            </a:solidFill>
            <a:prstDash val="dash"/>
            <a:round/>
            <a:headEnd len="sm" w="sm" type="none"/>
            <a:tailEnd len="sm" w="sm" type="none"/>
          </a:ln>
        </p:spPr>
      </p:cxnSp>
      <p:sp>
        <p:nvSpPr>
          <p:cNvPr id="773" name="Google Shape;773;p26"/>
          <p:cNvSpPr/>
          <p:nvPr/>
        </p:nvSpPr>
        <p:spPr>
          <a:xfrm flipH="1">
            <a:off x="3170333" y="3168689"/>
            <a:ext cx="54718"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774" name="Google Shape;774;p26"/>
          <p:cNvCxnSpPr>
            <a:stCxn id="768" idx="3"/>
            <a:endCxn id="773" idx="2"/>
          </p:cNvCxnSpPr>
          <p:nvPr/>
        </p:nvCxnSpPr>
        <p:spPr>
          <a:xfrm rot="10800000">
            <a:off x="3225082" y="3196121"/>
            <a:ext cx="588300" cy="0"/>
          </a:xfrm>
          <a:prstGeom prst="straightConnector1">
            <a:avLst/>
          </a:prstGeom>
          <a:solidFill>
            <a:schemeClr val="accent1"/>
          </a:solidFill>
          <a:ln cap="flat" cmpd="sng" w="12700">
            <a:solidFill>
              <a:srgbClr val="BFBFBF"/>
            </a:solidFill>
            <a:prstDash val="solid"/>
            <a:round/>
            <a:headEnd len="sm" w="sm" type="none"/>
            <a:tailEnd len="sm" w="sm" type="none"/>
          </a:ln>
        </p:spPr>
      </p:cxnSp>
      <p:cxnSp>
        <p:nvCxnSpPr>
          <p:cNvPr id="775" name="Google Shape;775;p26"/>
          <p:cNvCxnSpPr>
            <a:stCxn id="768" idx="1"/>
          </p:cNvCxnSpPr>
          <p:nvPr/>
        </p:nvCxnSpPr>
        <p:spPr>
          <a:xfrm>
            <a:off x="4315032" y="3196121"/>
            <a:ext cx="267600" cy="436500"/>
          </a:xfrm>
          <a:prstGeom prst="bentConnector2">
            <a:avLst/>
          </a:prstGeom>
          <a:solidFill>
            <a:schemeClr val="accent1"/>
          </a:solidFill>
          <a:ln cap="flat" cmpd="sng" w="12700">
            <a:solidFill>
              <a:srgbClr val="BFBFBF"/>
            </a:solidFill>
            <a:prstDash val="solid"/>
            <a:round/>
            <a:headEnd len="sm" w="sm" type="none"/>
            <a:tailEnd len="sm" w="sm" type="none"/>
          </a:ln>
        </p:spPr>
      </p:cxnSp>
      <p:cxnSp>
        <p:nvCxnSpPr>
          <p:cNvPr id="776" name="Google Shape;776;p26"/>
          <p:cNvCxnSpPr>
            <a:stCxn id="760" idx="1"/>
            <a:endCxn id="777" idx="6"/>
          </p:cNvCxnSpPr>
          <p:nvPr/>
        </p:nvCxnSpPr>
        <p:spPr>
          <a:xfrm flipH="1">
            <a:off x="4604479" y="3196121"/>
            <a:ext cx="264000" cy="300"/>
          </a:xfrm>
          <a:prstGeom prst="straightConnector1">
            <a:avLst/>
          </a:prstGeom>
          <a:solidFill>
            <a:schemeClr val="accent1"/>
          </a:solidFill>
          <a:ln cap="flat" cmpd="sng" w="12700">
            <a:solidFill>
              <a:srgbClr val="BFBFBF"/>
            </a:solidFill>
            <a:prstDash val="solid"/>
            <a:round/>
            <a:headEnd len="sm" w="sm" type="none"/>
            <a:tailEnd len="sm" w="sm" type="none"/>
          </a:ln>
        </p:spPr>
      </p:cxnSp>
      <p:sp>
        <p:nvSpPr>
          <p:cNvPr id="778" name="Google Shape;778;p26"/>
          <p:cNvSpPr/>
          <p:nvPr/>
        </p:nvSpPr>
        <p:spPr>
          <a:xfrm>
            <a:off x="4329489" y="2259145"/>
            <a:ext cx="495300" cy="176322"/>
          </a:xfrm>
          <a:prstGeom prst="rect">
            <a:avLst/>
          </a:prstGeom>
          <a:solidFill>
            <a:srgbClr val="FFC0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779" name="Google Shape;779;p26"/>
          <p:cNvCxnSpPr>
            <a:stCxn id="778" idx="3"/>
            <a:endCxn id="763" idx="2"/>
          </p:cNvCxnSpPr>
          <p:nvPr/>
        </p:nvCxnSpPr>
        <p:spPr>
          <a:xfrm>
            <a:off x="4824789" y="2347306"/>
            <a:ext cx="1035300" cy="0"/>
          </a:xfrm>
          <a:prstGeom prst="straightConnector1">
            <a:avLst/>
          </a:prstGeom>
          <a:solidFill>
            <a:schemeClr val="accent1"/>
          </a:solidFill>
          <a:ln cap="flat" cmpd="sng" w="12700">
            <a:solidFill>
              <a:schemeClr val="dk1"/>
            </a:solidFill>
            <a:prstDash val="solid"/>
            <a:round/>
            <a:headEnd len="sm" w="sm" type="none"/>
            <a:tailEnd len="sm" w="sm" type="none"/>
          </a:ln>
        </p:spPr>
      </p:cxnSp>
      <p:cxnSp>
        <p:nvCxnSpPr>
          <p:cNvPr id="780" name="Google Shape;780;p26"/>
          <p:cNvCxnSpPr>
            <a:stCxn id="762" idx="6"/>
            <a:endCxn id="778" idx="1"/>
          </p:cNvCxnSpPr>
          <p:nvPr/>
        </p:nvCxnSpPr>
        <p:spPr>
          <a:xfrm>
            <a:off x="3231480" y="2347306"/>
            <a:ext cx="10980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781" name="Google Shape;781;p26"/>
          <p:cNvSpPr txBox="1"/>
          <p:nvPr/>
        </p:nvSpPr>
        <p:spPr>
          <a:xfrm>
            <a:off x="4551673" y="4170213"/>
            <a:ext cx="300082"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cap="none" strike="noStrike">
                <a:solidFill>
                  <a:srgbClr val="BFBFBF"/>
                </a:solidFill>
                <a:latin typeface="Source Sans Pro"/>
                <a:ea typeface="Source Sans Pro"/>
                <a:cs typeface="Source Sans Pro"/>
                <a:sym typeface="Source Sans Pro"/>
              </a:rPr>
              <a:t>+</a:t>
            </a:r>
            <a:endParaRPr/>
          </a:p>
        </p:txBody>
      </p:sp>
      <p:sp>
        <p:nvSpPr>
          <p:cNvPr id="782" name="Google Shape;782;p26"/>
          <p:cNvSpPr txBox="1"/>
          <p:nvPr/>
        </p:nvSpPr>
        <p:spPr>
          <a:xfrm>
            <a:off x="4301746" y="4147852"/>
            <a:ext cx="311304"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cap="none" strike="noStrike">
                <a:solidFill>
                  <a:srgbClr val="BFBFBF"/>
                </a:solidFill>
                <a:latin typeface="Noto Sans Symbols"/>
                <a:ea typeface="Noto Sans Symbols"/>
                <a:cs typeface="Noto Sans Symbols"/>
                <a:sym typeface="Noto Sans Symbols"/>
              </a:rPr>
              <a:t>−</a:t>
            </a:r>
            <a:endParaRPr/>
          </a:p>
        </p:txBody>
      </p:sp>
      <p:sp>
        <p:nvSpPr>
          <p:cNvPr id="783" name="Google Shape;783;p26"/>
          <p:cNvSpPr/>
          <p:nvPr/>
        </p:nvSpPr>
        <p:spPr>
          <a:xfrm>
            <a:off x="4668151" y="4175056"/>
            <a:ext cx="72030" cy="68403"/>
          </a:xfrm>
          <a:prstGeom prst="roundRect">
            <a:avLst>
              <a:gd fmla="val 16667" name="adj"/>
            </a:avLst>
          </a:prstGeom>
          <a:solidFill>
            <a:schemeClr val="lt1"/>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Source Sans Pro"/>
              <a:ea typeface="Source Sans Pro"/>
              <a:cs typeface="Source Sans Pro"/>
              <a:sym typeface="Source Sans Pro"/>
            </a:endParaRPr>
          </a:p>
        </p:txBody>
      </p:sp>
      <p:sp>
        <p:nvSpPr>
          <p:cNvPr id="784" name="Google Shape;784;p26"/>
          <p:cNvSpPr/>
          <p:nvPr/>
        </p:nvSpPr>
        <p:spPr>
          <a:xfrm>
            <a:off x="4426522" y="4175056"/>
            <a:ext cx="72030" cy="68403"/>
          </a:xfrm>
          <a:prstGeom prst="roundRect">
            <a:avLst>
              <a:gd fmla="val 16667" name="adj"/>
            </a:avLst>
          </a:prstGeom>
          <a:solidFill>
            <a:schemeClr val="lt1"/>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Source Sans Pro"/>
              <a:ea typeface="Source Sans Pro"/>
              <a:cs typeface="Source Sans Pro"/>
              <a:sym typeface="Source Sans Pro"/>
            </a:endParaRPr>
          </a:p>
        </p:txBody>
      </p:sp>
      <p:sp>
        <p:nvSpPr>
          <p:cNvPr id="777" name="Google Shape;777;p26"/>
          <p:cNvSpPr/>
          <p:nvPr/>
        </p:nvSpPr>
        <p:spPr>
          <a:xfrm>
            <a:off x="4549780" y="3169133"/>
            <a:ext cx="54718" cy="54864"/>
          </a:xfrm>
          <a:prstGeom prst="ellipse">
            <a:avLst/>
          </a:prstGeom>
          <a:solidFill>
            <a:srgbClr val="BFBFBF"/>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85" name="Google Shape;785;p26"/>
          <p:cNvSpPr/>
          <p:nvPr/>
        </p:nvSpPr>
        <p:spPr>
          <a:xfrm>
            <a:off x="5849239" y="2121262"/>
            <a:ext cx="76200" cy="12801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38" name="Google Shape;738;p26"/>
          <p:cNvSpPr/>
          <p:nvPr/>
        </p:nvSpPr>
        <p:spPr>
          <a:xfrm>
            <a:off x="3165809" y="2121262"/>
            <a:ext cx="76200" cy="12801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58" name="Google Shape;758;p26"/>
          <p:cNvSpPr/>
          <p:nvPr/>
        </p:nvSpPr>
        <p:spPr>
          <a:xfrm flipH="1">
            <a:off x="4326314" y="3584265"/>
            <a:ext cx="501650" cy="490538"/>
          </a:xfrm>
          <a:prstGeom prst="rect">
            <a:avLst/>
          </a:prstGeom>
          <a:solidFill>
            <a:schemeClr val="lt1"/>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cxnSp>
        <p:nvCxnSpPr>
          <p:cNvPr id="786" name="Google Shape;786;p26"/>
          <p:cNvCxnSpPr/>
          <p:nvPr/>
        </p:nvCxnSpPr>
        <p:spPr>
          <a:xfrm flipH="1">
            <a:off x="4336743" y="3584265"/>
            <a:ext cx="497521" cy="490540"/>
          </a:xfrm>
          <a:prstGeom prst="straightConnector1">
            <a:avLst/>
          </a:prstGeom>
          <a:noFill/>
          <a:ln cap="flat" cmpd="sng" w="12700">
            <a:solidFill>
              <a:srgbClr val="BFBFBF"/>
            </a:solidFill>
            <a:prstDash val="solid"/>
            <a:round/>
            <a:headEnd len="sm" w="sm" type="none"/>
            <a:tailEnd len="sm" w="sm" type="none"/>
          </a:ln>
        </p:spPr>
      </p:cxnSp>
      <p:cxnSp>
        <p:nvCxnSpPr>
          <p:cNvPr id="787" name="Google Shape;787;p26"/>
          <p:cNvCxnSpPr/>
          <p:nvPr/>
        </p:nvCxnSpPr>
        <p:spPr>
          <a:xfrm rot="10800000">
            <a:off x="4568656" y="3920815"/>
            <a:ext cx="217488" cy="0"/>
          </a:xfrm>
          <a:prstGeom prst="straightConnector1">
            <a:avLst/>
          </a:prstGeom>
          <a:noFill/>
          <a:ln cap="flat" cmpd="sng" w="12700">
            <a:solidFill>
              <a:srgbClr val="BFBFBF"/>
            </a:solidFill>
            <a:prstDash val="solid"/>
            <a:round/>
            <a:headEnd len="sm" w="sm" type="none"/>
            <a:tailEnd len="sm" w="sm" type="none"/>
          </a:ln>
        </p:spPr>
      </p:cxnSp>
      <p:cxnSp>
        <p:nvCxnSpPr>
          <p:cNvPr id="788" name="Google Shape;788;p26"/>
          <p:cNvCxnSpPr/>
          <p:nvPr/>
        </p:nvCxnSpPr>
        <p:spPr>
          <a:xfrm rot="10800000">
            <a:off x="4568656" y="3973203"/>
            <a:ext cx="217488" cy="0"/>
          </a:xfrm>
          <a:prstGeom prst="straightConnector1">
            <a:avLst/>
          </a:prstGeom>
          <a:noFill/>
          <a:ln cap="flat" cmpd="sng" w="12700">
            <a:solidFill>
              <a:srgbClr val="BFBFBF"/>
            </a:solidFill>
            <a:prstDash val="dash"/>
            <a:round/>
            <a:headEnd len="sm" w="sm" type="none"/>
            <a:tailEnd len="sm" w="sm" type="none"/>
          </a:ln>
        </p:spPr>
      </p:cxnSp>
      <p:cxnSp>
        <p:nvCxnSpPr>
          <p:cNvPr id="789" name="Google Shape;789;p26"/>
          <p:cNvCxnSpPr/>
          <p:nvPr/>
        </p:nvCxnSpPr>
        <p:spPr>
          <a:xfrm rot="10800000">
            <a:off x="4387681" y="3680309"/>
            <a:ext cx="217488" cy="0"/>
          </a:xfrm>
          <a:prstGeom prst="straightConnector1">
            <a:avLst/>
          </a:prstGeom>
          <a:noFill/>
          <a:ln cap="flat" cmpd="sng" w="12700">
            <a:solidFill>
              <a:srgbClr val="BFBFBF"/>
            </a:solidFill>
            <a:prstDash val="solid"/>
            <a:round/>
            <a:headEnd len="sm" w="sm" type="none"/>
            <a:tailEnd len="sm" w="sm" type="none"/>
          </a:ln>
        </p:spPr>
      </p:cxnSp>
      <p:cxnSp>
        <p:nvCxnSpPr>
          <p:cNvPr id="790" name="Google Shape;790;p26"/>
          <p:cNvCxnSpPr/>
          <p:nvPr/>
        </p:nvCxnSpPr>
        <p:spPr>
          <a:xfrm rot="10800000">
            <a:off x="4387681" y="3732697"/>
            <a:ext cx="217488" cy="0"/>
          </a:xfrm>
          <a:prstGeom prst="straightConnector1">
            <a:avLst/>
          </a:prstGeom>
          <a:noFill/>
          <a:ln cap="flat" cmpd="sng" w="12700">
            <a:solidFill>
              <a:srgbClr val="BFBFBF"/>
            </a:solidFill>
            <a:prstDash val="dash"/>
            <a:round/>
            <a:headEnd len="sm" w="sm" type="none"/>
            <a:tailEnd len="sm" w="sm" type="none"/>
          </a:ln>
        </p:spPr>
      </p:cxnSp>
      <p:cxnSp>
        <p:nvCxnSpPr>
          <p:cNvPr id="791" name="Google Shape;791;p26"/>
          <p:cNvCxnSpPr>
            <a:stCxn id="785" idx="3"/>
            <a:endCxn id="734" idx="1"/>
          </p:cNvCxnSpPr>
          <p:nvPr/>
        </p:nvCxnSpPr>
        <p:spPr>
          <a:xfrm flipH="1" rot="10800000">
            <a:off x="5925439" y="2761042"/>
            <a:ext cx="311700" cy="300"/>
          </a:xfrm>
          <a:prstGeom prst="straightConnector1">
            <a:avLst/>
          </a:prstGeom>
          <a:solidFill>
            <a:schemeClr val="accent1"/>
          </a:solidFill>
          <a:ln cap="flat" cmpd="sng" w="12700">
            <a:solidFill>
              <a:schemeClr val="dk1"/>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5" name="Shape 795"/>
        <p:cNvGrpSpPr/>
        <p:nvPr/>
      </p:nvGrpSpPr>
      <p:grpSpPr>
        <a:xfrm>
          <a:off x="0" y="0"/>
          <a:ext cx="0" cy="0"/>
          <a:chOff x="0" y="0"/>
          <a:chExt cx="0" cy="0"/>
        </a:xfrm>
      </p:grpSpPr>
      <p:sp>
        <p:nvSpPr>
          <p:cNvPr id="796" name="Google Shape;796;p27"/>
          <p:cNvSpPr/>
          <p:nvPr/>
        </p:nvSpPr>
        <p:spPr>
          <a:xfrm>
            <a:off x="1629978" y="1171131"/>
            <a:ext cx="36576" cy="12801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797" name="Google Shape;797;p27"/>
          <p:cNvPicPr preferRelativeResize="0"/>
          <p:nvPr/>
        </p:nvPicPr>
        <p:blipFill rotWithShape="1">
          <a:blip r:embed="rId3">
            <a:alphaModFix/>
          </a:blip>
          <a:srcRect b="0" l="0" r="0" t="0"/>
          <a:stretch/>
        </p:blipFill>
        <p:spPr>
          <a:xfrm>
            <a:off x="7762915" y="104850"/>
            <a:ext cx="945356" cy="945356"/>
          </a:xfrm>
          <a:prstGeom prst="rect">
            <a:avLst/>
          </a:prstGeom>
          <a:noFill/>
          <a:ln>
            <a:noFill/>
          </a:ln>
        </p:spPr>
      </p:pic>
      <p:sp>
        <p:nvSpPr>
          <p:cNvPr id="798" name="Google Shape;798;p27"/>
          <p:cNvSpPr txBox="1"/>
          <p:nvPr>
            <p:ph type="title"/>
          </p:nvPr>
        </p:nvSpPr>
        <p:spPr>
          <a:xfrm>
            <a:off x="377428" y="273844"/>
            <a:ext cx="7886700" cy="600525"/>
          </a:xfrm>
          <a:prstGeom prst="rect">
            <a:avLst/>
          </a:prstGeom>
          <a:noFill/>
          <a:ln>
            <a:noFill/>
          </a:ln>
        </p:spPr>
        <p:txBody>
          <a:bodyPr anchorCtr="0" anchor="ctr" bIns="17125" lIns="34275" spcFirstLastPara="1" rIns="34275" wrap="square" tIns="17125">
            <a:noAutofit/>
          </a:bodyPr>
          <a:lstStyle/>
          <a:p>
            <a:pPr indent="0" lvl="0" marL="0" rtl="0" algn="l">
              <a:lnSpc>
                <a:spcPct val="90000"/>
              </a:lnSpc>
              <a:spcBef>
                <a:spcPts val="0"/>
              </a:spcBef>
              <a:spcAft>
                <a:spcPts val="0"/>
              </a:spcAft>
              <a:buSzPts val="10000"/>
              <a:buNone/>
            </a:pPr>
            <a:r>
              <a:rPr lang="en-US" sz="3750">
                <a:solidFill>
                  <a:srgbClr val="5F6062"/>
                </a:solidFill>
              </a:rPr>
              <a:t>Stability Requirement in Bypass</a:t>
            </a:r>
            <a:endParaRPr sz="3750">
              <a:solidFill>
                <a:srgbClr val="5F6062"/>
              </a:solidFill>
            </a:endParaRPr>
          </a:p>
        </p:txBody>
      </p:sp>
      <p:sp>
        <p:nvSpPr>
          <p:cNvPr id="799" name="Google Shape;799;p27"/>
          <p:cNvSpPr/>
          <p:nvPr/>
        </p:nvSpPr>
        <p:spPr>
          <a:xfrm>
            <a:off x="3387615" y="2098937"/>
            <a:ext cx="596234" cy="285011"/>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Source Sans Pro"/>
                <a:ea typeface="Source Sans Pro"/>
                <a:cs typeface="Source Sans Pro"/>
                <a:sym typeface="Source Sans Pro"/>
              </a:rPr>
              <a:t>PSU</a:t>
            </a:r>
            <a:endParaRPr/>
          </a:p>
        </p:txBody>
      </p:sp>
      <p:sp>
        <p:nvSpPr>
          <p:cNvPr id="800" name="Google Shape;800;p27"/>
          <p:cNvSpPr txBox="1"/>
          <p:nvPr/>
        </p:nvSpPr>
        <p:spPr>
          <a:xfrm>
            <a:off x="3983849" y="2056776"/>
            <a:ext cx="404278"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800" u="none" cap="none" strike="noStrike">
                <a:solidFill>
                  <a:srgbClr val="000000"/>
                </a:solidFill>
                <a:latin typeface="Source Sans Pro"/>
                <a:ea typeface="Source Sans Pro"/>
                <a:cs typeface="Source Sans Pro"/>
                <a:sym typeface="Source Sans Pro"/>
              </a:rPr>
              <a:t>N</a:t>
            </a:r>
            <a:r>
              <a:rPr b="0" baseline="-25000" i="0" lang="en-US" sz="1800" u="none" cap="none" strike="noStrike">
                <a:solidFill>
                  <a:srgbClr val="000000"/>
                </a:solidFill>
                <a:latin typeface="Source Sans Pro"/>
                <a:ea typeface="Source Sans Pro"/>
                <a:cs typeface="Source Sans Pro"/>
                <a:sym typeface="Source Sans Pro"/>
              </a:rPr>
              <a:t>2</a:t>
            </a:r>
            <a:endParaRPr/>
          </a:p>
        </p:txBody>
      </p:sp>
      <p:sp>
        <p:nvSpPr>
          <p:cNvPr id="801" name="Google Shape;801;p27"/>
          <p:cNvSpPr/>
          <p:nvPr/>
        </p:nvSpPr>
        <p:spPr>
          <a:xfrm>
            <a:off x="3219896" y="2214010"/>
            <a:ext cx="9144"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802" name="Google Shape;802;p27"/>
          <p:cNvCxnSpPr>
            <a:stCxn id="803" idx="3"/>
            <a:endCxn id="799" idx="1"/>
          </p:cNvCxnSpPr>
          <p:nvPr/>
        </p:nvCxnSpPr>
        <p:spPr>
          <a:xfrm>
            <a:off x="3040650" y="2241442"/>
            <a:ext cx="3471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804" name="Google Shape;804;p27"/>
          <p:cNvSpPr/>
          <p:nvPr/>
        </p:nvSpPr>
        <p:spPr>
          <a:xfrm>
            <a:off x="3206180" y="1921402"/>
            <a:ext cx="36576" cy="64008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805" name="Google Shape;805;p27"/>
          <p:cNvCxnSpPr>
            <a:stCxn id="806" idx="1"/>
            <a:endCxn id="803" idx="1"/>
          </p:cNvCxnSpPr>
          <p:nvPr/>
        </p:nvCxnSpPr>
        <p:spPr>
          <a:xfrm>
            <a:off x="1649598" y="2241442"/>
            <a:ext cx="8958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807" name="Google Shape;807;p27"/>
          <p:cNvSpPr/>
          <p:nvPr/>
        </p:nvSpPr>
        <p:spPr>
          <a:xfrm>
            <a:off x="460375" y="1650874"/>
            <a:ext cx="317500" cy="320675"/>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sp>
        <p:nvSpPr>
          <p:cNvPr id="808" name="Google Shape;808;p27"/>
          <p:cNvSpPr/>
          <p:nvPr/>
        </p:nvSpPr>
        <p:spPr>
          <a:xfrm>
            <a:off x="533400" y="1750886"/>
            <a:ext cx="171450" cy="120650"/>
          </a:xfrm>
          <a:custGeom>
            <a:rect b="b" l="l" r="r" t="t"/>
            <a:pathLst>
              <a:path extrusionOk="0" h="1436" w="2352">
                <a:moveTo>
                  <a:pt x="0" y="724"/>
                </a:moveTo>
                <a:cubicBezTo>
                  <a:pt x="65" y="594"/>
                  <a:pt x="130" y="465"/>
                  <a:pt x="192" y="364"/>
                </a:cubicBezTo>
                <a:cubicBezTo>
                  <a:pt x="254" y="263"/>
                  <a:pt x="316" y="177"/>
                  <a:pt x="370" y="119"/>
                </a:cubicBezTo>
                <a:cubicBezTo>
                  <a:pt x="424" y="61"/>
                  <a:pt x="480" y="36"/>
                  <a:pt x="514" y="18"/>
                </a:cubicBezTo>
                <a:cubicBezTo>
                  <a:pt x="548" y="0"/>
                  <a:pt x="553" y="13"/>
                  <a:pt x="576" y="13"/>
                </a:cubicBezTo>
                <a:cubicBezTo>
                  <a:pt x="599" y="13"/>
                  <a:pt x="625" y="8"/>
                  <a:pt x="653" y="18"/>
                </a:cubicBezTo>
                <a:cubicBezTo>
                  <a:pt x="681" y="28"/>
                  <a:pt x="702" y="33"/>
                  <a:pt x="744" y="71"/>
                </a:cubicBezTo>
                <a:cubicBezTo>
                  <a:pt x="786" y="109"/>
                  <a:pt x="865" y="199"/>
                  <a:pt x="903" y="248"/>
                </a:cubicBezTo>
                <a:cubicBezTo>
                  <a:pt x="941" y="297"/>
                  <a:pt x="939" y="303"/>
                  <a:pt x="975" y="364"/>
                </a:cubicBezTo>
                <a:cubicBezTo>
                  <a:pt x="1011" y="425"/>
                  <a:pt x="1068" y="517"/>
                  <a:pt x="1119" y="613"/>
                </a:cubicBezTo>
                <a:cubicBezTo>
                  <a:pt x="1170" y="709"/>
                  <a:pt x="1237" y="856"/>
                  <a:pt x="1282" y="940"/>
                </a:cubicBezTo>
                <a:cubicBezTo>
                  <a:pt x="1327" y="1024"/>
                  <a:pt x="1346" y="1056"/>
                  <a:pt x="1387" y="1117"/>
                </a:cubicBezTo>
                <a:cubicBezTo>
                  <a:pt x="1428" y="1178"/>
                  <a:pt x="1486" y="1256"/>
                  <a:pt x="1531" y="1304"/>
                </a:cubicBezTo>
                <a:cubicBezTo>
                  <a:pt x="1576" y="1352"/>
                  <a:pt x="1620" y="1384"/>
                  <a:pt x="1656" y="1405"/>
                </a:cubicBezTo>
                <a:cubicBezTo>
                  <a:pt x="1692" y="1426"/>
                  <a:pt x="1719" y="1426"/>
                  <a:pt x="1747" y="1429"/>
                </a:cubicBezTo>
                <a:cubicBezTo>
                  <a:pt x="1775" y="1432"/>
                  <a:pt x="1791" y="1436"/>
                  <a:pt x="1824" y="1424"/>
                </a:cubicBezTo>
                <a:cubicBezTo>
                  <a:pt x="1857" y="1412"/>
                  <a:pt x="1906" y="1390"/>
                  <a:pt x="1944" y="1357"/>
                </a:cubicBezTo>
                <a:cubicBezTo>
                  <a:pt x="1982" y="1324"/>
                  <a:pt x="2021" y="1269"/>
                  <a:pt x="2055" y="1223"/>
                </a:cubicBezTo>
                <a:cubicBezTo>
                  <a:pt x="2089" y="1177"/>
                  <a:pt x="2120" y="1129"/>
                  <a:pt x="2151" y="1079"/>
                </a:cubicBezTo>
                <a:cubicBezTo>
                  <a:pt x="2182" y="1029"/>
                  <a:pt x="2214" y="975"/>
                  <a:pt x="2242" y="925"/>
                </a:cubicBezTo>
                <a:cubicBezTo>
                  <a:pt x="2270" y="875"/>
                  <a:pt x="2301" y="815"/>
                  <a:pt x="2319" y="781"/>
                </a:cubicBezTo>
                <a:cubicBezTo>
                  <a:pt x="2337" y="747"/>
                  <a:pt x="2344" y="733"/>
                  <a:pt x="2352" y="719"/>
                </a:cubicBezTo>
              </a:path>
            </a:pathLst>
          </a:cu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cxnSp>
        <p:nvCxnSpPr>
          <p:cNvPr id="809" name="Google Shape;809;p27"/>
          <p:cNvCxnSpPr>
            <a:stCxn id="807" idx="6"/>
            <a:endCxn id="796" idx="1"/>
          </p:cNvCxnSpPr>
          <p:nvPr/>
        </p:nvCxnSpPr>
        <p:spPr>
          <a:xfrm>
            <a:off x="777875" y="1811212"/>
            <a:ext cx="8520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810" name="Google Shape;810;p27"/>
          <p:cNvSpPr/>
          <p:nvPr/>
        </p:nvSpPr>
        <p:spPr>
          <a:xfrm>
            <a:off x="957324" y="1723050"/>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11" name="Google Shape;811;p27"/>
          <p:cNvSpPr/>
          <p:nvPr/>
        </p:nvSpPr>
        <p:spPr>
          <a:xfrm>
            <a:off x="1643694" y="1415964"/>
            <a:ext cx="9144"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12" name="Google Shape;812;p27"/>
          <p:cNvSpPr/>
          <p:nvPr/>
        </p:nvSpPr>
        <p:spPr>
          <a:xfrm>
            <a:off x="3387615" y="1300891"/>
            <a:ext cx="596234" cy="285011"/>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Source Sans Pro"/>
                <a:ea typeface="Source Sans Pro"/>
                <a:cs typeface="Source Sans Pro"/>
                <a:sym typeface="Source Sans Pro"/>
              </a:rPr>
              <a:t>PSU</a:t>
            </a:r>
            <a:endParaRPr/>
          </a:p>
        </p:txBody>
      </p:sp>
      <p:sp>
        <p:nvSpPr>
          <p:cNvPr id="813" name="Google Shape;813;p27"/>
          <p:cNvSpPr txBox="1"/>
          <p:nvPr/>
        </p:nvSpPr>
        <p:spPr>
          <a:xfrm>
            <a:off x="3983849" y="1258730"/>
            <a:ext cx="404278"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800" u="none" cap="none" strike="noStrike">
                <a:solidFill>
                  <a:srgbClr val="000000"/>
                </a:solidFill>
                <a:latin typeface="Source Sans Pro"/>
                <a:ea typeface="Source Sans Pro"/>
                <a:cs typeface="Source Sans Pro"/>
                <a:sym typeface="Source Sans Pro"/>
              </a:rPr>
              <a:t>N</a:t>
            </a:r>
            <a:r>
              <a:rPr b="0" baseline="-25000" i="0" lang="en-US" sz="1800" u="none" cap="none" strike="noStrike">
                <a:solidFill>
                  <a:srgbClr val="000000"/>
                </a:solidFill>
                <a:latin typeface="Source Sans Pro"/>
                <a:ea typeface="Source Sans Pro"/>
                <a:cs typeface="Source Sans Pro"/>
                <a:sym typeface="Source Sans Pro"/>
              </a:rPr>
              <a:t>1</a:t>
            </a:r>
            <a:endParaRPr/>
          </a:p>
        </p:txBody>
      </p:sp>
      <p:sp>
        <p:nvSpPr>
          <p:cNvPr id="814" name="Google Shape;814;p27"/>
          <p:cNvSpPr/>
          <p:nvPr/>
        </p:nvSpPr>
        <p:spPr>
          <a:xfrm>
            <a:off x="3219896" y="1415964"/>
            <a:ext cx="9144"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815" name="Google Shape;815;p27"/>
          <p:cNvCxnSpPr>
            <a:stCxn id="816" idx="3"/>
            <a:endCxn id="812" idx="1"/>
          </p:cNvCxnSpPr>
          <p:nvPr/>
        </p:nvCxnSpPr>
        <p:spPr>
          <a:xfrm>
            <a:off x="3242756" y="1443396"/>
            <a:ext cx="1449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816" name="Google Shape;816;p27"/>
          <p:cNvSpPr/>
          <p:nvPr/>
        </p:nvSpPr>
        <p:spPr>
          <a:xfrm>
            <a:off x="3206180" y="1123356"/>
            <a:ext cx="36576" cy="64008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817" name="Google Shape;817;p27"/>
          <p:cNvCxnSpPr/>
          <p:nvPr/>
        </p:nvCxnSpPr>
        <p:spPr>
          <a:xfrm>
            <a:off x="1901839" y="1443396"/>
            <a:ext cx="1403401" cy="0"/>
          </a:xfrm>
          <a:prstGeom prst="straightConnector1">
            <a:avLst/>
          </a:prstGeom>
          <a:solidFill>
            <a:schemeClr val="accent1"/>
          </a:solidFill>
          <a:ln cap="flat" cmpd="sng" w="12700">
            <a:solidFill>
              <a:schemeClr val="dk1"/>
            </a:solidFill>
            <a:prstDash val="solid"/>
            <a:round/>
            <a:headEnd len="sm" w="sm" type="none"/>
            <a:tailEnd len="sm" w="sm" type="none"/>
          </a:ln>
        </p:spPr>
      </p:cxnSp>
      <p:cxnSp>
        <p:nvCxnSpPr>
          <p:cNvPr id="818" name="Google Shape;818;p27"/>
          <p:cNvCxnSpPr>
            <a:stCxn id="811" idx="6"/>
            <a:endCxn id="819" idx="1"/>
          </p:cNvCxnSpPr>
          <p:nvPr/>
        </p:nvCxnSpPr>
        <p:spPr>
          <a:xfrm>
            <a:off x="1652838" y="1443396"/>
            <a:ext cx="1959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820" name="Google Shape;820;p27"/>
          <p:cNvSpPr/>
          <p:nvPr/>
        </p:nvSpPr>
        <p:spPr>
          <a:xfrm>
            <a:off x="1848795" y="2153281"/>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03" name="Google Shape;803;p27"/>
          <p:cNvSpPr/>
          <p:nvPr/>
        </p:nvSpPr>
        <p:spPr>
          <a:xfrm>
            <a:off x="2545350" y="2153281"/>
            <a:ext cx="495300" cy="176322"/>
          </a:xfrm>
          <a:prstGeom prst="rect">
            <a:avLst/>
          </a:prstGeom>
          <a:solidFill>
            <a:srgbClr val="FFC0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21" name="Google Shape;821;p27"/>
          <p:cNvSpPr/>
          <p:nvPr/>
        </p:nvSpPr>
        <p:spPr>
          <a:xfrm>
            <a:off x="1810399" y="1355235"/>
            <a:ext cx="495300" cy="17632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19" name="Google Shape;819;p27"/>
          <p:cNvSpPr/>
          <p:nvPr/>
        </p:nvSpPr>
        <p:spPr>
          <a:xfrm>
            <a:off x="1848795" y="1355235"/>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06" name="Google Shape;806;p27"/>
          <p:cNvSpPr/>
          <p:nvPr/>
        </p:nvSpPr>
        <p:spPr>
          <a:xfrm flipH="1">
            <a:off x="1603879" y="2153281"/>
            <a:ext cx="45719" cy="17632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22" name="Google Shape;822;p27"/>
          <p:cNvSpPr txBox="1"/>
          <p:nvPr/>
        </p:nvSpPr>
        <p:spPr>
          <a:xfrm>
            <a:off x="2604487" y="1701344"/>
            <a:ext cx="377027"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800" u="none" cap="none" strike="noStrike">
                <a:solidFill>
                  <a:srgbClr val="000000"/>
                </a:solidFill>
                <a:latin typeface="Source Sans Pro"/>
                <a:ea typeface="Source Sans Pro"/>
                <a:cs typeface="Source Sans Pro"/>
                <a:sym typeface="Source Sans Pro"/>
              </a:rPr>
              <a:t>L</a:t>
            </a:r>
            <a:r>
              <a:rPr b="0" baseline="-25000" i="1" lang="en-US" sz="1800" u="none" cap="none" strike="noStrike">
                <a:solidFill>
                  <a:srgbClr val="000000"/>
                </a:solidFill>
                <a:latin typeface="Source Sans Pro"/>
                <a:ea typeface="Source Sans Pro"/>
                <a:cs typeface="Source Sans Pro"/>
                <a:sym typeface="Source Sans Pro"/>
              </a:rPr>
              <a:t>b</a:t>
            </a:r>
            <a:endParaRPr b="0" baseline="-25000" i="1" sz="1800" u="none" cap="none" strike="noStrike">
              <a:solidFill>
                <a:srgbClr val="000000"/>
              </a:solidFill>
              <a:latin typeface="Source Sans Pro"/>
              <a:ea typeface="Source Sans Pro"/>
              <a:cs typeface="Source Sans Pro"/>
              <a:sym typeface="Source Sans Pro"/>
            </a:endParaRPr>
          </a:p>
        </p:txBody>
      </p:sp>
      <p:grpSp>
        <p:nvGrpSpPr>
          <p:cNvPr id="823" name="Google Shape;823;p27"/>
          <p:cNvGrpSpPr/>
          <p:nvPr/>
        </p:nvGrpSpPr>
        <p:grpSpPr>
          <a:xfrm>
            <a:off x="444501" y="2627089"/>
            <a:ext cx="4127500" cy="1898401"/>
            <a:chOff x="444501" y="2627089"/>
            <a:chExt cx="4127500" cy="1898401"/>
          </a:xfrm>
        </p:grpSpPr>
        <p:sp>
          <p:nvSpPr>
            <p:cNvPr id="824" name="Google Shape;824;p27"/>
            <p:cNvSpPr txBox="1"/>
            <p:nvPr/>
          </p:nvSpPr>
          <p:spPr>
            <a:xfrm>
              <a:off x="444501" y="2627089"/>
              <a:ext cx="4127500" cy="704616"/>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0" i="0" lang="en-US" sz="1400" u="none" cap="none" strike="noStrike">
                  <a:solidFill>
                    <a:schemeClr val="dk1"/>
                  </a:solidFill>
                  <a:latin typeface="Source Sans Pro"/>
                  <a:ea typeface="Source Sans Pro"/>
                  <a:cs typeface="Source Sans Pro"/>
                  <a:sym typeface="Source Sans Pro"/>
                </a:rPr>
                <a:t>For every MW of power in the UPS, bypass impedance must not be larger than 20 </a:t>
              </a:r>
              <a:r>
                <a:rPr b="0" i="0" lang="en-US" sz="1400" u="none" cap="none" strike="noStrike">
                  <a:solidFill>
                    <a:schemeClr val="dk1"/>
                  </a:solidFill>
                  <a:latin typeface="Noto Sans Symbols"/>
                  <a:ea typeface="Noto Sans Symbols"/>
                  <a:cs typeface="Noto Sans Symbols"/>
                  <a:sym typeface="Noto Sans Symbols"/>
                </a:rPr>
                <a:t>μ</a:t>
              </a:r>
              <a:r>
                <a:rPr b="0" i="0" lang="en-US" sz="1400" u="none" cap="none" strike="noStrike">
                  <a:solidFill>
                    <a:schemeClr val="dk1"/>
                  </a:solidFill>
                  <a:latin typeface="Source Sans Pro"/>
                  <a:ea typeface="Source Sans Pro"/>
                  <a:cs typeface="Source Sans Pro"/>
                  <a:sym typeface="Source Sans Pro"/>
                </a:rPr>
                <a:t>H:</a:t>
              </a:r>
              <a:endParaRPr b="0" baseline="30000" i="0" sz="1400" u="none" cap="none" strike="noStrike">
                <a:solidFill>
                  <a:schemeClr val="dk1"/>
                </a:solidFill>
                <a:latin typeface="Source Sans Pro"/>
                <a:ea typeface="Source Sans Pro"/>
                <a:cs typeface="Source Sans Pro"/>
                <a:sym typeface="Source Sans Pro"/>
              </a:endParaRPr>
            </a:p>
          </p:txBody>
        </p:sp>
        <p:sp>
          <p:nvSpPr>
            <p:cNvPr id="825" name="Google Shape;825;p27"/>
            <p:cNvSpPr txBox="1"/>
            <p:nvPr/>
          </p:nvSpPr>
          <p:spPr>
            <a:xfrm>
              <a:off x="2041640" y="3491268"/>
              <a:ext cx="751360" cy="502895"/>
            </a:xfrm>
            <a:prstGeom prst="rect">
              <a:avLst/>
            </a:pr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525" u="none" cap="none" strike="noStrike">
                  <a:latin typeface="Arial"/>
                  <a:ea typeface="Arial"/>
                  <a:cs typeface="Arial"/>
                  <a:sym typeface="Arial"/>
                </a:rPr>
                <a:t> </a:t>
              </a:r>
              <a:endParaRPr/>
            </a:p>
          </p:txBody>
        </p:sp>
        <p:sp>
          <p:nvSpPr>
            <p:cNvPr id="826" name="Google Shape;826;p27"/>
            <p:cNvSpPr txBox="1"/>
            <p:nvPr/>
          </p:nvSpPr>
          <p:spPr>
            <a:xfrm>
              <a:off x="444501" y="4145771"/>
              <a:ext cx="4127500" cy="379719"/>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0" i="0" lang="en-US" sz="1400" u="none" cap="none" strike="noStrike">
                  <a:solidFill>
                    <a:schemeClr val="dk1"/>
                  </a:solidFill>
                  <a:latin typeface="Source Sans Pro"/>
                  <a:ea typeface="Source Sans Pro"/>
                  <a:cs typeface="Source Sans Pro"/>
                  <a:sym typeface="Source Sans Pro"/>
                </a:rPr>
                <a:t>At 480 V and 1 MW, </a:t>
              </a:r>
              <a:r>
                <a:rPr b="0" i="1" lang="en-US" sz="1400" u="none" cap="none" strike="noStrike">
                  <a:solidFill>
                    <a:schemeClr val="dk1"/>
                  </a:solidFill>
                  <a:latin typeface="Source Sans Pro"/>
                  <a:ea typeface="Source Sans Pro"/>
                  <a:cs typeface="Source Sans Pro"/>
                  <a:sym typeface="Source Sans Pro"/>
                </a:rPr>
                <a:t>L</a:t>
              </a:r>
              <a:r>
                <a:rPr b="0" baseline="-25000" i="1" lang="en-US" sz="1400" u="none" cap="none" strike="noStrike">
                  <a:solidFill>
                    <a:schemeClr val="dk1"/>
                  </a:solidFill>
                  <a:latin typeface="Source Sans Pro"/>
                  <a:ea typeface="Source Sans Pro"/>
                  <a:cs typeface="Source Sans Pro"/>
                  <a:sym typeface="Source Sans Pro"/>
                </a:rPr>
                <a:t>n</a:t>
              </a:r>
              <a:r>
                <a:rPr b="0" i="0" lang="en-US" sz="1400" u="none" cap="none" strike="noStrike">
                  <a:solidFill>
                    <a:schemeClr val="dk1"/>
                  </a:solidFill>
                  <a:latin typeface="Source Sans Pro"/>
                  <a:ea typeface="Source Sans Pro"/>
                  <a:cs typeface="Source Sans Pro"/>
                  <a:sym typeface="Source Sans Pro"/>
                </a:rPr>
                <a:t> = 600 </a:t>
              </a:r>
              <a:r>
                <a:rPr b="0" i="0" lang="en-US" sz="1400" u="none" cap="none" strike="noStrike">
                  <a:solidFill>
                    <a:schemeClr val="dk1"/>
                  </a:solidFill>
                  <a:latin typeface="Noto Sans Symbols"/>
                  <a:ea typeface="Noto Sans Symbols"/>
                  <a:cs typeface="Noto Sans Symbols"/>
                  <a:sym typeface="Noto Sans Symbols"/>
                </a:rPr>
                <a:t>μ</a:t>
              </a:r>
              <a:r>
                <a:rPr b="0" i="0" lang="en-US" sz="1400" u="none" cap="none" strike="noStrike">
                  <a:solidFill>
                    <a:schemeClr val="dk1"/>
                  </a:solidFill>
                  <a:latin typeface="Source Sans Pro"/>
                  <a:ea typeface="Source Sans Pro"/>
                  <a:cs typeface="Source Sans Pro"/>
                  <a:sym typeface="Source Sans Pro"/>
                </a:rPr>
                <a:t>H, hence </a:t>
              </a:r>
              <a:r>
                <a:rPr b="0" i="1" lang="en-US" sz="1400" u="none" cap="none" strike="noStrike">
                  <a:solidFill>
                    <a:schemeClr val="dk1"/>
                  </a:solidFill>
                  <a:latin typeface="Source Sans Pro"/>
                  <a:ea typeface="Source Sans Pro"/>
                  <a:cs typeface="Source Sans Pro"/>
                  <a:sym typeface="Source Sans Pro"/>
                </a:rPr>
                <a:t>L</a:t>
              </a:r>
              <a:r>
                <a:rPr b="0" baseline="-25000" i="1" lang="en-US" sz="1400" u="none" cap="none" strike="noStrike">
                  <a:solidFill>
                    <a:schemeClr val="dk1"/>
                  </a:solidFill>
                  <a:latin typeface="Source Sans Pro"/>
                  <a:ea typeface="Source Sans Pro"/>
                  <a:cs typeface="Source Sans Pro"/>
                  <a:sym typeface="Source Sans Pro"/>
                </a:rPr>
                <a:t>b</a:t>
              </a:r>
              <a:r>
                <a:rPr b="0" i="0" lang="en-US" sz="1400" u="none" cap="none" strike="noStrike">
                  <a:solidFill>
                    <a:schemeClr val="dk1"/>
                  </a:solidFill>
                  <a:latin typeface="Source Sans Pro"/>
                  <a:ea typeface="Source Sans Pro"/>
                  <a:cs typeface="Source Sans Pro"/>
                  <a:sym typeface="Source Sans Pro"/>
                </a:rPr>
                <a:t> &lt; 0.03 p.u. </a:t>
              </a:r>
              <a:endParaRPr b="0" baseline="30000" i="0" sz="1400" u="none" cap="none" strike="noStrike">
                <a:solidFill>
                  <a:schemeClr val="dk1"/>
                </a:solidFill>
                <a:latin typeface="Source Sans Pro"/>
                <a:ea typeface="Source Sans Pro"/>
                <a:cs typeface="Source Sans Pro"/>
                <a:sym typeface="Source Sans Pro"/>
              </a:endParaRPr>
            </a:p>
          </p:txBody>
        </p:sp>
      </p:grpSp>
      <p:pic>
        <p:nvPicPr>
          <p:cNvPr descr="A picture containing truck, man, standing, large&#10;&#10;Description automatically generated" id="827" name="Google Shape;827;p27"/>
          <p:cNvPicPr preferRelativeResize="0"/>
          <p:nvPr/>
        </p:nvPicPr>
        <p:blipFill rotWithShape="1">
          <a:blip r:embed="rId5">
            <a:alphaModFix/>
          </a:blip>
          <a:srcRect b="19377" l="1112" r="9947" t="23484"/>
          <a:stretch/>
        </p:blipFill>
        <p:spPr>
          <a:xfrm>
            <a:off x="4572000" y="2678523"/>
            <a:ext cx="3944892" cy="1900724"/>
          </a:xfrm>
          <a:prstGeom prst="rect">
            <a:avLst/>
          </a:prstGeom>
          <a:noFill/>
          <a:ln>
            <a:noFill/>
          </a:ln>
        </p:spPr>
      </p:pic>
      <p:sp>
        <p:nvSpPr>
          <p:cNvPr id="828" name="Google Shape;828;p27"/>
          <p:cNvSpPr txBox="1"/>
          <p:nvPr/>
        </p:nvSpPr>
        <p:spPr>
          <a:xfrm>
            <a:off x="6492379" y="3715451"/>
            <a:ext cx="683200" cy="33855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600" u="none" cap="none" strike="noStrike">
                <a:solidFill>
                  <a:srgbClr val="FF00FF"/>
                </a:solidFill>
                <a:latin typeface="Source Sans Pro"/>
                <a:ea typeface="Source Sans Pro"/>
                <a:cs typeface="Source Sans Pro"/>
                <a:sym typeface="Source Sans Pro"/>
              </a:rPr>
              <a:t>~6 </a:t>
            </a:r>
            <a:r>
              <a:rPr b="0" i="0" lang="en-US" sz="1600" u="none" cap="none" strike="noStrike">
                <a:solidFill>
                  <a:srgbClr val="FF00FF"/>
                </a:solidFill>
                <a:latin typeface="Noto Sans Symbols"/>
                <a:ea typeface="Noto Sans Symbols"/>
                <a:cs typeface="Noto Sans Symbols"/>
                <a:sym typeface="Noto Sans Symbols"/>
              </a:rPr>
              <a:t>μ</a:t>
            </a:r>
            <a:r>
              <a:rPr b="0" i="0" lang="en-US" sz="1600" u="none" cap="none" strike="noStrike">
                <a:solidFill>
                  <a:srgbClr val="FF00FF"/>
                </a:solidFill>
                <a:latin typeface="Source Sans Pro"/>
                <a:ea typeface="Source Sans Pro"/>
                <a:cs typeface="Source Sans Pro"/>
                <a:sym typeface="Source Sans Pro"/>
              </a:rPr>
              <a:t>H</a:t>
            </a:r>
            <a:endParaRPr/>
          </a:p>
        </p:txBody>
      </p:sp>
      <p:sp>
        <p:nvSpPr>
          <p:cNvPr id="829" name="Google Shape;829;p27"/>
          <p:cNvSpPr txBox="1"/>
          <p:nvPr/>
        </p:nvSpPr>
        <p:spPr>
          <a:xfrm>
            <a:off x="5763050" y="2708687"/>
            <a:ext cx="1752404" cy="338554"/>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600" u="none" cap="none" strike="noStrike">
                <a:solidFill>
                  <a:srgbClr val="FF00FF"/>
                </a:solidFill>
                <a:latin typeface="Source Sans Pro"/>
                <a:ea typeface="Source Sans Pro"/>
                <a:cs typeface="Source Sans Pro"/>
                <a:sym typeface="Source Sans Pro"/>
              </a:rPr>
              <a:t>2 MW switchboard</a:t>
            </a:r>
            <a:endParaRPr/>
          </a:p>
        </p:txBody>
      </p:sp>
      <p:sp>
        <p:nvSpPr>
          <p:cNvPr id="830" name="Google Shape;830;p27"/>
          <p:cNvSpPr txBox="1"/>
          <p:nvPr/>
        </p:nvSpPr>
        <p:spPr>
          <a:xfrm>
            <a:off x="1038309" y="1314164"/>
            <a:ext cx="351378" cy="33855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600" u="none" cap="none" strike="noStrike">
                <a:solidFill>
                  <a:srgbClr val="000000"/>
                </a:solidFill>
                <a:latin typeface="Source Sans Pro"/>
                <a:ea typeface="Source Sans Pro"/>
                <a:cs typeface="Source Sans Pro"/>
                <a:sym typeface="Source Sans Pro"/>
              </a:rPr>
              <a:t>L</a:t>
            </a:r>
            <a:r>
              <a:rPr b="0" baseline="-25000" i="0" lang="en-US" sz="1600" u="none" cap="none" strike="noStrike">
                <a:solidFill>
                  <a:srgbClr val="000000"/>
                </a:solidFill>
                <a:latin typeface="Source Sans Pro"/>
                <a:ea typeface="Source Sans Pro"/>
                <a:cs typeface="Source Sans Pro"/>
                <a:sym typeface="Source Sans Pro"/>
              </a:rPr>
              <a:t>0</a:t>
            </a:r>
            <a:endParaRPr/>
          </a:p>
        </p:txBody>
      </p:sp>
      <p:sp>
        <p:nvSpPr>
          <p:cNvPr id="831" name="Google Shape;831;p27"/>
          <p:cNvSpPr txBox="1"/>
          <p:nvPr/>
        </p:nvSpPr>
        <p:spPr>
          <a:xfrm>
            <a:off x="1767669" y="1701344"/>
            <a:ext cx="657552"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800" u="none" cap="none" strike="noStrike">
                <a:solidFill>
                  <a:srgbClr val="000000"/>
                </a:solidFill>
                <a:latin typeface="Source Sans Pro"/>
                <a:ea typeface="Source Sans Pro"/>
                <a:cs typeface="Source Sans Pro"/>
                <a:sym typeface="Source Sans Pro"/>
              </a:rPr>
              <a:t>L</a:t>
            </a:r>
            <a:r>
              <a:rPr b="0" baseline="-25000" i="0" lang="en-US" sz="1800" u="none" cap="none" strike="noStrike">
                <a:solidFill>
                  <a:srgbClr val="000000"/>
                </a:solidFill>
                <a:latin typeface="Source Sans Pro"/>
                <a:ea typeface="Source Sans Pro"/>
                <a:cs typeface="Source Sans Pro"/>
                <a:sym typeface="Source Sans Pro"/>
              </a:rPr>
              <a:t>2</a:t>
            </a:r>
            <a:r>
              <a:rPr b="0" i="1" lang="en-US" sz="1800" u="none" cap="none" strike="noStrike">
                <a:solidFill>
                  <a:srgbClr val="000000"/>
                </a:solidFill>
                <a:latin typeface="Source Sans Pro"/>
                <a:ea typeface="Source Sans Pro"/>
                <a:cs typeface="Source Sans Pro"/>
                <a:sym typeface="Source Sans Pro"/>
              </a:rPr>
              <a:t>+L</a:t>
            </a:r>
            <a:r>
              <a:rPr b="0" baseline="-25000" i="0" lang="en-US" sz="1800" u="none" cap="none" strike="noStrike">
                <a:solidFill>
                  <a:srgbClr val="000000"/>
                </a:solidFill>
                <a:latin typeface="Source Sans Pro"/>
                <a:ea typeface="Source Sans Pro"/>
                <a:cs typeface="Source Sans Pro"/>
                <a:sym typeface="Source Sans Pro"/>
              </a:rPr>
              <a:t>3</a:t>
            </a:r>
            <a:endParaRPr/>
          </a:p>
        </p:txBody>
      </p:sp>
      <p:sp>
        <p:nvSpPr>
          <p:cNvPr id="832" name="Google Shape;832;p27"/>
          <p:cNvSpPr txBox="1"/>
          <p:nvPr/>
        </p:nvSpPr>
        <p:spPr>
          <a:xfrm>
            <a:off x="1907932" y="982547"/>
            <a:ext cx="377027"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800" u="none" cap="none" strike="noStrike">
                <a:solidFill>
                  <a:srgbClr val="000000"/>
                </a:solidFill>
                <a:latin typeface="Source Sans Pro"/>
                <a:ea typeface="Source Sans Pro"/>
                <a:cs typeface="Source Sans Pro"/>
                <a:sym typeface="Source Sans Pro"/>
              </a:rPr>
              <a:t>L</a:t>
            </a:r>
            <a:r>
              <a:rPr b="0" baseline="-25000" i="0" lang="en-US" sz="1800" u="none" cap="none" strike="noStrike">
                <a:solidFill>
                  <a:srgbClr val="000000"/>
                </a:solidFill>
                <a:latin typeface="Source Sans Pro"/>
                <a:ea typeface="Source Sans Pro"/>
                <a:cs typeface="Source Sans Pro"/>
                <a:sym typeface="Source Sans Pro"/>
              </a:rPr>
              <a:t>1</a:t>
            </a:r>
            <a:endParaRPr/>
          </a:p>
        </p:txBody>
      </p:sp>
      <p:grpSp>
        <p:nvGrpSpPr>
          <p:cNvPr id="833" name="Google Shape;833;p27"/>
          <p:cNvGrpSpPr/>
          <p:nvPr/>
        </p:nvGrpSpPr>
        <p:grpSpPr>
          <a:xfrm>
            <a:off x="4572000" y="1085849"/>
            <a:ext cx="3943350" cy="1557031"/>
            <a:chOff x="4572000" y="1085849"/>
            <a:chExt cx="3943350" cy="1557031"/>
          </a:xfrm>
        </p:grpSpPr>
        <p:pic>
          <p:nvPicPr>
            <p:cNvPr id="834" name="Google Shape;834;p27"/>
            <p:cNvPicPr preferRelativeResize="0"/>
            <p:nvPr/>
          </p:nvPicPr>
          <p:blipFill rotWithShape="1">
            <a:blip r:embed="rId6">
              <a:alphaModFix/>
            </a:blip>
            <a:srcRect b="0" l="0" r="0" t="0"/>
            <a:stretch/>
          </p:blipFill>
          <p:spPr>
            <a:xfrm>
              <a:off x="4572000" y="1085849"/>
              <a:ext cx="3943350" cy="1557031"/>
            </a:xfrm>
            <a:prstGeom prst="rect">
              <a:avLst/>
            </a:prstGeom>
            <a:noFill/>
            <a:ln>
              <a:noFill/>
            </a:ln>
          </p:spPr>
        </p:pic>
        <p:sp>
          <p:nvSpPr>
            <p:cNvPr id="835" name="Google Shape;835;p27"/>
            <p:cNvSpPr txBox="1"/>
            <p:nvPr/>
          </p:nvSpPr>
          <p:spPr>
            <a:xfrm>
              <a:off x="6195060" y="2098937"/>
              <a:ext cx="888385"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600" u="none" cap="none" strike="noStrike">
                  <a:solidFill>
                    <a:srgbClr val="FF00FF"/>
                  </a:solidFill>
                  <a:latin typeface="Times New Roman"/>
                  <a:ea typeface="Times New Roman"/>
                  <a:cs typeface="Times New Roman"/>
                  <a:sym typeface="Times New Roman"/>
                </a:rPr>
                <a:t>←</a:t>
              </a:r>
              <a:r>
                <a:rPr b="0" i="0" lang="en-US" sz="1600" u="none" cap="none" strike="noStrike">
                  <a:solidFill>
                    <a:srgbClr val="FF00FF"/>
                  </a:solidFill>
                  <a:latin typeface="Source Sans Pro"/>
                  <a:ea typeface="Source Sans Pro"/>
                  <a:cs typeface="Source Sans Pro"/>
                  <a:sym typeface="Source Sans Pro"/>
                </a:rPr>
                <a:t>20 </a:t>
              </a:r>
              <a:r>
                <a:rPr b="0" i="0" lang="en-US" sz="1600" u="none" cap="none" strike="noStrike">
                  <a:solidFill>
                    <a:srgbClr val="FF00FF"/>
                  </a:solidFill>
                  <a:latin typeface="Noto Sans Symbols"/>
                  <a:ea typeface="Noto Sans Symbols"/>
                  <a:cs typeface="Noto Sans Symbols"/>
                  <a:sym typeface="Noto Sans Symbols"/>
                </a:rPr>
                <a:t>μ</a:t>
              </a:r>
              <a:r>
                <a:rPr b="0" i="0" lang="en-US" sz="1600" u="none" cap="none" strike="noStrike">
                  <a:solidFill>
                    <a:srgbClr val="FF00FF"/>
                  </a:solidFill>
                  <a:latin typeface="Source Sans Pro"/>
                  <a:ea typeface="Source Sans Pro"/>
                  <a:cs typeface="Source Sans Pro"/>
                  <a:sym typeface="Source Sans Pro"/>
                </a:rPr>
                <a:t>H</a:t>
              </a:r>
              <a:endParaRPr/>
            </a:p>
          </p:txBody>
        </p:sp>
        <p:sp>
          <p:nvSpPr>
            <p:cNvPr id="836" name="Google Shape;836;p27"/>
            <p:cNvSpPr txBox="1"/>
            <p:nvPr/>
          </p:nvSpPr>
          <p:spPr>
            <a:xfrm>
              <a:off x="7658191" y="1126286"/>
              <a:ext cx="577402" cy="2462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Source Sans Pro"/>
                  <a:ea typeface="Source Sans Pro"/>
                  <a:cs typeface="Source Sans Pro"/>
                  <a:sym typeface="Source Sans Pro"/>
                </a:rPr>
                <a:t>@1 MW</a:t>
              </a:r>
              <a:endParaRPr/>
            </a:p>
          </p:txBody>
        </p:sp>
        <p:sp>
          <p:nvSpPr>
            <p:cNvPr id="837" name="Google Shape;837;p27"/>
            <p:cNvSpPr txBox="1"/>
            <p:nvPr/>
          </p:nvSpPr>
          <p:spPr>
            <a:xfrm>
              <a:off x="7514022" y="1525810"/>
              <a:ext cx="373820"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0000FF"/>
                  </a:solidFill>
                  <a:latin typeface="Times New Roman"/>
                  <a:ea typeface="Times New Roman"/>
                  <a:cs typeface="Times New Roman"/>
                  <a:sym typeface="Times New Roman"/>
                </a:rPr>
                <a:t>Z</a:t>
              </a:r>
              <a:r>
                <a:rPr b="0" baseline="-25000" i="1" lang="en-US" sz="1600" u="none" cap="none" strike="noStrike">
                  <a:solidFill>
                    <a:srgbClr val="0000FF"/>
                  </a:solidFill>
                  <a:latin typeface="Times New Roman"/>
                  <a:ea typeface="Times New Roman"/>
                  <a:cs typeface="Times New Roman"/>
                  <a:sym typeface="Times New Roman"/>
                </a:rPr>
                <a:t>L</a:t>
              </a:r>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3"/>
                                        </p:tgtEl>
                                        <p:attrNameLst>
                                          <p:attrName>style.visibility</p:attrName>
                                        </p:attrNameLst>
                                      </p:cBhvr>
                                      <p:to>
                                        <p:strVal val="visible"/>
                                      </p:to>
                                    </p:set>
                                    <p:animEffect filter="fade" transition="in">
                                      <p:cBhvr>
                                        <p:cTn dur="500"/>
                                        <p:tgtEl>
                                          <p:spTgt spid="8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3"/>
                                        </p:tgtEl>
                                        <p:attrNameLst>
                                          <p:attrName>style.visibility</p:attrName>
                                        </p:attrNameLst>
                                      </p:cBhvr>
                                      <p:to>
                                        <p:strVal val="visible"/>
                                      </p:to>
                                    </p:set>
                                    <p:animEffect filter="fade" transition="in">
                                      <p:cBhvr>
                                        <p:cTn dur="500"/>
                                        <p:tgtEl>
                                          <p:spTgt spid="8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7"/>
                                        </p:tgtEl>
                                        <p:attrNameLst>
                                          <p:attrName>style.visibility</p:attrName>
                                        </p:attrNameLst>
                                      </p:cBhvr>
                                      <p:to>
                                        <p:strVal val="visible"/>
                                      </p:to>
                                    </p:set>
                                    <p:animEffect filter="fade" transition="in">
                                      <p:cBhvr>
                                        <p:cTn dur="500"/>
                                        <p:tgtEl>
                                          <p:spTgt spid="8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9"/>
                                        </p:tgtEl>
                                        <p:attrNameLst>
                                          <p:attrName>style.visibility</p:attrName>
                                        </p:attrNameLst>
                                      </p:cBhvr>
                                      <p:to>
                                        <p:strVal val="visible"/>
                                      </p:to>
                                    </p:set>
                                    <p:animEffect filter="fade" transition="in">
                                      <p:cBhvr>
                                        <p:cTn dur="500"/>
                                        <p:tgtEl>
                                          <p:spTgt spid="8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28"/>
                                        </p:tgtEl>
                                        <p:attrNameLst>
                                          <p:attrName>style.visibility</p:attrName>
                                        </p:attrNameLst>
                                      </p:cBhvr>
                                      <p:to>
                                        <p:strVal val="visible"/>
                                      </p:to>
                                    </p:set>
                                    <p:anim calcmode="lin" valueType="num">
                                      <p:cBhvr additive="base">
                                        <p:cTn dur="500"/>
                                        <p:tgtEl>
                                          <p:spTgt spid="82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1" name="Shape 841"/>
        <p:cNvGrpSpPr/>
        <p:nvPr/>
      </p:nvGrpSpPr>
      <p:grpSpPr>
        <a:xfrm>
          <a:off x="0" y="0"/>
          <a:ext cx="0" cy="0"/>
          <a:chOff x="0" y="0"/>
          <a:chExt cx="0" cy="0"/>
        </a:xfrm>
      </p:grpSpPr>
      <p:pic>
        <p:nvPicPr>
          <p:cNvPr id="842" name="Google Shape;842;p28"/>
          <p:cNvPicPr preferRelativeResize="0"/>
          <p:nvPr/>
        </p:nvPicPr>
        <p:blipFill rotWithShape="1">
          <a:blip r:embed="rId3">
            <a:alphaModFix/>
          </a:blip>
          <a:srcRect b="56304" l="0" r="0" t="0"/>
          <a:stretch/>
        </p:blipFill>
        <p:spPr>
          <a:xfrm>
            <a:off x="0" y="810869"/>
            <a:ext cx="9144000" cy="1665631"/>
          </a:xfrm>
          <a:prstGeom prst="rect">
            <a:avLst/>
          </a:prstGeom>
          <a:noFill/>
          <a:ln>
            <a:noFill/>
          </a:ln>
        </p:spPr>
      </p:pic>
      <p:pic>
        <p:nvPicPr>
          <p:cNvPr id="843" name="Google Shape;843;p28"/>
          <p:cNvPicPr preferRelativeResize="0"/>
          <p:nvPr/>
        </p:nvPicPr>
        <p:blipFill rotWithShape="1">
          <a:blip r:embed="rId3">
            <a:alphaModFix/>
          </a:blip>
          <a:srcRect b="0" l="0" r="0" t="50524"/>
          <a:stretch/>
        </p:blipFill>
        <p:spPr>
          <a:xfrm>
            <a:off x="0" y="2578100"/>
            <a:ext cx="9144000" cy="1885924"/>
          </a:xfrm>
          <a:prstGeom prst="rect">
            <a:avLst/>
          </a:prstGeom>
          <a:noFill/>
          <a:ln>
            <a:noFill/>
          </a:ln>
        </p:spPr>
      </p:pic>
      <p:pic>
        <p:nvPicPr>
          <p:cNvPr id="844" name="Google Shape;844;p28"/>
          <p:cNvPicPr preferRelativeResize="0"/>
          <p:nvPr/>
        </p:nvPicPr>
        <p:blipFill rotWithShape="1">
          <a:blip r:embed="rId4">
            <a:alphaModFix/>
          </a:blip>
          <a:srcRect b="0" l="0" r="0" t="0"/>
          <a:stretch/>
        </p:blipFill>
        <p:spPr>
          <a:xfrm>
            <a:off x="7762915" y="104850"/>
            <a:ext cx="945356" cy="945356"/>
          </a:xfrm>
          <a:prstGeom prst="rect">
            <a:avLst/>
          </a:prstGeom>
          <a:noFill/>
          <a:ln>
            <a:noFill/>
          </a:ln>
        </p:spPr>
      </p:pic>
      <p:sp>
        <p:nvSpPr>
          <p:cNvPr id="845" name="Google Shape;845;p28"/>
          <p:cNvSpPr txBox="1"/>
          <p:nvPr>
            <p:ph type="title"/>
          </p:nvPr>
        </p:nvSpPr>
        <p:spPr>
          <a:xfrm>
            <a:off x="377428" y="273844"/>
            <a:ext cx="7886700" cy="600525"/>
          </a:xfrm>
          <a:prstGeom prst="rect">
            <a:avLst/>
          </a:prstGeom>
          <a:noFill/>
          <a:ln>
            <a:noFill/>
          </a:ln>
        </p:spPr>
        <p:txBody>
          <a:bodyPr anchorCtr="0" anchor="ctr" bIns="17125" lIns="34275" spcFirstLastPara="1" rIns="34275" wrap="square" tIns="17125">
            <a:noAutofit/>
          </a:bodyPr>
          <a:lstStyle/>
          <a:p>
            <a:pPr indent="0" lvl="0" marL="0" rtl="0" algn="l">
              <a:lnSpc>
                <a:spcPct val="90000"/>
              </a:lnSpc>
              <a:spcBef>
                <a:spcPts val="0"/>
              </a:spcBef>
              <a:spcAft>
                <a:spcPts val="0"/>
              </a:spcAft>
              <a:buSzPts val="10000"/>
              <a:buNone/>
            </a:pPr>
            <a:r>
              <a:rPr lang="en-US" sz="3750">
                <a:solidFill>
                  <a:srgbClr val="5F6062"/>
                </a:solidFill>
              </a:rPr>
              <a:t>Unstable Simulation in Bypass Mode</a:t>
            </a:r>
            <a:endParaRPr sz="3750">
              <a:solidFill>
                <a:srgbClr val="5F6062"/>
              </a:solidFill>
            </a:endParaRPr>
          </a:p>
        </p:txBody>
      </p:sp>
      <p:sp>
        <p:nvSpPr>
          <p:cNvPr id="846" name="Google Shape;846;p28"/>
          <p:cNvSpPr txBox="1"/>
          <p:nvPr/>
        </p:nvSpPr>
        <p:spPr>
          <a:xfrm>
            <a:off x="3048000" y="4275951"/>
            <a:ext cx="3048000"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800" u="none" cap="none" strike="noStrike">
                <a:solidFill>
                  <a:schemeClr val="dk1"/>
                </a:solidFill>
                <a:latin typeface="Source Sans Pro"/>
                <a:ea typeface="Source Sans Pro"/>
                <a:cs typeface="Source Sans Pro"/>
                <a:sym typeface="Source Sans Pro"/>
              </a:rPr>
              <a:t>Time (s)</a:t>
            </a:r>
            <a:endParaRPr b="0" baseline="-25000" i="0" sz="1800" u="none" cap="none" strike="noStrike">
              <a:solidFill>
                <a:schemeClr val="dk1"/>
              </a:solidFill>
              <a:latin typeface="Source Sans Pro"/>
              <a:ea typeface="Source Sans Pro"/>
              <a:cs typeface="Source Sans Pro"/>
              <a:sym typeface="Source Sans Pro"/>
            </a:endParaRPr>
          </a:p>
        </p:txBody>
      </p:sp>
      <p:sp>
        <p:nvSpPr>
          <p:cNvPr id="847" name="Google Shape;847;p28"/>
          <p:cNvSpPr txBox="1"/>
          <p:nvPr/>
        </p:nvSpPr>
        <p:spPr>
          <a:xfrm rot="-5400000">
            <a:off x="-79818" y="1640960"/>
            <a:ext cx="1479550"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800" u="none" cap="none" strike="noStrike">
                <a:solidFill>
                  <a:schemeClr val="dk1"/>
                </a:solidFill>
                <a:latin typeface="Source Sans Pro"/>
                <a:ea typeface="Source Sans Pro"/>
                <a:cs typeface="Source Sans Pro"/>
                <a:sym typeface="Source Sans Pro"/>
              </a:rPr>
              <a:t>Voltage (V)</a:t>
            </a:r>
            <a:endParaRPr b="0" baseline="-25000" i="0" sz="1800" u="none" cap="none" strike="noStrike">
              <a:solidFill>
                <a:schemeClr val="dk1"/>
              </a:solidFill>
              <a:latin typeface="Source Sans Pro"/>
              <a:ea typeface="Source Sans Pro"/>
              <a:cs typeface="Source Sans Pro"/>
              <a:sym typeface="Source Sans Pro"/>
            </a:endParaRPr>
          </a:p>
        </p:txBody>
      </p:sp>
      <p:sp>
        <p:nvSpPr>
          <p:cNvPr id="848" name="Google Shape;848;p28"/>
          <p:cNvSpPr txBox="1"/>
          <p:nvPr/>
        </p:nvSpPr>
        <p:spPr>
          <a:xfrm rot="-5400000">
            <a:off x="-79818" y="3222111"/>
            <a:ext cx="1479550"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800" u="none" cap="none" strike="noStrike">
                <a:solidFill>
                  <a:schemeClr val="dk1"/>
                </a:solidFill>
                <a:latin typeface="Source Sans Pro"/>
                <a:ea typeface="Source Sans Pro"/>
                <a:cs typeface="Source Sans Pro"/>
                <a:sym typeface="Source Sans Pro"/>
              </a:rPr>
              <a:t>Current (A)</a:t>
            </a:r>
            <a:endParaRPr/>
          </a:p>
        </p:txBody>
      </p:sp>
      <p:cxnSp>
        <p:nvCxnSpPr>
          <p:cNvPr id="849" name="Google Shape;849;p28"/>
          <p:cNvCxnSpPr/>
          <p:nvPr/>
        </p:nvCxnSpPr>
        <p:spPr>
          <a:xfrm rot="10800000">
            <a:off x="2788920" y="2804160"/>
            <a:ext cx="0" cy="441960"/>
          </a:xfrm>
          <a:prstGeom prst="straightConnector1">
            <a:avLst/>
          </a:prstGeom>
          <a:noFill/>
          <a:ln cap="flat" cmpd="sng" w="41275">
            <a:solidFill>
              <a:schemeClr val="dk1"/>
            </a:solidFill>
            <a:prstDash val="solid"/>
            <a:round/>
            <a:headEnd len="sm" w="sm" type="none"/>
            <a:tailEnd len="sm" w="sm" type="none"/>
          </a:ln>
        </p:spPr>
      </p:cxnSp>
      <p:cxnSp>
        <p:nvCxnSpPr>
          <p:cNvPr id="850" name="Google Shape;850;p28"/>
          <p:cNvCxnSpPr/>
          <p:nvPr/>
        </p:nvCxnSpPr>
        <p:spPr>
          <a:xfrm rot="10800000">
            <a:off x="5737860" y="2804160"/>
            <a:ext cx="0" cy="441960"/>
          </a:xfrm>
          <a:prstGeom prst="straightConnector1">
            <a:avLst/>
          </a:prstGeom>
          <a:noFill/>
          <a:ln cap="flat" cmpd="sng" w="41275">
            <a:solidFill>
              <a:schemeClr val="dk1"/>
            </a:solidFill>
            <a:prstDash val="solid"/>
            <a:round/>
            <a:headEnd len="sm" w="sm" type="none"/>
            <a:tailEnd len="sm" w="sm" type="none"/>
          </a:ln>
        </p:spPr>
      </p:cxnSp>
      <p:sp>
        <p:nvSpPr>
          <p:cNvPr id="851" name="Google Shape;851;p28"/>
          <p:cNvSpPr/>
          <p:nvPr/>
        </p:nvSpPr>
        <p:spPr>
          <a:xfrm>
            <a:off x="2788920" y="2804160"/>
            <a:ext cx="2941320" cy="276999"/>
          </a:xfrm>
          <a:prstGeom prst="rect">
            <a:avLst/>
          </a:prstGeom>
          <a:solidFill>
            <a:srgbClr val="8DC73E"/>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800" u="none" cap="none" strike="noStrike">
                <a:solidFill>
                  <a:schemeClr val="dk1"/>
                </a:solidFill>
                <a:latin typeface="Source Sans Pro"/>
                <a:ea typeface="Source Sans Pro"/>
                <a:cs typeface="Source Sans Pro"/>
                <a:sym typeface="Source Sans Pro"/>
              </a:rPr>
              <a:t>12 Hz</a:t>
            </a:r>
            <a:endParaRPr/>
          </a:p>
        </p:txBody>
      </p:sp>
      <p:sp>
        <p:nvSpPr>
          <p:cNvPr id="852" name="Google Shape;852;p28"/>
          <p:cNvSpPr txBox="1"/>
          <p:nvPr/>
        </p:nvSpPr>
        <p:spPr>
          <a:xfrm>
            <a:off x="1241540" y="3724631"/>
            <a:ext cx="1219949" cy="268150"/>
          </a:xfrm>
          <a:prstGeom prst="rect">
            <a:avLst/>
          </a:prstGeom>
          <a:blipFill rotWithShape="1">
            <a:blip r:embed="rId5">
              <a:alphaModFix/>
            </a:blip>
            <a:stretch>
              <a:fillRect b="-20454" l="-3998" r="-999"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525" u="none" cap="none" strike="noStrike">
                <a:latin typeface="Arial"/>
                <a:ea typeface="Arial"/>
                <a:cs typeface="Arial"/>
                <a:sym typeface="Arial"/>
              </a:rPr>
              <a:t> </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9"/>
                                        </p:tgtEl>
                                        <p:attrNameLst>
                                          <p:attrName>style.visibility</p:attrName>
                                        </p:attrNameLst>
                                      </p:cBhvr>
                                      <p:to>
                                        <p:strVal val="visible"/>
                                      </p:to>
                                    </p:set>
                                    <p:animEffect filter="fade" transition="in">
                                      <p:cBhvr>
                                        <p:cTn dur="500"/>
                                        <p:tgtEl>
                                          <p:spTgt spid="849"/>
                                        </p:tgtEl>
                                      </p:cBhvr>
                                    </p:animEffect>
                                  </p:childTnLst>
                                </p:cTn>
                              </p:par>
                              <p:par>
                                <p:cTn fill="hold" nodeType="withEffect" presetClass="entr" presetID="10" presetSubtype="0">
                                  <p:stCondLst>
                                    <p:cond delay="0"/>
                                  </p:stCondLst>
                                  <p:childTnLst>
                                    <p:set>
                                      <p:cBhvr>
                                        <p:cTn dur="1" fill="hold">
                                          <p:stCondLst>
                                            <p:cond delay="0"/>
                                          </p:stCondLst>
                                        </p:cTn>
                                        <p:tgtEl>
                                          <p:spTgt spid="850"/>
                                        </p:tgtEl>
                                        <p:attrNameLst>
                                          <p:attrName>style.visibility</p:attrName>
                                        </p:attrNameLst>
                                      </p:cBhvr>
                                      <p:to>
                                        <p:strVal val="visible"/>
                                      </p:to>
                                    </p:set>
                                    <p:animEffect filter="fade" transition="in">
                                      <p:cBhvr>
                                        <p:cTn dur="500"/>
                                        <p:tgtEl>
                                          <p:spTgt spid="850"/>
                                        </p:tgtEl>
                                      </p:cBhvr>
                                    </p:animEffect>
                                  </p:childTnLst>
                                </p:cTn>
                              </p:par>
                              <p:par>
                                <p:cTn fill="hold" nodeType="withEffect" presetClass="entr" presetID="10" presetSubtype="0">
                                  <p:stCondLst>
                                    <p:cond delay="0"/>
                                  </p:stCondLst>
                                  <p:childTnLst>
                                    <p:set>
                                      <p:cBhvr>
                                        <p:cTn dur="1" fill="hold">
                                          <p:stCondLst>
                                            <p:cond delay="0"/>
                                          </p:stCondLst>
                                        </p:cTn>
                                        <p:tgtEl>
                                          <p:spTgt spid="851"/>
                                        </p:tgtEl>
                                        <p:attrNameLst>
                                          <p:attrName>style.visibility</p:attrName>
                                        </p:attrNameLst>
                                      </p:cBhvr>
                                      <p:to>
                                        <p:strVal val="visible"/>
                                      </p:to>
                                    </p:set>
                                    <p:animEffect filter="fade" transition="in">
                                      <p:cBhvr>
                                        <p:cTn dur="500"/>
                                        <p:tgtEl>
                                          <p:spTgt spid="8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6" name="Shape 856"/>
        <p:cNvGrpSpPr/>
        <p:nvPr/>
      </p:nvGrpSpPr>
      <p:grpSpPr>
        <a:xfrm>
          <a:off x="0" y="0"/>
          <a:ext cx="0" cy="0"/>
          <a:chOff x="0" y="0"/>
          <a:chExt cx="0" cy="0"/>
        </a:xfrm>
      </p:grpSpPr>
      <p:pic>
        <p:nvPicPr>
          <p:cNvPr id="857" name="Google Shape;857;p29"/>
          <p:cNvPicPr preferRelativeResize="0"/>
          <p:nvPr/>
        </p:nvPicPr>
        <p:blipFill rotWithShape="1">
          <a:blip r:embed="rId3">
            <a:alphaModFix/>
          </a:blip>
          <a:srcRect b="0" l="0" r="0" t="50568"/>
          <a:stretch/>
        </p:blipFill>
        <p:spPr>
          <a:xfrm>
            <a:off x="0" y="2578100"/>
            <a:ext cx="9144000" cy="1884263"/>
          </a:xfrm>
          <a:prstGeom prst="rect">
            <a:avLst/>
          </a:prstGeom>
          <a:noFill/>
          <a:ln>
            <a:noFill/>
          </a:ln>
        </p:spPr>
      </p:pic>
      <p:pic>
        <p:nvPicPr>
          <p:cNvPr id="858" name="Google Shape;858;p29"/>
          <p:cNvPicPr preferRelativeResize="0"/>
          <p:nvPr/>
        </p:nvPicPr>
        <p:blipFill rotWithShape="1">
          <a:blip r:embed="rId3">
            <a:alphaModFix/>
          </a:blip>
          <a:srcRect b="56304" l="0" r="0" t="0"/>
          <a:stretch/>
        </p:blipFill>
        <p:spPr>
          <a:xfrm>
            <a:off x="0" y="810870"/>
            <a:ext cx="9144000" cy="1665630"/>
          </a:xfrm>
          <a:prstGeom prst="rect">
            <a:avLst/>
          </a:prstGeom>
          <a:noFill/>
          <a:ln>
            <a:noFill/>
          </a:ln>
        </p:spPr>
      </p:pic>
      <p:pic>
        <p:nvPicPr>
          <p:cNvPr id="859" name="Google Shape;859;p29"/>
          <p:cNvPicPr preferRelativeResize="0"/>
          <p:nvPr/>
        </p:nvPicPr>
        <p:blipFill rotWithShape="1">
          <a:blip r:embed="rId4">
            <a:alphaModFix/>
          </a:blip>
          <a:srcRect b="0" l="0" r="0" t="0"/>
          <a:stretch/>
        </p:blipFill>
        <p:spPr>
          <a:xfrm>
            <a:off x="7762915" y="104850"/>
            <a:ext cx="945356" cy="945356"/>
          </a:xfrm>
          <a:prstGeom prst="rect">
            <a:avLst/>
          </a:prstGeom>
          <a:noFill/>
          <a:ln>
            <a:noFill/>
          </a:ln>
        </p:spPr>
      </p:pic>
      <p:sp>
        <p:nvSpPr>
          <p:cNvPr id="860" name="Google Shape;860;p29"/>
          <p:cNvSpPr txBox="1"/>
          <p:nvPr>
            <p:ph type="title"/>
          </p:nvPr>
        </p:nvSpPr>
        <p:spPr>
          <a:xfrm>
            <a:off x="377428" y="273844"/>
            <a:ext cx="7886700" cy="600525"/>
          </a:xfrm>
          <a:prstGeom prst="rect">
            <a:avLst/>
          </a:prstGeom>
          <a:noFill/>
          <a:ln>
            <a:noFill/>
          </a:ln>
        </p:spPr>
        <p:txBody>
          <a:bodyPr anchorCtr="0" anchor="ctr" bIns="17125" lIns="34275" spcFirstLastPara="1" rIns="34275" wrap="square" tIns="17125">
            <a:noAutofit/>
          </a:bodyPr>
          <a:lstStyle/>
          <a:p>
            <a:pPr indent="0" lvl="0" marL="0" rtl="0" algn="l">
              <a:lnSpc>
                <a:spcPct val="90000"/>
              </a:lnSpc>
              <a:spcBef>
                <a:spcPts val="0"/>
              </a:spcBef>
              <a:spcAft>
                <a:spcPts val="0"/>
              </a:spcAft>
              <a:buSzPts val="10000"/>
              <a:buNone/>
            </a:pPr>
            <a:r>
              <a:rPr lang="en-US" sz="3750">
                <a:solidFill>
                  <a:srgbClr val="5F6062"/>
                </a:solidFill>
              </a:rPr>
              <a:t>Stable Simulation in Bypass Mode</a:t>
            </a:r>
            <a:endParaRPr sz="3750">
              <a:solidFill>
                <a:srgbClr val="5F6062"/>
              </a:solidFill>
            </a:endParaRPr>
          </a:p>
        </p:txBody>
      </p:sp>
      <p:sp>
        <p:nvSpPr>
          <p:cNvPr id="861" name="Google Shape;861;p29"/>
          <p:cNvSpPr txBox="1"/>
          <p:nvPr/>
        </p:nvSpPr>
        <p:spPr>
          <a:xfrm>
            <a:off x="3048000" y="4275951"/>
            <a:ext cx="3048000"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800" u="none" cap="none" strike="noStrike">
                <a:solidFill>
                  <a:schemeClr val="dk1"/>
                </a:solidFill>
                <a:latin typeface="Source Sans Pro"/>
                <a:ea typeface="Source Sans Pro"/>
                <a:cs typeface="Source Sans Pro"/>
                <a:sym typeface="Source Sans Pro"/>
              </a:rPr>
              <a:t>Time (s)</a:t>
            </a:r>
            <a:endParaRPr b="0" baseline="-25000" i="0" sz="1800" u="none" cap="none" strike="noStrike">
              <a:solidFill>
                <a:schemeClr val="dk1"/>
              </a:solidFill>
              <a:latin typeface="Source Sans Pro"/>
              <a:ea typeface="Source Sans Pro"/>
              <a:cs typeface="Source Sans Pro"/>
              <a:sym typeface="Source Sans Pro"/>
            </a:endParaRPr>
          </a:p>
        </p:txBody>
      </p:sp>
      <p:sp>
        <p:nvSpPr>
          <p:cNvPr id="862" name="Google Shape;862;p29"/>
          <p:cNvSpPr txBox="1"/>
          <p:nvPr/>
        </p:nvSpPr>
        <p:spPr>
          <a:xfrm rot="-5400000">
            <a:off x="-79818" y="1640960"/>
            <a:ext cx="1479550"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800" u="none" cap="none" strike="noStrike">
                <a:solidFill>
                  <a:schemeClr val="dk1"/>
                </a:solidFill>
                <a:latin typeface="Source Sans Pro"/>
                <a:ea typeface="Source Sans Pro"/>
                <a:cs typeface="Source Sans Pro"/>
                <a:sym typeface="Source Sans Pro"/>
              </a:rPr>
              <a:t>Voltage (V)</a:t>
            </a:r>
            <a:endParaRPr b="0" baseline="-25000" i="0" sz="1800" u="none" cap="none" strike="noStrike">
              <a:solidFill>
                <a:schemeClr val="dk1"/>
              </a:solidFill>
              <a:latin typeface="Source Sans Pro"/>
              <a:ea typeface="Source Sans Pro"/>
              <a:cs typeface="Source Sans Pro"/>
              <a:sym typeface="Source Sans Pro"/>
            </a:endParaRPr>
          </a:p>
        </p:txBody>
      </p:sp>
      <p:sp>
        <p:nvSpPr>
          <p:cNvPr id="863" name="Google Shape;863;p29"/>
          <p:cNvSpPr txBox="1"/>
          <p:nvPr/>
        </p:nvSpPr>
        <p:spPr>
          <a:xfrm rot="-5400000">
            <a:off x="-79818" y="3222111"/>
            <a:ext cx="1479550"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800" u="none" cap="none" strike="noStrike">
                <a:solidFill>
                  <a:schemeClr val="dk1"/>
                </a:solidFill>
                <a:latin typeface="Source Sans Pro"/>
                <a:ea typeface="Source Sans Pro"/>
                <a:cs typeface="Source Sans Pro"/>
                <a:sym typeface="Source Sans Pro"/>
              </a:rPr>
              <a:t>Current (A)</a:t>
            </a:r>
            <a:endParaRPr/>
          </a:p>
        </p:txBody>
      </p:sp>
      <p:sp>
        <p:nvSpPr>
          <p:cNvPr id="864" name="Google Shape;864;p29"/>
          <p:cNvSpPr txBox="1"/>
          <p:nvPr/>
        </p:nvSpPr>
        <p:spPr>
          <a:xfrm>
            <a:off x="1241540" y="3724631"/>
            <a:ext cx="1219949" cy="268150"/>
          </a:xfrm>
          <a:prstGeom prst="rect">
            <a:avLst/>
          </a:prstGeom>
          <a:blipFill rotWithShape="1">
            <a:blip r:embed="rId5">
              <a:alphaModFix/>
            </a:blip>
            <a:stretch>
              <a:fillRect b="-20454" l="-3998" r="-999"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525" u="none" cap="none" strike="noStrike">
                <a:latin typeface="Arial"/>
                <a:ea typeface="Arial"/>
                <a:cs typeface="Arial"/>
                <a:sym typeface="Arial"/>
              </a:rPr>
              <a:t>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8" name="Shape 868"/>
        <p:cNvGrpSpPr/>
        <p:nvPr/>
      </p:nvGrpSpPr>
      <p:grpSpPr>
        <a:xfrm>
          <a:off x="0" y="0"/>
          <a:ext cx="0" cy="0"/>
          <a:chOff x="0" y="0"/>
          <a:chExt cx="0" cy="0"/>
        </a:xfrm>
      </p:grpSpPr>
      <p:pic>
        <p:nvPicPr>
          <p:cNvPr id="869" name="Google Shape;869;p30"/>
          <p:cNvPicPr preferRelativeResize="0"/>
          <p:nvPr/>
        </p:nvPicPr>
        <p:blipFill rotWithShape="1">
          <a:blip r:embed="rId3">
            <a:alphaModFix/>
          </a:blip>
          <a:srcRect b="0" l="0" r="0" t="0"/>
          <a:stretch/>
        </p:blipFill>
        <p:spPr>
          <a:xfrm>
            <a:off x="7762915" y="104850"/>
            <a:ext cx="945356" cy="945356"/>
          </a:xfrm>
          <a:prstGeom prst="rect">
            <a:avLst/>
          </a:prstGeom>
          <a:noFill/>
          <a:ln>
            <a:noFill/>
          </a:ln>
        </p:spPr>
      </p:pic>
      <p:sp>
        <p:nvSpPr>
          <p:cNvPr id="870" name="Google Shape;870;p30"/>
          <p:cNvSpPr txBox="1"/>
          <p:nvPr>
            <p:ph type="title"/>
          </p:nvPr>
        </p:nvSpPr>
        <p:spPr>
          <a:xfrm>
            <a:off x="377428" y="273844"/>
            <a:ext cx="7886700" cy="600525"/>
          </a:xfrm>
          <a:prstGeom prst="rect">
            <a:avLst/>
          </a:prstGeom>
          <a:noFill/>
          <a:ln>
            <a:noFill/>
          </a:ln>
        </p:spPr>
        <p:txBody>
          <a:bodyPr anchorCtr="0" anchor="ctr" bIns="17125" lIns="34275" spcFirstLastPara="1" rIns="34275" wrap="square" tIns="17125">
            <a:noAutofit/>
          </a:bodyPr>
          <a:lstStyle/>
          <a:p>
            <a:pPr indent="0" lvl="0" marL="0" rtl="0" algn="l">
              <a:lnSpc>
                <a:spcPct val="90000"/>
              </a:lnSpc>
              <a:spcBef>
                <a:spcPts val="0"/>
              </a:spcBef>
              <a:spcAft>
                <a:spcPts val="0"/>
              </a:spcAft>
              <a:buSzPts val="10000"/>
              <a:buNone/>
            </a:pPr>
            <a:r>
              <a:rPr lang="en-US" sz="3750">
                <a:solidFill>
                  <a:srgbClr val="5F6062"/>
                </a:solidFill>
              </a:rPr>
              <a:t>Inverter Stability Requirement</a:t>
            </a:r>
            <a:endParaRPr sz="3750">
              <a:solidFill>
                <a:srgbClr val="5F6062"/>
              </a:solidFill>
            </a:endParaRPr>
          </a:p>
        </p:txBody>
      </p:sp>
      <p:grpSp>
        <p:nvGrpSpPr>
          <p:cNvPr id="871" name="Google Shape;871;p30"/>
          <p:cNvGrpSpPr/>
          <p:nvPr/>
        </p:nvGrpSpPr>
        <p:grpSpPr>
          <a:xfrm>
            <a:off x="842579" y="1577073"/>
            <a:ext cx="506400" cy="490538"/>
            <a:chOff x="842579" y="1577073"/>
            <a:chExt cx="506400" cy="490538"/>
          </a:xfrm>
        </p:grpSpPr>
        <p:sp>
          <p:nvSpPr>
            <p:cNvPr id="872" name="Google Shape;872;p30"/>
            <p:cNvSpPr/>
            <p:nvPr/>
          </p:nvSpPr>
          <p:spPr>
            <a:xfrm>
              <a:off x="842579" y="1577073"/>
              <a:ext cx="501650" cy="490538"/>
            </a:xfrm>
            <a:prstGeom prst="rect">
              <a:avLst/>
            </a:prstGeom>
            <a:solidFill>
              <a:srgbClr val="00FFFF"/>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sp>
          <p:nvSpPr>
            <p:cNvPr id="873" name="Google Shape;873;p30"/>
            <p:cNvSpPr/>
            <p:nvPr/>
          </p:nvSpPr>
          <p:spPr>
            <a:xfrm>
              <a:off x="1106099" y="1650098"/>
              <a:ext cx="173037" cy="120650"/>
            </a:xfrm>
            <a:custGeom>
              <a:rect b="b" l="l" r="r" t="t"/>
              <a:pathLst>
                <a:path extrusionOk="0" h="1436" w="2352">
                  <a:moveTo>
                    <a:pt x="0" y="724"/>
                  </a:moveTo>
                  <a:cubicBezTo>
                    <a:pt x="65" y="594"/>
                    <a:pt x="130" y="465"/>
                    <a:pt x="192" y="364"/>
                  </a:cubicBezTo>
                  <a:cubicBezTo>
                    <a:pt x="254" y="263"/>
                    <a:pt x="316" y="177"/>
                    <a:pt x="370" y="119"/>
                  </a:cubicBezTo>
                  <a:cubicBezTo>
                    <a:pt x="424" y="61"/>
                    <a:pt x="480" y="36"/>
                    <a:pt x="514" y="18"/>
                  </a:cubicBezTo>
                  <a:cubicBezTo>
                    <a:pt x="548" y="0"/>
                    <a:pt x="553" y="13"/>
                    <a:pt x="576" y="13"/>
                  </a:cubicBezTo>
                  <a:cubicBezTo>
                    <a:pt x="599" y="13"/>
                    <a:pt x="625" y="8"/>
                    <a:pt x="653" y="18"/>
                  </a:cubicBezTo>
                  <a:cubicBezTo>
                    <a:pt x="681" y="28"/>
                    <a:pt x="702" y="33"/>
                    <a:pt x="744" y="71"/>
                  </a:cubicBezTo>
                  <a:cubicBezTo>
                    <a:pt x="786" y="109"/>
                    <a:pt x="865" y="199"/>
                    <a:pt x="903" y="248"/>
                  </a:cubicBezTo>
                  <a:cubicBezTo>
                    <a:pt x="941" y="297"/>
                    <a:pt x="939" y="303"/>
                    <a:pt x="975" y="364"/>
                  </a:cubicBezTo>
                  <a:cubicBezTo>
                    <a:pt x="1011" y="425"/>
                    <a:pt x="1068" y="517"/>
                    <a:pt x="1119" y="613"/>
                  </a:cubicBezTo>
                  <a:cubicBezTo>
                    <a:pt x="1170" y="709"/>
                    <a:pt x="1237" y="856"/>
                    <a:pt x="1282" y="940"/>
                  </a:cubicBezTo>
                  <a:cubicBezTo>
                    <a:pt x="1327" y="1024"/>
                    <a:pt x="1346" y="1056"/>
                    <a:pt x="1387" y="1117"/>
                  </a:cubicBezTo>
                  <a:cubicBezTo>
                    <a:pt x="1428" y="1178"/>
                    <a:pt x="1486" y="1256"/>
                    <a:pt x="1531" y="1304"/>
                  </a:cubicBezTo>
                  <a:cubicBezTo>
                    <a:pt x="1576" y="1352"/>
                    <a:pt x="1620" y="1384"/>
                    <a:pt x="1656" y="1405"/>
                  </a:cubicBezTo>
                  <a:cubicBezTo>
                    <a:pt x="1692" y="1426"/>
                    <a:pt x="1719" y="1426"/>
                    <a:pt x="1747" y="1429"/>
                  </a:cubicBezTo>
                  <a:cubicBezTo>
                    <a:pt x="1775" y="1432"/>
                    <a:pt x="1791" y="1436"/>
                    <a:pt x="1824" y="1424"/>
                  </a:cubicBezTo>
                  <a:cubicBezTo>
                    <a:pt x="1857" y="1412"/>
                    <a:pt x="1906" y="1390"/>
                    <a:pt x="1944" y="1357"/>
                  </a:cubicBezTo>
                  <a:cubicBezTo>
                    <a:pt x="1982" y="1324"/>
                    <a:pt x="2021" y="1269"/>
                    <a:pt x="2055" y="1223"/>
                  </a:cubicBezTo>
                  <a:cubicBezTo>
                    <a:pt x="2089" y="1177"/>
                    <a:pt x="2120" y="1129"/>
                    <a:pt x="2151" y="1079"/>
                  </a:cubicBezTo>
                  <a:cubicBezTo>
                    <a:pt x="2182" y="1029"/>
                    <a:pt x="2214" y="975"/>
                    <a:pt x="2242" y="925"/>
                  </a:cubicBezTo>
                  <a:cubicBezTo>
                    <a:pt x="2270" y="875"/>
                    <a:pt x="2301" y="815"/>
                    <a:pt x="2319" y="781"/>
                  </a:cubicBezTo>
                  <a:cubicBezTo>
                    <a:pt x="2337" y="747"/>
                    <a:pt x="2344" y="733"/>
                    <a:pt x="2352" y="719"/>
                  </a:cubicBezTo>
                </a:path>
              </a:pathLst>
            </a:cu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cxnSp>
          <p:nvCxnSpPr>
            <p:cNvPr id="874" name="Google Shape;874;p30"/>
            <p:cNvCxnSpPr/>
            <p:nvPr/>
          </p:nvCxnSpPr>
          <p:spPr>
            <a:xfrm>
              <a:off x="845575" y="1577073"/>
              <a:ext cx="503404" cy="490538"/>
            </a:xfrm>
            <a:prstGeom prst="straightConnector1">
              <a:avLst/>
            </a:prstGeom>
            <a:noFill/>
            <a:ln cap="flat" cmpd="sng" w="12700">
              <a:solidFill>
                <a:schemeClr val="dk1"/>
              </a:solidFill>
              <a:prstDash val="solid"/>
              <a:round/>
              <a:headEnd len="sm" w="sm" type="none"/>
              <a:tailEnd len="sm" w="sm" type="none"/>
            </a:ln>
          </p:spPr>
        </p:cxnSp>
        <p:cxnSp>
          <p:nvCxnSpPr>
            <p:cNvPr id="875" name="Google Shape;875;p30"/>
            <p:cNvCxnSpPr/>
            <p:nvPr/>
          </p:nvCxnSpPr>
          <p:spPr>
            <a:xfrm>
              <a:off x="888611" y="1913623"/>
              <a:ext cx="217488" cy="0"/>
            </a:xfrm>
            <a:prstGeom prst="straightConnector1">
              <a:avLst/>
            </a:prstGeom>
            <a:noFill/>
            <a:ln cap="flat" cmpd="sng" w="12700">
              <a:solidFill>
                <a:schemeClr val="dk1"/>
              </a:solidFill>
              <a:prstDash val="solid"/>
              <a:round/>
              <a:headEnd len="sm" w="sm" type="none"/>
              <a:tailEnd len="sm" w="sm" type="none"/>
            </a:ln>
          </p:spPr>
        </p:cxnSp>
        <p:cxnSp>
          <p:nvCxnSpPr>
            <p:cNvPr id="876" name="Google Shape;876;p30"/>
            <p:cNvCxnSpPr/>
            <p:nvPr/>
          </p:nvCxnSpPr>
          <p:spPr>
            <a:xfrm>
              <a:off x="888611" y="1966011"/>
              <a:ext cx="217488" cy="0"/>
            </a:xfrm>
            <a:prstGeom prst="straightConnector1">
              <a:avLst/>
            </a:prstGeom>
            <a:noFill/>
            <a:ln cap="flat" cmpd="sng" w="12700">
              <a:solidFill>
                <a:schemeClr val="dk1"/>
              </a:solidFill>
              <a:prstDash val="dash"/>
              <a:round/>
              <a:headEnd len="sm" w="sm" type="none"/>
              <a:tailEnd len="sm" w="sm" type="none"/>
            </a:ln>
          </p:spPr>
        </p:cxnSp>
      </p:grpSp>
      <p:sp>
        <p:nvSpPr>
          <p:cNvPr id="877" name="Google Shape;877;p30"/>
          <p:cNvSpPr/>
          <p:nvPr/>
        </p:nvSpPr>
        <p:spPr>
          <a:xfrm>
            <a:off x="3286015" y="1679837"/>
            <a:ext cx="596234" cy="285011"/>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Source Sans Pro"/>
                <a:ea typeface="Source Sans Pro"/>
                <a:cs typeface="Source Sans Pro"/>
                <a:sym typeface="Source Sans Pro"/>
              </a:rPr>
              <a:t>PSU</a:t>
            </a:r>
            <a:endParaRPr/>
          </a:p>
        </p:txBody>
      </p:sp>
      <p:sp>
        <p:nvSpPr>
          <p:cNvPr id="878" name="Google Shape;878;p30"/>
          <p:cNvSpPr txBox="1"/>
          <p:nvPr/>
        </p:nvSpPr>
        <p:spPr>
          <a:xfrm>
            <a:off x="3882249" y="1637676"/>
            <a:ext cx="404278"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800" u="none" cap="none" strike="noStrike">
                <a:solidFill>
                  <a:srgbClr val="000000"/>
                </a:solidFill>
                <a:latin typeface="Source Sans Pro"/>
                <a:ea typeface="Source Sans Pro"/>
                <a:cs typeface="Source Sans Pro"/>
                <a:sym typeface="Source Sans Pro"/>
              </a:rPr>
              <a:t>N</a:t>
            </a:r>
            <a:r>
              <a:rPr b="0" baseline="-25000" i="0" lang="en-US" sz="1800" u="none" cap="none" strike="noStrike">
                <a:solidFill>
                  <a:srgbClr val="000000"/>
                </a:solidFill>
                <a:latin typeface="Source Sans Pro"/>
                <a:ea typeface="Source Sans Pro"/>
                <a:cs typeface="Source Sans Pro"/>
                <a:sym typeface="Source Sans Pro"/>
              </a:rPr>
              <a:t>2</a:t>
            </a:r>
            <a:endParaRPr/>
          </a:p>
        </p:txBody>
      </p:sp>
      <p:sp>
        <p:nvSpPr>
          <p:cNvPr id="879" name="Google Shape;879;p30"/>
          <p:cNvSpPr/>
          <p:nvPr/>
        </p:nvSpPr>
        <p:spPr>
          <a:xfrm>
            <a:off x="3013828" y="1794910"/>
            <a:ext cx="9144"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880" name="Google Shape;880;p30"/>
          <p:cNvCxnSpPr>
            <a:stCxn id="872" idx="3"/>
            <a:endCxn id="877" idx="1"/>
          </p:cNvCxnSpPr>
          <p:nvPr/>
        </p:nvCxnSpPr>
        <p:spPr>
          <a:xfrm>
            <a:off x="1344229" y="1822342"/>
            <a:ext cx="19419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881" name="Google Shape;881;p30"/>
          <p:cNvSpPr/>
          <p:nvPr/>
        </p:nvSpPr>
        <p:spPr>
          <a:xfrm>
            <a:off x="3000112" y="1502302"/>
            <a:ext cx="36576" cy="64008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82" name="Google Shape;882;p30"/>
          <p:cNvSpPr/>
          <p:nvPr/>
        </p:nvSpPr>
        <p:spPr>
          <a:xfrm>
            <a:off x="2269201" y="1734181"/>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883" name="Google Shape;883;p30"/>
          <p:cNvCxnSpPr/>
          <p:nvPr/>
        </p:nvCxnSpPr>
        <p:spPr>
          <a:xfrm>
            <a:off x="1279136" y="1371600"/>
            <a:ext cx="282964" cy="0"/>
          </a:xfrm>
          <a:prstGeom prst="straightConnector1">
            <a:avLst/>
          </a:prstGeom>
          <a:noFill/>
          <a:ln cap="flat" cmpd="sng" w="9525">
            <a:solidFill>
              <a:schemeClr val="dk1"/>
            </a:solidFill>
            <a:prstDash val="solid"/>
            <a:round/>
            <a:headEnd len="lg" w="lg" type="stealth"/>
            <a:tailEnd len="sm" w="sm" type="none"/>
          </a:ln>
        </p:spPr>
      </p:cxnSp>
      <p:cxnSp>
        <p:nvCxnSpPr>
          <p:cNvPr id="884" name="Google Shape;884;p30"/>
          <p:cNvCxnSpPr/>
          <p:nvPr/>
        </p:nvCxnSpPr>
        <p:spPr>
          <a:xfrm rot="10800000">
            <a:off x="1562100" y="1371600"/>
            <a:ext cx="0" cy="838200"/>
          </a:xfrm>
          <a:prstGeom prst="straightConnector1">
            <a:avLst/>
          </a:prstGeom>
          <a:noFill/>
          <a:ln cap="flat" cmpd="sng" w="9525">
            <a:solidFill>
              <a:schemeClr val="dk1"/>
            </a:solidFill>
            <a:prstDash val="solid"/>
            <a:round/>
            <a:headEnd len="sm" w="sm" type="none"/>
            <a:tailEnd len="sm" w="sm" type="none"/>
          </a:ln>
        </p:spPr>
      </p:cxnSp>
      <p:sp>
        <p:nvSpPr>
          <p:cNvPr id="885" name="Google Shape;885;p30"/>
          <p:cNvSpPr txBox="1"/>
          <p:nvPr/>
        </p:nvSpPr>
        <p:spPr>
          <a:xfrm>
            <a:off x="1562100" y="1119609"/>
            <a:ext cx="341760"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800" u="none" cap="none" strike="noStrike">
                <a:solidFill>
                  <a:srgbClr val="000000"/>
                </a:solidFill>
                <a:latin typeface="Source Sans Pro"/>
                <a:ea typeface="Source Sans Pro"/>
                <a:cs typeface="Source Sans Pro"/>
                <a:sym typeface="Source Sans Pro"/>
              </a:rPr>
              <a:t>Z</a:t>
            </a:r>
            <a:r>
              <a:rPr b="0" baseline="-25000" i="1" lang="en-US" sz="1800" u="none" cap="none" strike="noStrike">
                <a:solidFill>
                  <a:srgbClr val="000000"/>
                </a:solidFill>
                <a:latin typeface="Source Sans Pro"/>
                <a:ea typeface="Source Sans Pro"/>
                <a:cs typeface="Source Sans Pro"/>
                <a:sym typeface="Source Sans Pro"/>
              </a:rPr>
              <a:t>i</a:t>
            </a:r>
            <a:endParaRPr/>
          </a:p>
        </p:txBody>
      </p:sp>
      <p:grpSp>
        <p:nvGrpSpPr>
          <p:cNvPr id="886" name="Google Shape;886;p30"/>
          <p:cNvGrpSpPr/>
          <p:nvPr/>
        </p:nvGrpSpPr>
        <p:grpSpPr>
          <a:xfrm>
            <a:off x="444501" y="2282825"/>
            <a:ext cx="4127500" cy="1449199"/>
            <a:chOff x="444501" y="2282825"/>
            <a:chExt cx="4127500" cy="1449199"/>
          </a:xfrm>
        </p:grpSpPr>
        <p:sp>
          <p:nvSpPr>
            <p:cNvPr id="887" name="Google Shape;887;p30"/>
            <p:cNvSpPr txBox="1"/>
            <p:nvPr/>
          </p:nvSpPr>
          <p:spPr>
            <a:xfrm>
              <a:off x="444501" y="2282825"/>
              <a:ext cx="4127500" cy="381451"/>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0" i="0" lang="en-US" sz="1400" u="none" cap="none" strike="noStrike">
                  <a:solidFill>
                    <a:schemeClr val="dk1"/>
                  </a:solidFill>
                  <a:latin typeface="Source Sans Pro"/>
                  <a:ea typeface="Source Sans Pro"/>
                  <a:cs typeface="Source Sans Pro"/>
                  <a:sym typeface="Source Sans Pro"/>
                </a:rPr>
                <a:t>Magnitude Requirement:</a:t>
              </a:r>
              <a:endParaRPr/>
            </a:p>
          </p:txBody>
        </p:sp>
        <p:sp>
          <p:nvSpPr>
            <p:cNvPr id="888" name="Google Shape;888;p30"/>
            <p:cNvSpPr txBox="1"/>
            <p:nvPr/>
          </p:nvSpPr>
          <p:spPr>
            <a:xfrm>
              <a:off x="859483" y="2720160"/>
              <a:ext cx="2468561" cy="246221"/>
            </a:xfrm>
            <a:prstGeom prst="rect">
              <a:avLst/>
            </a:prstGeom>
            <a:blipFill rotWithShape="1">
              <a:blip r:embed="rId4">
                <a:alphaModFix/>
              </a:blip>
              <a:stretch>
                <a:fillRect b="-31703" l="0" r="-24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525" u="none" cap="none" strike="noStrike">
                  <a:latin typeface="Arial"/>
                  <a:ea typeface="Arial"/>
                  <a:cs typeface="Arial"/>
                  <a:sym typeface="Arial"/>
                </a:rPr>
                <a:t> </a:t>
              </a:r>
              <a:endParaRPr/>
            </a:p>
          </p:txBody>
        </p:sp>
        <p:sp>
          <p:nvSpPr>
            <p:cNvPr id="889" name="Google Shape;889;p30"/>
            <p:cNvSpPr txBox="1"/>
            <p:nvPr/>
          </p:nvSpPr>
          <p:spPr>
            <a:xfrm>
              <a:off x="828126" y="3269397"/>
              <a:ext cx="1032206" cy="462627"/>
            </a:xfrm>
            <a:prstGeom prst="rect">
              <a:avLst/>
            </a:pr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525" u="none" cap="none" strike="noStrike">
                  <a:latin typeface="Arial"/>
                  <a:ea typeface="Arial"/>
                  <a:cs typeface="Arial"/>
                  <a:sym typeface="Arial"/>
                </a:rPr>
                <a:t> </a:t>
              </a:r>
              <a:endParaRPr/>
            </a:p>
          </p:txBody>
        </p:sp>
        <p:sp>
          <p:nvSpPr>
            <p:cNvPr id="890" name="Google Shape;890;p30"/>
            <p:cNvSpPr txBox="1"/>
            <p:nvPr/>
          </p:nvSpPr>
          <p:spPr>
            <a:xfrm>
              <a:off x="1985879" y="3269397"/>
              <a:ext cx="1006494" cy="462627"/>
            </a:xfrm>
            <a:prstGeom prst="rect">
              <a:avLst/>
            </a:pr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525" u="none" cap="none" strike="noStrike">
                  <a:latin typeface="Arial"/>
                  <a:ea typeface="Arial"/>
                  <a:cs typeface="Arial"/>
                  <a:sym typeface="Arial"/>
                </a:rPr>
                <a:t> </a:t>
              </a:r>
              <a:endParaRPr/>
            </a:p>
          </p:txBody>
        </p:sp>
        <p:sp>
          <p:nvSpPr>
            <p:cNvPr id="891" name="Google Shape;891;p30"/>
            <p:cNvSpPr txBox="1"/>
            <p:nvPr/>
          </p:nvSpPr>
          <p:spPr>
            <a:xfrm>
              <a:off x="444501" y="2948465"/>
              <a:ext cx="4127500" cy="381451"/>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0" i="0" lang="en-US" sz="1400" u="none" cap="none" strike="noStrike">
                  <a:solidFill>
                    <a:schemeClr val="dk1"/>
                  </a:solidFill>
                  <a:latin typeface="Source Sans Pro"/>
                  <a:ea typeface="Source Sans Pro"/>
                  <a:cs typeface="Source Sans Pro"/>
                  <a:sym typeface="Source Sans Pro"/>
                </a:rPr>
                <a:t>where</a:t>
              </a:r>
              <a:endParaRPr/>
            </a:p>
          </p:txBody>
        </p:sp>
        <p:sp>
          <p:nvSpPr>
            <p:cNvPr id="892" name="Google Shape;892;p30"/>
            <p:cNvSpPr txBox="1"/>
            <p:nvPr/>
          </p:nvSpPr>
          <p:spPr>
            <a:xfrm>
              <a:off x="3117920" y="3399767"/>
              <a:ext cx="965777" cy="246221"/>
            </a:xfrm>
            <a:prstGeom prst="rect">
              <a:avLst/>
            </a:prstGeom>
            <a:blipFill rotWithShape="1">
              <a:blip r:embed="rId7">
                <a:alphaModFix/>
              </a:blip>
              <a:stretch>
                <a:fillRect b="-9998" l="-4402"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525" u="none" cap="none" strike="noStrike">
                  <a:latin typeface="Arial"/>
                  <a:ea typeface="Arial"/>
                  <a:cs typeface="Arial"/>
                  <a:sym typeface="Arial"/>
                </a:rPr>
                <a:t> </a:t>
              </a:r>
              <a:endParaRPr/>
            </a:p>
          </p:txBody>
        </p:sp>
      </p:grpSp>
      <p:grpSp>
        <p:nvGrpSpPr>
          <p:cNvPr id="893" name="Google Shape;893;p30"/>
          <p:cNvGrpSpPr/>
          <p:nvPr/>
        </p:nvGrpSpPr>
        <p:grpSpPr>
          <a:xfrm>
            <a:off x="444501" y="3851173"/>
            <a:ext cx="4127500" cy="692664"/>
            <a:chOff x="444501" y="3851173"/>
            <a:chExt cx="4127500" cy="692664"/>
          </a:xfrm>
        </p:grpSpPr>
        <p:sp>
          <p:nvSpPr>
            <p:cNvPr id="894" name="Google Shape;894;p30"/>
            <p:cNvSpPr txBox="1"/>
            <p:nvPr/>
          </p:nvSpPr>
          <p:spPr>
            <a:xfrm>
              <a:off x="854459" y="4265876"/>
              <a:ext cx="3254930" cy="277961"/>
            </a:xfrm>
            <a:prstGeom prst="rect">
              <a:avLst/>
            </a:prstGeom>
            <a:blipFill rotWithShape="1">
              <a:blip r:embed="rId8">
                <a:alphaModFix/>
              </a:blip>
              <a:stretch>
                <a:fillRect b="-26665" l="-373"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525" u="none" cap="none" strike="noStrike">
                  <a:latin typeface="Arial"/>
                  <a:ea typeface="Arial"/>
                  <a:cs typeface="Arial"/>
                  <a:sym typeface="Arial"/>
                </a:rPr>
                <a:t> </a:t>
              </a:r>
              <a:endParaRPr/>
            </a:p>
          </p:txBody>
        </p:sp>
        <p:sp>
          <p:nvSpPr>
            <p:cNvPr id="895" name="Google Shape;895;p30"/>
            <p:cNvSpPr txBox="1"/>
            <p:nvPr/>
          </p:nvSpPr>
          <p:spPr>
            <a:xfrm>
              <a:off x="444501" y="3851173"/>
              <a:ext cx="4127500" cy="381451"/>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0" i="0" lang="en-US" sz="1400" u="none" cap="none" strike="noStrike">
                  <a:solidFill>
                    <a:schemeClr val="dk1"/>
                  </a:solidFill>
                  <a:latin typeface="Source Sans Pro"/>
                  <a:ea typeface="Source Sans Pro"/>
                  <a:cs typeface="Source Sans Pro"/>
                  <a:sym typeface="Source Sans Pro"/>
                </a:rPr>
                <a:t>Phase Requirement:</a:t>
              </a:r>
              <a:endParaRPr/>
            </a:p>
          </p:txBody>
        </p:sp>
      </p:grpSp>
      <p:sp>
        <p:nvSpPr>
          <p:cNvPr id="896" name="Google Shape;896;p30"/>
          <p:cNvSpPr txBox="1"/>
          <p:nvPr/>
        </p:nvSpPr>
        <p:spPr>
          <a:xfrm>
            <a:off x="2328337" y="1354412"/>
            <a:ext cx="377027"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800" u="none" cap="none" strike="noStrike">
                <a:solidFill>
                  <a:srgbClr val="000000"/>
                </a:solidFill>
                <a:latin typeface="Source Sans Pro"/>
                <a:ea typeface="Source Sans Pro"/>
                <a:cs typeface="Source Sans Pro"/>
                <a:sym typeface="Source Sans Pro"/>
              </a:rPr>
              <a:t>L</a:t>
            </a:r>
            <a:r>
              <a:rPr b="0" baseline="-25000" i="0" lang="en-US" sz="1800" u="none" cap="none" strike="noStrike">
                <a:solidFill>
                  <a:srgbClr val="000000"/>
                </a:solidFill>
                <a:latin typeface="Source Sans Pro"/>
                <a:ea typeface="Source Sans Pro"/>
                <a:cs typeface="Source Sans Pro"/>
                <a:sym typeface="Source Sans Pro"/>
              </a:rPr>
              <a:t>3</a:t>
            </a:r>
            <a:endParaRPr/>
          </a:p>
        </p:txBody>
      </p:sp>
      <p:grpSp>
        <p:nvGrpSpPr>
          <p:cNvPr id="897" name="Google Shape;897;p30"/>
          <p:cNvGrpSpPr/>
          <p:nvPr/>
        </p:nvGrpSpPr>
        <p:grpSpPr>
          <a:xfrm>
            <a:off x="4552952" y="1066800"/>
            <a:ext cx="3762365" cy="1703384"/>
            <a:chOff x="4552952" y="1066800"/>
            <a:chExt cx="3762365" cy="1703384"/>
          </a:xfrm>
        </p:grpSpPr>
        <p:pic>
          <p:nvPicPr>
            <p:cNvPr id="898" name="Google Shape;898;p30"/>
            <p:cNvPicPr preferRelativeResize="0"/>
            <p:nvPr/>
          </p:nvPicPr>
          <p:blipFill rotWithShape="1">
            <a:blip r:embed="rId9">
              <a:alphaModFix/>
            </a:blip>
            <a:srcRect b="0" l="0" r="0" t="0"/>
            <a:stretch/>
          </p:blipFill>
          <p:spPr>
            <a:xfrm>
              <a:off x="4552952" y="1066800"/>
              <a:ext cx="3762365" cy="1486416"/>
            </a:xfrm>
            <a:prstGeom prst="rect">
              <a:avLst/>
            </a:prstGeom>
            <a:noFill/>
            <a:ln>
              <a:noFill/>
            </a:ln>
          </p:spPr>
        </p:pic>
        <p:sp>
          <p:nvSpPr>
            <p:cNvPr id="899" name="Google Shape;899;p30"/>
            <p:cNvSpPr txBox="1"/>
            <p:nvPr/>
          </p:nvSpPr>
          <p:spPr>
            <a:xfrm>
              <a:off x="5162550" y="2493185"/>
              <a:ext cx="3048000" cy="2769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Frequency (Hz)</a:t>
              </a:r>
              <a:endParaRPr b="0" baseline="-25000" i="0" sz="1200" u="none" cap="none" strike="noStrike">
                <a:solidFill>
                  <a:schemeClr val="dk1"/>
                </a:solidFill>
                <a:latin typeface="Times New Roman"/>
                <a:ea typeface="Times New Roman"/>
                <a:cs typeface="Times New Roman"/>
                <a:sym typeface="Times New Roman"/>
              </a:endParaRPr>
            </a:p>
          </p:txBody>
        </p:sp>
        <p:sp>
          <p:nvSpPr>
            <p:cNvPr id="900" name="Google Shape;900;p30"/>
            <p:cNvSpPr txBox="1"/>
            <p:nvPr/>
          </p:nvSpPr>
          <p:spPr>
            <a:xfrm>
              <a:off x="7658191" y="1126286"/>
              <a:ext cx="577402" cy="2462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Source Sans Pro"/>
                  <a:ea typeface="Source Sans Pro"/>
                  <a:cs typeface="Source Sans Pro"/>
                  <a:sym typeface="Source Sans Pro"/>
                </a:rPr>
                <a:t>@1 MW</a:t>
              </a:r>
              <a:endParaRPr/>
            </a:p>
          </p:txBody>
        </p:sp>
        <p:sp>
          <p:nvSpPr>
            <p:cNvPr id="901" name="Google Shape;901;p30"/>
            <p:cNvSpPr txBox="1"/>
            <p:nvPr/>
          </p:nvSpPr>
          <p:spPr>
            <a:xfrm>
              <a:off x="7389095" y="1461775"/>
              <a:ext cx="373820"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0000FF"/>
                  </a:solidFill>
                  <a:latin typeface="Times New Roman"/>
                  <a:ea typeface="Times New Roman"/>
                  <a:cs typeface="Times New Roman"/>
                  <a:sym typeface="Times New Roman"/>
                </a:rPr>
                <a:t>Z</a:t>
              </a:r>
              <a:r>
                <a:rPr b="0" baseline="-25000" i="1" lang="en-US" sz="1600" u="none" cap="none" strike="noStrike">
                  <a:solidFill>
                    <a:srgbClr val="0000FF"/>
                  </a:solidFill>
                  <a:latin typeface="Times New Roman"/>
                  <a:ea typeface="Times New Roman"/>
                  <a:cs typeface="Times New Roman"/>
                  <a:sym typeface="Times New Roman"/>
                </a:rPr>
                <a:t>L</a:t>
              </a:r>
              <a:endParaRPr/>
            </a:p>
          </p:txBody>
        </p:sp>
      </p:grpSp>
      <p:grpSp>
        <p:nvGrpSpPr>
          <p:cNvPr id="902" name="Google Shape;902;p30"/>
          <p:cNvGrpSpPr/>
          <p:nvPr/>
        </p:nvGrpSpPr>
        <p:grpSpPr>
          <a:xfrm>
            <a:off x="4572001" y="2879833"/>
            <a:ext cx="3943350" cy="1717731"/>
            <a:chOff x="4572001" y="2879833"/>
            <a:chExt cx="3943350" cy="1717731"/>
          </a:xfrm>
        </p:grpSpPr>
        <p:pic>
          <p:nvPicPr>
            <p:cNvPr id="903" name="Google Shape;903;p30"/>
            <p:cNvPicPr preferRelativeResize="0"/>
            <p:nvPr/>
          </p:nvPicPr>
          <p:blipFill rotWithShape="1">
            <a:blip r:embed="rId10">
              <a:alphaModFix/>
            </a:blip>
            <a:srcRect b="0" l="0" r="0" t="0"/>
            <a:stretch/>
          </p:blipFill>
          <p:spPr>
            <a:xfrm>
              <a:off x="4572001" y="2879833"/>
              <a:ext cx="3943350" cy="1500003"/>
            </a:xfrm>
            <a:prstGeom prst="rect">
              <a:avLst/>
            </a:prstGeom>
            <a:noFill/>
            <a:ln>
              <a:noFill/>
            </a:ln>
          </p:spPr>
        </p:pic>
        <p:sp>
          <p:nvSpPr>
            <p:cNvPr id="904" name="Google Shape;904;p30"/>
            <p:cNvSpPr txBox="1"/>
            <p:nvPr/>
          </p:nvSpPr>
          <p:spPr>
            <a:xfrm>
              <a:off x="5162550" y="4320565"/>
              <a:ext cx="3048000" cy="2769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Frequency (Hz)</a:t>
              </a:r>
              <a:endParaRPr b="0" baseline="-25000" i="0" sz="1200" u="none" cap="none" strike="noStrike">
                <a:solidFill>
                  <a:schemeClr val="dk1"/>
                </a:solidFill>
                <a:latin typeface="Times New Roman"/>
                <a:ea typeface="Times New Roman"/>
                <a:cs typeface="Times New Roman"/>
                <a:sym typeface="Times New Roman"/>
              </a:endParaRPr>
            </a:p>
          </p:txBody>
        </p:sp>
        <p:sp>
          <p:nvSpPr>
            <p:cNvPr id="905" name="Google Shape;905;p30"/>
            <p:cNvSpPr txBox="1"/>
            <p:nvPr/>
          </p:nvSpPr>
          <p:spPr>
            <a:xfrm>
              <a:off x="7573072" y="3447811"/>
              <a:ext cx="373820"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0000FF"/>
                  </a:solidFill>
                  <a:latin typeface="Times New Roman"/>
                  <a:ea typeface="Times New Roman"/>
                  <a:cs typeface="Times New Roman"/>
                  <a:sym typeface="Times New Roman"/>
                </a:rPr>
                <a:t>Z</a:t>
              </a:r>
              <a:r>
                <a:rPr b="0" baseline="-25000" i="1" lang="en-US" sz="1600" u="none" cap="none" strike="noStrike">
                  <a:solidFill>
                    <a:srgbClr val="0000FF"/>
                  </a:solidFill>
                  <a:latin typeface="Times New Roman"/>
                  <a:ea typeface="Times New Roman"/>
                  <a:cs typeface="Times New Roman"/>
                  <a:sym typeface="Times New Roman"/>
                </a:rPr>
                <a:t>L</a:t>
              </a:r>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6"/>
                                        </p:tgtEl>
                                        <p:attrNameLst>
                                          <p:attrName>style.visibility</p:attrName>
                                        </p:attrNameLst>
                                      </p:cBhvr>
                                      <p:to>
                                        <p:strVal val="visible"/>
                                      </p:to>
                                    </p:set>
                                    <p:animEffect filter="fade" transition="in">
                                      <p:cBhvr>
                                        <p:cTn dur="500"/>
                                        <p:tgtEl>
                                          <p:spTgt spid="886"/>
                                        </p:tgtEl>
                                      </p:cBhvr>
                                    </p:animEffect>
                                  </p:childTnLst>
                                </p:cTn>
                              </p:par>
                              <p:par>
                                <p:cTn fill="hold" nodeType="withEffect" presetClass="entr" presetID="10" presetSubtype="0">
                                  <p:stCondLst>
                                    <p:cond delay="0"/>
                                  </p:stCondLst>
                                  <p:childTnLst>
                                    <p:set>
                                      <p:cBhvr>
                                        <p:cTn dur="1" fill="hold">
                                          <p:stCondLst>
                                            <p:cond delay="0"/>
                                          </p:stCondLst>
                                        </p:cTn>
                                        <p:tgtEl>
                                          <p:spTgt spid="897"/>
                                        </p:tgtEl>
                                        <p:attrNameLst>
                                          <p:attrName>style.visibility</p:attrName>
                                        </p:attrNameLst>
                                      </p:cBhvr>
                                      <p:to>
                                        <p:strVal val="visible"/>
                                      </p:to>
                                    </p:set>
                                    <p:animEffect filter="fade" transition="in">
                                      <p:cBhvr>
                                        <p:cTn dur="500"/>
                                        <p:tgtEl>
                                          <p:spTgt spid="8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3"/>
                                        </p:tgtEl>
                                        <p:attrNameLst>
                                          <p:attrName>style.visibility</p:attrName>
                                        </p:attrNameLst>
                                      </p:cBhvr>
                                      <p:to>
                                        <p:strVal val="visible"/>
                                      </p:to>
                                    </p:set>
                                    <p:animEffect filter="fade" transition="in">
                                      <p:cBhvr>
                                        <p:cTn dur="500"/>
                                        <p:tgtEl>
                                          <p:spTgt spid="893"/>
                                        </p:tgtEl>
                                      </p:cBhvr>
                                    </p:animEffect>
                                  </p:childTnLst>
                                </p:cTn>
                              </p:par>
                              <p:par>
                                <p:cTn fill="hold" nodeType="withEffect" presetClass="entr" presetID="10" presetSubtype="0">
                                  <p:stCondLst>
                                    <p:cond delay="0"/>
                                  </p:stCondLst>
                                  <p:childTnLst>
                                    <p:set>
                                      <p:cBhvr>
                                        <p:cTn dur="1" fill="hold">
                                          <p:stCondLst>
                                            <p:cond delay="0"/>
                                          </p:stCondLst>
                                        </p:cTn>
                                        <p:tgtEl>
                                          <p:spTgt spid="902"/>
                                        </p:tgtEl>
                                        <p:attrNameLst>
                                          <p:attrName>style.visibility</p:attrName>
                                        </p:attrNameLst>
                                      </p:cBhvr>
                                      <p:to>
                                        <p:strVal val="visible"/>
                                      </p:to>
                                    </p:set>
                                    <p:animEffect filter="fade" transition="in">
                                      <p:cBhvr>
                                        <p:cTn dur="500"/>
                                        <p:tgtEl>
                                          <p:spTgt spid="9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9" name="Shape 909"/>
        <p:cNvGrpSpPr/>
        <p:nvPr/>
      </p:nvGrpSpPr>
      <p:grpSpPr>
        <a:xfrm>
          <a:off x="0" y="0"/>
          <a:ext cx="0" cy="0"/>
          <a:chOff x="0" y="0"/>
          <a:chExt cx="0" cy="0"/>
        </a:xfrm>
      </p:grpSpPr>
      <p:grpSp>
        <p:nvGrpSpPr>
          <p:cNvPr id="910" name="Google Shape;910;p31"/>
          <p:cNvGrpSpPr/>
          <p:nvPr/>
        </p:nvGrpSpPr>
        <p:grpSpPr>
          <a:xfrm>
            <a:off x="4557819" y="2893133"/>
            <a:ext cx="3943349" cy="1704431"/>
            <a:chOff x="4557819" y="2893133"/>
            <a:chExt cx="3943349" cy="1704431"/>
          </a:xfrm>
        </p:grpSpPr>
        <p:pic>
          <p:nvPicPr>
            <p:cNvPr id="911" name="Google Shape;911;p31"/>
            <p:cNvPicPr preferRelativeResize="0"/>
            <p:nvPr/>
          </p:nvPicPr>
          <p:blipFill rotWithShape="1">
            <a:blip r:embed="rId3">
              <a:alphaModFix/>
            </a:blip>
            <a:srcRect b="0" l="0" r="0" t="0"/>
            <a:stretch/>
          </p:blipFill>
          <p:spPr>
            <a:xfrm>
              <a:off x="4557819" y="2893133"/>
              <a:ext cx="3943349" cy="1485654"/>
            </a:xfrm>
            <a:prstGeom prst="rect">
              <a:avLst/>
            </a:prstGeom>
            <a:noFill/>
            <a:ln>
              <a:noFill/>
            </a:ln>
          </p:spPr>
        </p:pic>
        <p:sp>
          <p:nvSpPr>
            <p:cNvPr id="912" name="Google Shape;912;p31"/>
            <p:cNvSpPr txBox="1"/>
            <p:nvPr/>
          </p:nvSpPr>
          <p:spPr>
            <a:xfrm>
              <a:off x="5157787" y="4320565"/>
              <a:ext cx="3048000" cy="2769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Frequency (Hz)</a:t>
              </a:r>
              <a:endParaRPr b="0" baseline="-25000" i="0" sz="1200" u="none" cap="none" strike="noStrike">
                <a:solidFill>
                  <a:schemeClr val="dk1"/>
                </a:solidFill>
                <a:latin typeface="Times New Roman"/>
                <a:ea typeface="Times New Roman"/>
                <a:cs typeface="Times New Roman"/>
                <a:sym typeface="Times New Roman"/>
              </a:endParaRPr>
            </a:p>
          </p:txBody>
        </p:sp>
      </p:grpSp>
      <p:grpSp>
        <p:nvGrpSpPr>
          <p:cNvPr id="913" name="Google Shape;913;p31"/>
          <p:cNvGrpSpPr/>
          <p:nvPr/>
        </p:nvGrpSpPr>
        <p:grpSpPr>
          <a:xfrm>
            <a:off x="4553340" y="1082683"/>
            <a:ext cx="3758234" cy="1687501"/>
            <a:chOff x="4553340" y="1082683"/>
            <a:chExt cx="3758234" cy="1687501"/>
          </a:xfrm>
        </p:grpSpPr>
        <p:pic>
          <p:nvPicPr>
            <p:cNvPr id="914" name="Google Shape;914;p31"/>
            <p:cNvPicPr preferRelativeResize="0"/>
            <p:nvPr/>
          </p:nvPicPr>
          <p:blipFill rotWithShape="1">
            <a:blip r:embed="rId4">
              <a:alphaModFix/>
            </a:blip>
            <a:srcRect b="0" l="0" r="0" t="0"/>
            <a:stretch/>
          </p:blipFill>
          <p:spPr>
            <a:xfrm>
              <a:off x="4553340" y="1082683"/>
              <a:ext cx="3758234" cy="1472714"/>
            </a:xfrm>
            <a:prstGeom prst="rect">
              <a:avLst/>
            </a:prstGeom>
            <a:noFill/>
            <a:ln>
              <a:noFill/>
            </a:ln>
          </p:spPr>
        </p:pic>
        <p:sp>
          <p:nvSpPr>
            <p:cNvPr id="915" name="Google Shape;915;p31"/>
            <p:cNvSpPr txBox="1"/>
            <p:nvPr/>
          </p:nvSpPr>
          <p:spPr>
            <a:xfrm>
              <a:off x="7658191" y="1126286"/>
              <a:ext cx="577402" cy="2462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Source Sans Pro"/>
                  <a:ea typeface="Source Sans Pro"/>
                  <a:cs typeface="Source Sans Pro"/>
                  <a:sym typeface="Source Sans Pro"/>
                </a:rPr>
                <a:t>@1 MW</a:t>
              </a:r>
              <a:endParaRPr/>
            </a:p>
          </p:txBody>
        </p:sp>
        <p:sp>
          <p:nvSpPr>
            <p:cNvPr id="916" name="Google Shape;916;p31"/>
            <p:cNvSpPr txBox="1"/>
            <p:nvPr/>
          </p:nvSpPr>
          <p:spPr>
            <a:xfrm>
              <a:off x="5162550" y="2493185"/>
              <a:ext cx="3048000" cy="2769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Frequency (Hz)</a:t>
              </a:r>
              <a:endParaRPr b="0" baseline="-25000" i="0" sz="1200" u="none" cap="none" strike="noStrike">
                <a:solidFill>
                  <a:schemeClr val="dk1"/>
                </a:solidFill>
                <a:latin typeface="Times New Roman"/>
                <a:ea typeface="Times New Roman"/>
                <a:cs typeface="Times New Roman"/>
                <a:sym typeface="Times New Roman"/>
              </a:endParaRPr>
            </a:p>
          </p:txBody>
        </p:sp>
      </p:grpSp>
      <p:pic>
        <p:nvPicPr>
          <p:cNvPr id="917" name="Google Shape;917;p31"/>
          <p:cNvPicPr preferRelativeResize="0"/>
          <p:nvPr/>
        </p:nvPicPr>
        <p:blipFill rotWithShape="1">
          <a:blip r:embed="rId5">
            <a:alphaModFix/>
          </a:blip>
          <a:srcRect b="0" l="0" r="0" t="0"/>
          <a:stretch/>
        </p:blipFill>
        <p:spPr>
          <a:xfrm>
            <a:off x="7762915" y="104850"/>
            <a:ext cx="945356" cy="945356"/>
          </a:xfrm>
          <a:prstGeom prst="rect">
            <a:avLst/>
          </a:prstGeom>
          <a:noFill/>
          <a:ln>
            <a:noFill/>
          </a:ln>
        </p:spPr>
      </p:pic>
      <p:sp>
        <p:nvSpPr>
          <p:cNvPr id="918" name="Google Shape;918;p31"/>
          <p:cNvSpPr txBox="1"/>
          <p:nvPr>
            <p:ph type="title"/>
          </p:nvPr>
        </p:nvSpPr>
        <p:spPr>
          <a:xfrm>
            <a:off x="377428" y="273844"/>
            <a:ext cx="7886700" cy="600525"/>
          </a:xfrm>
          <a:prstGeom prst="rect">
            <a:avLst/>
          </a:prstGeom>
          <a:noFill/>
          <a:ln>
            <a:noFill/>
          </a:ln>
        </p:spPr>
        <p:txBody>
          <a:bodyPr anchorCtr="0" anchor="ctr" bIns="17125" lIns="34275" spcFirstLastPara="1" rIns="34275" wrap="square" tIns="17125">
            <a:noAutofit/>
          </a:bodyPr>
          <a:lstStyle/>
          <a:p>
            <a:pPr indent="0" lvl="0" marL="0" rtl="0" algn="l">
              <a:lnSpc>
                <a:spcPct val="90000"/>
              </a:lnSpc>
              <a:spcBef>
                <a:spcPts val="0"/>
              </a:spcBef>
              <a:spcAft>
                <a:spcPts val="0"/>
              </a:spcAft>
              <a:buSzPts val="10000"/>
              <a:buNone/>
            </a:pPr>
            <a:r>
              <a:rPr lang="en-US" sz="3750">
                <a:solidFill>
                  <a:srgbClr val="5F6062"/>
                </a:solidFill>
              </a:rPr>
              <a:t>Rectifier Stability Requirement</a:t>
            </a:r>
            <a:endParaRPr sz="3750">
              <a:solidFill>
                <a:srgbClr val="5F6062"/>
              </a:solidFill>
            </a:endParaRPr>
          </a:p>
        </p:txBody>
      </p:sp>
      <p:grpSp>
        <p:nvGrpSpPr>
          <p:cNvPr id="919" name="Google Shape;919;p31"/>
          <p:cNvGrpSpPr/>
          <p:nvPr/>
        </p:nvGrpSpPr>
        <p:grpSpPr>
          <a:xfrm>
            <a:off x="444501" y="2504107"/>
            <a:ext cx="4127500" cy="793131"/>
            <a:chOff x="444501" y="2404651"/>
            <a:chExt cx="4127500" cy="793131"/>
          </a:xfrm>
        </p:grpSpPr>
        <p:sp>
          <p:nvSpPr>
            <p:cNvPr id="920" name="Google Shape;920;p31"/>
            <p:cNvSpPr txBox="1"/>
            <p:nvPr/>
          </p:nvSpPr>
          <p:spPr>
            <a:xfrm>
              <a:off x="444501" y="2404651"/>
              <a:ext cx="4127500" cy="381451"/>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0" i="0" lang="en-US" sz="1400" u="none" cap="none" strike="noStrike">
                  <a:solidFill>
                    <a:schemeClr val="dk1"/>
                  </a:solidFill>
                  <a:latin typeface="Source Sans Pro"/>
                  <a:ea typeface="Source Sans Pro"/>
                  <a:cs typeface="Source Sans Pro"/>
                  <a:sym typeface="Source Sans Pro"/>
                </a:rPr>
                <a:t>Magnitude Requirement:</a:t>
              </a:r>
              <a:endParaRPr/>
            </a:p>
          </p:txBody>
        </p:sp>
        <p:sp>
          <p:nvSpPr>
            <p:cNvPr id="921" name="Google Shape;921;p31"/>
            <p:cNvSpPr txBox="1"/>
            <p:nvPr/>
          </p:nvSpPr>
          <p:spPr>
            <a:xfrm>
              <a:off x="859483" y="2736758"/>
              <a:ext cx="2156809" cy="461024"/>
            </a:xfrm>
            <a:prstGeom prst="rect">
              <a:avLst/>
            </a:pr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525" u="none" cap="none" strike="noStrike">
                  <a:latin typeface="Arial"/>
                  <a:ea typeface="Arial"/>
                  <a:cs typeface="Arial"/>
                  <a:sym typeface="Arial"/>
                </a:rPr>
                <a:t> </a:t>
              </a:r>
              <a:endParaRPr/>
            </a:p>
          </p:txBody>
        </p:sp>
      </p:grpSp>
      <p:grpSp>
        <p:nvGrpSpPr>
          <p:cNvPr id="922" name="Google Shape;922;p31"/>
          <p:cNvGrpSpPr/>
          <p:nvPr/>
        </p:nvGrpSpPr>
        <p:grpSpPr>
          <a:xfrm>
            <a:off x="444501" y="3255250"/>
            <a:ext cx="4127500" cy="659412"/>
            <a:chOff x="444501" y="3884425"/>
            <a:chExt cx="4127500" cy="659412"/>
          </a:xfrm>
        </p:grpSpPr>
        <p:sp>
          <p:nvSpPr>
            <p:cNvPr id="923" name="Google Shape;923;p31"/>
            <p:cNvSpPr txBox="1"/>
            <p:nvPr/>
          </p:nvSpPr>
          <p:spPr>
            <a:xfrm>
              <a:off x="831599" y="4265876"/>
              <a:ext cx="3254930" cy="277961"/>
            </a:xfrm>
            <a:prstGeom prst="rect">
              <a:avLst/>
            </a:prstGeom>
            <a:blipFill rotWithShape="1">
              <a:blip r:embed="rId7">
                <a:alphaModFix/>
              </a:blip>
              <a:stretch>
                <a:fillRect b="-26665" l="-748"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525" u="none" cap="none" strike="noStrike">
                  <a:latin typeface="Arial"/>
                  <a:ea typeface="Arial"/>
                  <a:cs typeface="Arial"/>
                  <a:sym typeface="Arial"/>
                </a:rPr>
                <a:t> </a:t>
              </a:r>
              <a:endParaRPr/>
            </a:p>
          </p:txBody>
        </p:sp>
        <p:sp>
          <p:nvSpPr>
            <p:cNvPr id="924" name="Google Shape;924;p31"/>
            <p:cNvSpPr txBox="1"/>
            <p:nvPr/>
          </p:nvSpPr>
          <p:spPr>
            <a:xfrm>
              <a:off x="444501" y="3884425"/>
              <a:ext cx="4127500" cy="381451"/>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0" i="0" lang="en-US" sz="1400" u="none" cap="none" strike="noStrike">
                  <a:solidFill>
                    <a:schemeClr val="dk1"/>
                  </a:solidFill>
                  <a:latin typeface="Source Sans Pro"/>
                  <a:ea typeface="Source Sans Pro"/>
                  <a:cs typeface="Source Sans Pro"/>
                  <a:sym typeface="Source Sans Pro"/>
                </a:rPr>
                <a:t>Phase Requirement:</a:t>
              </a:r>
              <a:endParaRPr/>
            </a:p>
          </p:txBody>
        </p:sp>
      </p:grpSp>
      <p:sp>
        <p:nvSpPr>
          <p:cNvPr id="925" name="Google Shape;925;p31"/>
          <p:cNvSpPr/>
          <p:nvPr/>
        </p:nvSpPr>
        <p:spPr>
          <a:xfrm>
            <a:off x="1629978" y="1171131"/>
            <a:ext cx="36576" cy="128016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926" name="Google Shape;926;p31"/>
          <p:cNvCxnSpPr>
            <a:stCxn id="927" idx="1"/>
            <a:endCxn id="928" idx="3"/>
          </p:cNvCxnSpPr>
          <p:nvPr/>
        </p:nvCxnSpPr>
        <p:spPr>
          <a:xfrm>
            <a:off x="1649598" y="2241443"/>
            <a:ext cx="17844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929" name="Google Shape;929;p31"/>
          <p:cNvSpPr/>
          <p:nvPr/>
        </p:nvSpPr>
        <p:spPr>
          <a:xfrm>
            <a:off x="460375" y="1650874"/>
            <a:ext cx="317500" cy="320675"/>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sp>
        <p:nvSpPr>
          <p:cNvPr id="930" name="Google Shape;930;p31"/>
          <p:cNvSpPr/>
          <p:nvPr/>
        </p:nvSpPr>
        <p:spPr>
          <a:xfrm>
            <a:off x="533400" y="1750886"/>
            <a:ext cx="171450" cy="120650"/>
          </a:xfrm>
          <a:custGeom>
            <a:rect b="b" l="l" r="r" t="t"/>
            <a:pathLst>
              <a:path extrusionOk="0" h="1436" w="2352">
                <a:moveTo>
                  <a:pt x="0" y="724"/>
                </a:moveTo>
                <a:cubicBezTo>
                  <a:pt x="65" y="594"/>
                  <a:pt x="130" y="465"/>
                  <a:pt x="192" y="364"/>
                </a:cubicBezTo>
                <a:cubicBezTo>
                  <a:pt x="254" y="263"/>
                  <a:pt x="316" y="177"/>
                  <a:pt x="370" y="119"/>
                </a:cubicBezTo>
                <a:cubicBezTo>
                  <a:pt x="424" y="61"/>
                  <a:pt x="480" y="36"/>
                  <a:pt x="514" y="18"/>
                </a:cubicBezTo>
                <a:cubicBezTo>
                  <a:pt x="548" y="0"/>
                  <a:pt x="553" y="13"/>
                  <a:pt x="576" y="13"/>
                </a:cubicBezTo>
                <a:cubicBezTo>
                  <a:pt x="599" y="13"/>
                  <a:pt x="625" y="8"/>
                  <a:pt x="653" y="18"/>
                </a:cubicBezTo>
                <a:cubicBezTo>
                  <a:pt x="681" y="28"/>
                  <a:pt x="702" y="33"/>
                  <a:pt x="744" y="71"/>
                </a:cubicBezTo>
                <a:cubicBezTo>
                  <a:pt x="786" y="109"/>
                  <a:pt x="865" y="199"/>
                  <a:pt x="903" y="248"/>
                </a:cubicBezTo>
                <a:cubicBezTo>
                  <a:pt x="941" y="297"/>
                  <a:pt x="939" y="303"/>
                  <a:pt x="975" y="364"/>
                </a:cubicBezTo>
                <a:cubicBezTo>
                  <a:pt x="1011" y="425"/>
                  <a:pt x="1068" y="517"/>
                  <a:pt x="1119" y="613"/>
                </a:cubicBezTo>
                <a:cubicBezTo>
                  <a:pt x="1170" y="709"/>
                  <a:pt x="1237" y="856"/>
                  <a:pt x="1282" y="940"/>
                </a:cubicBezTo>
                <a:cubicBezTo>
                  <a:pt x="1327" y="1024"/>
                  <a:pt x="1346" y="1056"/>
                  <a:pt x="1387" y="1117"/>
                </a:cubicBezTo>
                <a:cubicBezTo>
                  <a:pt x="1428" y="1178"/>
                  <a:pt x="1486" y="1256"/>
                  <a:pt x="1531" y="1304"/>
                </a:cubicBezTo>
                <a:cubicBezTo>
                  <a:pt x="1576" y="1352"/>
                  <a:pt x="1620" y="1384"/>
                  <a:pt x="1656" y="1405"/>
                </a:cubicBezTo>
                <a:cubicBezTo>
                  <a:pt x="1692" y="1426"/>
                  <a:pt x="1719" y="1426"/>
                  <a:pt x="1747" y="1429"/>
                </a:cubicBezTo>
                <a:cubicBezTo>
                  <a:pt x="1775" y="1432"/>
                  <a:pt x="1791" y="1436"/>
                  <a:pt x="1824" y="1424"/>
                </a:cubicBezTo>
                <a:cubicBezTo>
                  <a:pt x="1857" y="1412"/>
                  <a:pt x="1906" y="1390"/>
                  <a:pt x="1944" y="1357"/>
                </a:cubicBezTo>
                <a:cubicBezTo>
                  <a:pt x="1982" y="1324"/>
                  <a:pt x="2021" y="1269"/>
                  <a:pt x="2055" y="1223"/>
                </a:cubicBezTo>
                <a:cubicBezTo>
                  <a:pt x="2089" y="1177"/>
                  <a:pt x="2120" y="1129"/>
                  <a:pt x="2151" y="1079"/>
                </a:cubicBezTo>
                <a:cubicBezTo>
                  <a:pt x="2182" y="1029"/>
                  <a:pt x="2214" y="975"/>
                  <a:pt x="2242" y="925"/>
                </a:cubicBezTo>
                <a:cubicBezTo>
                  <a:pt x="2270" y="875"/>
                  <a:pt x="2301" y="815"/>
                  <a:pt x="2319" y="781"/>
                </a:cubicBezTo>
                <a:cubicBezTo>
                  <a:pt x="2337" y="747"/>
                  <a:pt x="2344" y="733"/>
                  <a:pt x="2352" y="719"/>
                </a:cubicBezTo>
              </a:path>
            </a:pathLst>
          </a:cu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cxnSp>
        <p:nvCxnSpPr>
          <p:cNvPr id="931" name="Google Shape;931;p31"/>
          <p:cNvCxnSpPr>
            <a:stCxn id="929" idx="6"/>
            <a:endCxn id="925" idx="1"/>
          </p:cNvCxnSpPr>
          <p:nvPr/>
        </p:nvCxnSpPr>
        <p:spPr>
          <a:xfrm>
            <a:off x="777875" y="1811212"/>
            <a:ext cx="8520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932" name="Google Shape;932;p31"/>
          <p:cNvSpPr/>
          <p:nvPr/>
        </p:nvSpPr>
        <p:spPr>
          <a:xfrm>
            <a:off x="957324" y="1723050"/>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33" name="Google Shape;933;p31"/>
          <p:cNvSpPr/>
          <p:nvPr/>
        </p:nvSpPr>
        <p:spPr>
          <a:xfrm>
            <a:off x="1643694" y="1415964"/>
            <a:ext cx="9144"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34" name="Google Shape;934;p31"/>
          <p:cNvSpPr/>
          <p:nvPr/>
        </p:nvSpPr>
        <p:spPr>
          <a:xfrm>
            <a:off x="3387615" y="1300891"/>
            <a:ext cx="596234" cy="285011"/>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Source Sans Pro"/>
                <a:ea typeface="Source Sans Pro"/>
                <a:cs typeface="Source Sans Pro"/>
                <a:sym typeface="Source Sans Pro"/>
              </a:rPr>
              <a:t>PSU</a:t>
            </a:r>
            <a:endParaRPr/>
          </a:p>
        </p:txBody>
      </p:sp>
      <p:sp>
        <p:nvSpPr>
          <p:cNvPr id="935" name="Google Shape;935;p31"/>
          <p:cNvSpPr txBox="1"/>
          <p:nvPr/>
        </p:nvSpPr>
        <p:spPr>
          <a:xfrm>
            <a:off x="3983849" y="1258730"/>
            <a:ext cx="404278"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800" u="none" cap="none" strike="noStrike">
                <a:solidFill>
                  <a:srgbClr val="000000"/>
                </a:solidFill>
                <a:latin typeface="Source Sans Pro"/>
                <a:ea typeface="Source Sans Pro"/>
                <a:cs typeface="Source Sans Pro"/>
                <a:sym typeface="Source Sans Pro"/>
              </a:rPr>
              <a:t>N</a:t>
            </a:r>
            <a:r>
              <a:rPr b="0" baseline="-25000" i="0" lang="en-US" sz="1800" u="none" cap="none" strike="noStrike">
                <a:solidFill>
                  <a:srgbClr val="000000"/>
                </a:solidFill>
                <a:latin typeface="Source Sans Pro"/>
                <a:ea typeface="Source Sans Pro"/>
                <a:cs typeface="Source Sans Pro"/>
                <a:sym typeface="Source Sans Pro"/>
              </a:rPr>
              <a:t>1</a:t>
            </a:r>
            <a:endParaRPr/>
          </a:p>
        </p:txBody>
      </p:sp>
      <p:sp>
        <p:nvSpPr>
          <p:cNvPr id="936" name="Google Shape;936;p31"/>
          <p:cNvSpPr/>
          <p:nvPr/>
        </p:nvSpPr>
        <p:spPr>
          <a:xfrm>
            <a:off x="3219896" y="1415964"/>
            <a:ext cx="9144" cy="54864"/>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937" name="Google Shape;937;p31"/>
          <p:cNvCxnSpPr>
            <a:stCxn id="938" idx="3"/>
            <a:endCxn id="934" idx="1"/>
          </p:cNvCxnSpPr>
          <p:nvPr/>
        </p:nvCxnSpPr>
        <p:spPr>
          <a:xfrm>
            <a:off x="3242756" y="1443396"/>
            <a:ext cx="1449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938" name="Google Shape;938;p31"/>
          <p:cNvSpPr/>
          <p:nvPr/>
        </p:nvSpPr>
        <p:spPr>
          <a:xfrm>
            <a:off x="3206180" y="1123356"/>
            <a:ext cx="36576" cy="64008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939" name="Google Shape;939;p31"/>
          <p:cNvCxnSpPr/>
          <p:nvPr/>
        </p:nvCxnSpPr>
        <p:spPr>
          <a:xfrm>
            <a:off x="1901839" y="1443396"/>
            <a:ext cx="1403401" cy="0"/>
          </a:xfrm>
          <a:prstGeom prst="straightConnector1">
            <a:avLst/>
          </a:prstGeom>
          <a:solidFill>
            <a:schemeClr val="accent1"/>
          </a:solidFill>
          <a:ln cap="flat" cmpd="sng" w="12700">
            <a:solidFill>
              <a:schemeClr val="dk1"/>
            </a:solidFill>
            <a:prstDash val="solid"/>
            <a:round/>
            <a:headEnd len="sm" w="sm" type="none"/>
            <a:tailEnd len="sm" w="sm" type="none"/>
          </a:ln>
        </p:spPr>
      </p:cxnSp>
      <p:cxnSp>
        <p:nvCxnSpPr>
          <p:cNvPr id="940" name="Google Shape;940;p31"/>
          <p:cNvCxnSpPr>
            <a:stCxn id="933" idx="6"/>
            <a:endCxn id="941" idx="1"/>
          </p:cNvCxnSpPr>
          <p:nvPr/>
        </p:nvCxnSpPr>
        <p:spPr>
          <a:xfrm>
            <a:off x="1652838" y="1443396"/>
            <a:ext cx="195900" cy="0"/>
          </a:xfrm>
          <a:prstGeom prst="straightConnector1">
            <a:avLst/>
          </a:prstGeom>
          <a:solidFill>
            <a:schemeClr val="accent1"/>
          </a:solidFill>
          <a:ln cap="flat" cmpd="sng" w="12700">
            <a:solidFill>
              <a:schemeClr val="dk1"/>
            </a:solidFill>
            <a:prstDash val="solid"/>
            <a:round/>
            <a:headEnd len="sm" w="sm" type="none"/>
            <a:tailEnd len="sm" w="sm" type="none"/>
          </a:ln>
        </p:spPr>
      </p:cxnSp>
      <p:sp>
        <p:nvSpPr>
          <p:cNvPr id="942" name="Google Shape;942;p31"/>
          <p:cNvSpPr/>
          <p:nvPr/>
        </p:nvSpPr>
        <p:spPr>
          <a:xfrm>
            <a:off x="1848795" y="2153282"/>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43" name="Google Shape;943;p31"/>
          <p:cNvSpPr/>
          <p:nvPr/>
        </p:nvSpPr>
        <p:spPr>
          <a:xfrm>
            <a:off x="1810399" y="1355235"/>
            <a:ext cx="495300" cy="17632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41" name="Google Shape;941;p31"/>
          <p:cNvSpPr/>
          <p:nvPr/>
        </p:nvSpPr>
        <p:spPr>
          <a:xfrm>
            <a:off x="1848795" y="1355235"/>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27" name="Google Shape;927;p31"/>
          <p:cNvSpPr/>
          <p:nvPr/>
        </p:nvSpPr>
        <p:spPr>
          <a:xfrm flipH="1">
            <a:off x="1603879" y="2153282"/>
            <a:ext cx="45719" cy="17632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44" name="Google Shape;944;p31"/>
          <p:cNvSpPr txBox="1"/>
          <p:nvPr/>
        </p:nvSpPr>
        <p:spPr>
          <a:xfrm>
            <a:off x="1038309" y="1314164"/>
            <a:ext cx="351378" cy="33855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600" u="none" cap="none" strike="noStrike">
                <a:solidFill>
                  <a:srgbClr val="000000"/>
                </a:solidFill>
                <a:latin typeface="Source Sans Pro"/>
                <a:ea typeface="Source Sans Pro"/>
                <a:cs typeface="Source Sans Pro"/>
                <a:sym typeface="Source Sans Pro"/>
              </a:rPr>
              <a:t>L</a:t>
            </a:r>
            <a:r>
              <a:rPr b="0" baseline="-25000" i="0" lang="en-US" sz="1600" u="none" cap="none" strike="noStrike">
                <a:solidFill>
                  <a:srgbClr val="000000"/>
                </a:solidFill>
                <a:latin typeface="Source Sans Pro"/>
                <a:ea typeface="Source Sans Pro"/>
                <a:cs typeface="Source Sans Pro"/>
                <a:sym typeface="Source Sans Pro"/>
              </a:rPr>
              <a:t>0</a:t>
            </a:r>
            <a:endParaRPr/>
          </a:p>
        </p:txBody>
      </p:sp>
      <p:sp>
        <p:nvSpPr>
          <p:cNvPr id="945" name="Google Shape;945;p31"/>
          <p:cNvSpPr txBox="1"/>
          <p:nvPr/>
        </p:nvSpPr>
        <p:spPr>
          <a:xfrm>
            <a:off x="1911939" y="1701344"/>
            <a:ext cx="369012"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800" u="none" cap="none" strike="noStrike">
                <a:solidFill>
                  <a:srgbClr val="000000"/>
                </a:solidFill>
                <a:latin typeface="Source Sans Pro"/>
                <a:ea typeface="Source Sans Pro"/>
                <a:cs typeface="Source Sans Pro"/>
                <a:sym typeface="Source Sans Pro"/>
              </a:rPr>
              <a:t>L</a:t>
            </a:r>
            <a:r>
              <a:rPr b="0" baseline="-25000" i="0" lang="en-US" sz="1800" u="none" cap="none" strike="noStrike">
                <a:solidFill>
                  <a:srgbClr val="000000"/>
                </a:solidFill>
                <a:latin typeface="Source Sans Pro"/>
                <a:ea typeface="Source Sans Pro"/>
                <a:cs typeface="Source Sans Pro"/>
                <a:sym typeface="Source Sans Pro"/>
              </a:rPr>
              <a:t>2</a:t>
            </a:r>
            <a:endParaRPr/>
          </a:p>
        </p:txBody>
      </p:sp>
      <p:sp>
        <p:nvSpPr>
          <p:cNvPr id="946" name="Google Shape;946;p31"/>
          <p:cNvSpPr txBox="1"/>
          <p:nvPr/>
        </p:nvSpPr>
        <p:spPr>
          <a:xfrm>
            <a:off x="1907932" y="982547"/>
            <a:ext cx="377027"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800" u="none" cap="none" strike="noStrike">
                <a:solidFill>
                  <a:srgbClr val="000000"/>
                </a:solidFill>
                <a:latin typeface="Source Sans Pro"/>
                <a:ea typeface="Source Sans Pro"/>
                <a:cs typeface="Source Sans Pro"/>
                <a:sym typeface="Source Sans Pro"/>
              </a:rPr>
              <a:t>L</a:t>
            </a:r>
            <a:r>
              <a:rPr b="0" baseline="-25000" i="0" lang="en-US" sz="1800" u="none" cap="none" strike="noStrike">
                <a:solidFill>
                  <a:srgbClr val="000000"/>
                </a:solidFill>
                <a:latin typeface="Source Sans Pro"/>
                <a:ea typeface="Source Sans Pro"/>
                <a:cs typeface="Source Sans Pro"/>
                <a:sym typeface="Source Sans Pro"/>
              </a:rPr>
              <a:t>1</a:t>
            </a:r>
            <a:endParaRPr/>
          </a:p>
        </p:txBody>
      </p:sp>
      <p:grpSp>
        <p:nvGrpSpPr>
          <p:cNvPr id="947" name="Google Shape;947;p31"/>
          <p:cNvGrpSpPr/>
          <p:nvPr/>
        </p:nvGrpSpPr>
        <p:grpSpPr>
          <a:xfrm>
            <a:off x="3433863" y="1996173"/>
            <a:ext cx="503738" cy="490540"/>
            <a:chOff x="2508920" y="1996173"/>
            <a:chExt cx="503738" cy="490540"/>
          </a:xfrm>
        </p:grpSpPr>
        <p:sp>
          <p:nvSpPr>
            <p:cNvPr id="928" name="Google Shape;928;p31"/>
            <p:cNvSpPr/>
            <p:nvPr/>
          </p:nvSpPr>
          <p:spPr>
            <a:xfrm flipH="1">
              <a:off x="2508920" y="1996173"/>
              <a:ext cx="501650" cy="490538"/>
            </a:xfrm>
            <a:prstGeom prst="rect">
              <a:avLst/>
            </a:prstGeom>
            <a:solidFill>
              <a:srgbClr val="FF9797"/>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sp>
          <p:nvSpPr>
            <p:cNvPr id="948" name="Google Shape;948;p31"/>
            <p:cNvSpPr/>
            <p:nvPr/>
          </p:nvSpPr>
          <p:spPr>
            <a:xfrm flipH="1">
              <a:off x="2574013" y="2069198"/>
              <a:ext cx="173037" cy="120650"/>
            </a:xfrm>
            <a:custGeom>
              <a:rect b="b" l="l" r="r" t="t"/>
              <a:pathLst>
                <a:path extrusionOk="0" h="1436" w="2352">
                  <a:moveTo>
                    <a:pt x="0" y="724"/>
                  </a:moveTo>
                  <a:cubicBezTo>
                    <a:pt x="65" y="594"/>
                    <a:pt x="130" y="465"/>
                    <a:pt x="192" y="364"/>
                  </a:cubicBezTo>
                  <a:cubicBezTo>
                    <a:pt x="254" y="263"/>
                    <a:pt x="316" y="177"/>
                    <a:pt x="370" y="119"/>
                  </a:cubicBezTo>
                  <a:cubicBezTo>
                    <a:pt x="424" y="61"/>
                    <a:pt x="480" y="36"/>
                    <a:pt x="514" y="18"/>
                  </a:cubicBezTo>
                  <a:cubicBezTo>
                    <a:pt x="548" y="0"/>
                    <a:pt x="553" y="13"/>
                    <a:pt x="576" y="13"/>
                  </a:cubicBezTo>
                  <a:cubicBezTo>
                    <a:pt x="599" y="13"/>
                    <a:pt x="625" y="8"/>
                    <a:pt x="653" y="18"/>
                  </a:cubicBezTo>
                  <a:cubicBezTo>
                    <a:pt x="681" y="28"/>
                    <a:pt x="702" y="33"/>
                    <a:pt x="744" y="71"/>
                  </a:cubicBezTo>
                  <a:cubicBezTo>
                    <a:pt x="786" y="109"/>
                    <a:pt x="865" y="199"/>
                    <a:pt x="903" y="248"/>
                  </a:cubicBezTo>
                  <a:cubicBezTo>
                    <a:pt x="941" y="297"/>
                    <a:pt x="939" y="303"/>
                    <a:pt x="975" y="364"/>
                  </a:cubicBezTo>
                  <a:cubicBezTo>
                    <a:pt x="1011" y="425"/>
                    <a:pt x="1068" y="517"/>
                    <a:pt x="1119" y="613"/>
                  </a:cubicBezTo>
                  <a:cubicBezTo>
                    <a:pt x="1170" y="709"/>
                    <a:pt x="1237" y="856"/>
                    <a:pt x="1282" y="940"/>
                  </a:cubicBezTo>
                  <a:cubicBezTo>
                    <a:pt x="1327" y="1024"/>
                    <a:pt x="1346" y="1056"/>
                    <a:pt x="1387" y="1117"/>
                  </a:cubicBezTo>
                  <a:cubicBezTo>
                    <a:pt x="1428" y="1178"/>
                    <a:pt x="1486" y="1256"/>
                    <a:pt x="1531" y="1304"/>
                  </a:cubicBezTo>
                  <a:cubicBezTo>
                    <a:pt x="1576" y="1352"/>
                    <a:pt x="1620" y="1384"/>
                    <a:pt x="1656" y="1405"/>
                  </a:cubicBezTo>
                  <a:cubicBezTo>
                    <a:pt x="1692" y="1426"/>
                    <a:pt x="1719" y="1426"/>
                    <a:pt x="1747" y="1429"/>
                  </a:cubicBezTo>
                  <a:cubicBezTo>
                    <a:pt x="1775" y="1432"/>
                    <a:pt x="1791" y="1436"/>
                    <a:pt x="1824" y="1424"/>
                  </a:cubicBezTo>
                  <a:cubicBezTo>
                    <a:pt x="1857" y="1412"/>
                    <a:pt x="1906" y="1390"/>
                    <a:pt x="1944" y="1357"/>
                  </a:cubicBezTo>
                  <a:cubicBezTo>
                    <a:pt x="1982" y="1324"/>
                    <a:pt x="2021" y="1269"/>
                    <a:pt x="2055" y="1223"/>
                  </a:cubicBezTo>
                  <a:cubicBezTo>
                    <a:pt x="2089" y="1177"/>
                    <a:pt x="2120" y="1129"/>
                    <a:pt x="2151" y="1079"/>
                  </a:cubicBezTo>
                  <a:cubicBezTo>
                    <a:pt x="2182" y="1029"/>
                    <a:pt x="2214" y="975"/>
                    <a:pt x="2242" y="925"/>
                  </a:cubicBezTo>
                  <a:cubicBezTo>
                    <a:pt x="2270" y="875"/>
                    <a:pt x="2301" y="815"/>
                    <a:pt x="2319" y="781"/>
                  </a:cubicBezTo>
                  <a:cubicBezTo>
                    <a:pt x="2337" y="747"/>
                    <a:pt x="2344" y="733"/>
                    <a:pt x="2352" y="719"/>
                  </a:cubicBezTo>
                </a:path>
              </a:pathLst>
            </a:cu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cxnSp>
          <p:nvCxnSpPr>
            <p:cNvPr id="949" name="Google Shape;949;p31"/>
            <p:cNvCxnSpPr/>
            <p:nvPr/>
          </p:nvCxnSpPr>
          <p:spPr>
            <a:xfrm flipH="1">
              <a:off x="2515137" y="1996173"/>
              <a:ext cx="497521" cy="490540"/>
            </a:xfrm>
            <a:prstGeom prst="straightConnector1">
              <a:avLst/>
            </a:prstGeom>
            <a:noFill/>
            <a:ln cap="flat" cmpd="sng" w="12700">
              <a:solidFill>
                <a:schemeClr val="dk1"/>
              </a:solidFill>
              <a:prstDash val="solid"/>
              <a:round/>
              <a:headEnd len="sm" w="sm" type="none"/>
              <a:tailEnd len="sm" w="sm" type="none"/>
            </a:ln>
          </p:spPr>
        </p:cxnSp>
        <p:cxnSp>
          <p:nvCxnSpPr>
            <p:cNvPr id="950" name="Google Shape;950;p31"/>
            <p:cNvCxnSpPr/>
            <p:nvPr/>
          </p:nvCxnSpPr>
          <p:spPr>
            <a:xfrm rot="10800000">
              <a:off x="2747050" y="2332723"/>
              <a:ext cx="217488" cy="0"/>
            </a:xfrm>
            <a:prstGeom prst="straightConnector1">
              <a:avLst/>
            </a:prstGeom>
            <a:noFill/>
            <a:ln cap="flat" cmpd="sng" w="12700">
              <a:solidFill>
                <a:schemeClr val="dk1"/>
              </a:solidFill>
              <a:prstDash val="solid"/>
              <a:round/>
              <a:headEnd len="sm" w="sm" type="none"/>
              <a:tailEnd len="sm" w="sm" type="none"/>
            </a:ln>
          </p:spPr>
        </p:cxnSp>
        <p:cxnSp>
          <p:nvCxnSpPr>
            <p:cNvPr id="951" name="Google Shape;951;p31"/>
            <p:cNvCxnSpPr/>
            <p:nvPr/>
          </p:nvCxnSpPr>
          <p:spPr>
            <a:xfrm rot="10800000">
              <a:off x="2747050" y="2385111"/>
              <a:ext cx="217488" cy="0"/>
            </a:xfrm>
            <a:prstGeom prst="straightConnector1">
              <a:avLst/>
            </a:prstGeom>
            <a:noFill/>
            <a:ln cap="flat" cmpd="sng" w="12700">
              <a:solidFill>
                <a:schemeClr val="dk1"/>
              </a:solidFill>
              <a:prstDash val="dash"/>
              <a:round/>
              <a:headEnd len="sm" w="sm" type="none"/>
              <a:tailEnd len="sm" w="sm" type="none"/>
            </a:ln>
          </p:spPr>
        </p:cxnSp>
      </p:grpSp>
      <p:grpSp>
        <p:nvGrpSpPr>
          <p:cNvPr id="952" name="Google Shape;952;p31"/>
          <p:cNvGrpSpPr/>
          <p:nvPr/>
        </p:nvGrpSpPr>
        <p:grpSpPr>
          <a:xfrm rot="10800000">
            <a:off x="2900320" y="1971549"/>
            <a:ext cx="631938" cy="934059"/>
            <a:chOff x="1279136" y="1119609"/>
            <a:chExt cx="631938" cy="934059"/>
          </a:xfrm>
        </p:grpSpPr>
        <p:cxnSp>
          <p:nvCxnSpPr>
            <p:cNvPr id="953" name="Google Shape;953;p31"/>
            <p:cNvCxnSpPr/>
            <p:nvPr/>
          </p:nvCxnSpPr>
          <p:spPr>
            <a:xfrm>
              <a:off x="1279136" y="1371600"/>
              <a:ext cx="282964" cy="0"/>
            </a:xfrm>
            <a:prstGeom prst="straightConnector1">
              <a:avLst/>
            </a:prstGeom>
            <a:noFill/>
            <a:ln cap="flat" cmpd="sng" w="9525">
              <a:solidFill>
                <a:schemeClr val="dk1"/>
              </a:solidFill>
              <a:prstDash val="solid"/>
              <a:round/>
              <a:headEnd len="lg" w="lg" type="stealth"/>
              <a:tailEnd len="sm" w="sm" type="none"/>
            </a:ln>
          </p:spPr>
        </p:cxnSp>
        <p:cxnSp>
          <p:nvCxnSpPr>
            <p:cNvPr id="954" name="Google Shape;954;p31"/>
            <p:cNvCxnSpPr/>
            <p:nvPr/>
          </p:nvCxnSpPr>
          <p:spPr>
            <a:xfrm rot="10800000">
              <a:off x="1562100" y="1371600"/>
              <a:ext cx="0" cy="682068"/>
            </a:xfrm>
            <a:prstGeom prst="straightConnector1">
              <a:avLst/>
            </a:prstGeom>
            <a:noFill/>
            <a:ln cap="flat" cmpd="sng" w="9525">
              <a:solidFill>
                <a:schemeClr val="dk1"/>
              </a:solidFill>
              <a:prstDash val="solid"/>
              <a:round/>
              <a:headEnd len="sm" w="sm" type="none"/>
              <a:tailEnd len="sm" w="sm" type="none"/>
            </a:ln>
          </p:spPr>
        </p:cxnSp>
        <p:sp>
          <p:nvSpPr>
            <p:cNvPr id="955" name="Google Shape;955;p31"/>
            <p:cNvSpPr txBox="1"/>
            <p:nvPr/>
          </p:nvSpPr>
          <p:spPr>
            <a:xfrm rot="10800000">
              <a:off x="1554886" y="1119609"/>
              <a:ext cx="356188"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800" u="none" cap="none" strike="noStrike">
                  <a:solidFill>
                    <a:srgbClr val="000000"/>
                  </a:solidFill>
                  <a:latin typeface="Source Sans Pro"/>
                  <a:ea typeface="Source Sans Pro"/>
                  <a:cs typeface="Source Sans Pro"/>
                  <a:sym typeface="Source Sans Pro"/>
                </a:rPr>
                <a:t>Z</a:t>
              </a:r>
              <a:r>
                <a:rPr b="0" baseline="-25000" i="1" lang="en-US" sz="1800" u="none" cap="none" strike="noStrike">
                  <a:solidFill>
                    <a:srgbClr val="000000"/>
                  </a:solidFill>
                  <a:latin typeface="Source Sans Pro"/>
                  <a:ea typeface="Source Sans Pro"/>
                  <a:cs typeface="Source Sans Pro"/>
                  <a:sym typeface="Source Sans Pro"/>
                </a:rPr>
                <a:t>r</a:t>
              </a:r>
              <a:endParaRPr/>
            </a:p>
          </p:txBody>
        </p:sp>
      </p:grpSp>
      <p:grpSp>
        <p:nvGrpSpPr>
          <p:cNvPr id="956" name="Google Shape;956;p31"/>
          <p:cNvGrpSpPr/>
          <p:nvPr/>
        </p:nvGrpSpPr>
        <p:grpSpPr>
          <a:xfrm>
            <a:off x="444501" y="3945723"/>
            <a:ext cx="4127500" cy="650467"/>
            <a:chOff x="444501" y="3945723"/>
            <a:chExt cx="4127500" cy="650467"/>
          </a:xfrm>
        </p:grpSpPr>
        <p:sp>
          <p:nvSpPr>
            <p:cNvPr id="957" name="Google Shape;957;p31"/>
            <p:cNvSpPr txBox="1"/>
            <p:nvPr/>
          </p:nvSpPr>
          <p:spPr>
            <a:xfrm>
              <a:off x="444501" y="3945723"/>
              <a:ext cx="4127500" cy="381451"/>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0" i="0" lang="en-US" sz="1400" u="none" cap="none" strike="noStrike">
                  <a:solidFill>
                    <a:schemeClr val="dk1"/>
                  </a:solidFill>
                  <a:latin typeface="Source Sans Pro"/>
                  <a:ea typeface="Source Sans Pro"/>
                  <a:cs typeface="Source Sans Pro"/>
                  <a:sym typeface="Source Sans Pro"/>
                </a:rPr>
                <a:t>Additional Requirement:</a:t>
              </a:r>
              <a:endParaRPr/>
            </a:p>
          </p:txBody>
        </p:sp>
        <p:sp>
          <p:nvSpPr>
            <p:cNvPr id="958" name="Google Shape;958;p31"/>
            <p:cNvSpPr txBox="1"/>
            <p:nvPr/>
          </p:nvSpPr>
          <p:spPr>
            <a:xfrm>
              <a:off x="809217" y="4214739"/>
              <a:ext cx="3717542" cy="381451"/>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0" i="0" lang="en-US" sz="1400" u="none" cap="none" strike="noStrike">
                  <a:solidFill>
                    <a:schemeClr val="dk1"/>
                  </a:solidFill>
                  <a:latin typeface="Source Sans Pro"/>
                  <a:ea typeface="Source Sans Pro"/>
                  <a:cs typeface="Source Sans Pro"/>
                  <a:sym typeface="Source Sans Pro"/>
                </a:rPr>
                <a:t>Rectifier must be stable with </a:t>
              </a:r>
              <a:r>
                <a:rPr b="0" i="1" lang="en-US" sz="1400" u="none" cap="none" strike="noStrike">
                  <a:solidFill>
                    <a:schemeClr val="dk1"/>
                  </a:solidFill>
                  <a:latin typeface="Source Sans Pro"/>
                  <a:ea typeface="Source Sans Pro"/>
                  <a:cs typeface="Source Sans Pro"/>
                  <a:sym typeface="Source Sans Pro"/>
                </a:rPr>
                <a:t>L</a:t>
              </a:r>
              <a:r>
                <a:rPr b="0" baseline="-25000" i="0" lang="en-US" sz="1400" u="none" cap="none" strike="noStrike">
                  <a:solidFill>
                    <a:schemeClr val="dk1"/>
                  </a:solidFill>
                  <a:latin typeface="Source Sans Pro"/>
                  <a:ea typeface="Source Sans Pro"/>
                  <a:cs typeface="Source Sans Pro"/>
                  <a:sym typeface="Source Sans Pro"/>
                </a:rPr>
                <a:t>eq</a:t>
              </a:r>
              <a:r>
                <a:rPr b="0" i="0" lang="en-US" sz="1400" u="none" cap="none" strike="noStrike">
                  <a:solidFill>
                    <a:schemeClr val="dk1"/>
                  </a:solidFill>
                  <a:latin typeface="Source Sans Pro"/>
                  <a:ea typeface="Source Sans Pro"/>
                  <a:cs typeface="Source Sans Pro"/>
                  <a:sym typeface="Source Sans Pro"/>
                </a:rPr>
                <a:t> = 0.33 p.u.</a:t>
              </a:r>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9"/>
                                        </p:tgtEl>
                                        <p:attrNameLst>
                                          <p:attrName>style.visibility</p:attrName>
                                        </p:attrNameLst>
                                      </p:cBhvr>
                                      <p:to>
                                        <p:strVal val="visible"/>
                                      </p:to>
                                    </p:set>
                                    <p:animEffect filter="fade" transition="in">
                                      <p:cBhvr>
                                        <p:cTn dur="500"/>
                                        <p:tgtEl>
                                          <p:spTgt spid="919"/>
                                        </p:tgtEl>
                                      </p:cBhvr>
                                    </p:animEffect>
                                  </p:childTnLst>
                                </p:cTn>
                              </p:par>
                              <p:par>
                                <p:cTn fill="hold" nodeType="withEffect" presetClass="entr" presetID="10" presetSubtype="0">
                                  <p:stCondLst>
                                    <p:cond delay="0"/>
                                  </p:stCondLst>
                                  <p:childTnLst>
                                    <p:set>
                                      <p:cBhvr>
                                        <p:cTn dur="1" fill="hold">
                                          <p:stCondLst>
                                            <p:cond delay="0"/>
                                          </p:stCondLst>
                                        </p:cTn>
                                        <p:tgtEl>
                                          <p:spTgt spid="913"/>
                                        </p:tgtEl>
                                        <p:attrNameLst>
                                          <p:attrName>style.visibility</p:attrName>
                                        </p:attrNameLst>
                                      </p:cBhvr>
                                      <p:to>
                                        <p:strVal val="visible"/>
                                      </p:to>
                                    </p:set>
                                    <p:animEffect filter="fade" transition="in">
                                      <p:cBhvr>
                                        <p:cTn dur="500"/>
                                        <p:tgtEl>
                                          <p:spTgt spid="9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2"/>
                                        </p:tgtEl>
                                        <p:attrNameLst>
                                          <p:attrName>style.visibility</p:attrName>
                                        </p:attrNameLst>
                                      </p:cBhvr>
                                      <p:to>
                                        <p:strVal val="visible"/>
                                      </p:to>
                                    </p:set>
                                    <p:animEffect filter="fade" transition="in">
                                      <p:cBhvr>
                                        <p:cTn dur="500"/>
                                        <p:tgtEl>
                                          <p:spTgt spid="922"/>
                                        </p:tgtEl>
                                      </p:cBhvr>
                                    </p:animEffect>
                                  </p:childTnLst>
                                </p:cTn>
                              </p:par>
                              <p:par>
                                <p:cTn fill="hold" nodeType="withEffect" presetClass="entr" presetID="10" presetSubtype="0">
                                  <p:stCondLst>
                                    <p:cond delay="0"/>
                                  </p:stCondLst>
                                  <p:childTnLst>
                                    <p:set>
                                      <p:cBhvr>
                                        <p:cTn dur="1" fill="hold">
                                          <p:stCondLst>
                                            <p:cond delay="0"/>
                                          </p:stCondLst>
                                        </p:cTn>
                                        <p:tgtEl>
                                          <p:spTgt spid="910"/>
                                        </p:tgtEl>
                                        <p:attrNameLst>
                                          <p:attrName>style.visibility</p:attrName>
                                        </p:attrNameLst>
                                      </p:cBhvr>
                                      <p:to>
                                        <p:strVal val="visible"/>
                                      </p:to>
                                    </p:set>
                                    <p:animEffect filter="fade" transition="in">
                                      <p:cBhvr>
                                        <p:cTn dur="500"/>
                                        <p:tgtEl>
                                          <p:spTgt spid="9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6"/>
                                        </p:tgtEl>
                                        <p:attrNameLst>
                                          <p:attrName>style.visibility</p:attrName>
                                        </p:attrNameLst>
                                      </p:cBhvr>
                                      <p:to>
                                        <p:strVal val="visible"/>
                                      </p:to>
                                    </p:set>
                                    <p:animEffect filter="fade" transition="in">
                                      <p:cBhvr>
                                        <p:cTn dur="500"/>
                                        <p:tgtEl>
                                          <p:spTgt spid="9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2" name="Shape 962"/>
        <p:cNvGrpSpPr/>
        <p:nvPr/>
      </p:nvGrpSpPr>
      <p:grpSpPr>
        <a:xfrm>
          <a:off x="0" y="0"/>
          <a:ext cx="0" cy="0"/>
          <a:chOff x="0" y="0"/>
          <a:chExt cx="0" cy="0"/>
        </a:xfrm>
      </p:grpSpPr>
      <p:grpSp>
        <p:nvGrpSpPr>
          <p:cNvPr id="963" name="Google Shape;963;p32"/>
          <p:cNvGrpSpPr/>
          <p:nvPr/>
        </p:nvGrpSpPr>
        <p:grpSpPr>
          <a:xfrm>
            <a:off x="452197" y="1089185"/>
            <a:ext cx="8157231" cy="1728128"/>
            <a:chOff x="452197" y="1089185"/>
            <a:chExt cx="8157231" cy="1728128"/>
          </a:xfrm>
        </p:grpSpPr>
        <p:pic>
          <p:nvPicPr>
            <p:cNvPr id="964" name="Google Shape;964;p32"/>
            <p:cNvPicPr preferRelativeResize="0"/>
            <p:nvPr/>
          </p:nvPicPr>
          <p:blipFill rotWithShape="1">
            <a:blip r:embed="rId3">
              <a:alphaModFix/>
            </a:blip>
            <a:srcRect b="0" l="0" r="0" t="0"/>
            <a:stretch/>
          </p:blipFill>
          <p:spPr>
            <a:xfrm>
              <a:off x="452197" y="1089185"/>
              <a:ext cx="8063153" cy="1728128"/>
            </a:xfrm>
            <a:prstGeom prst="rect">
              <a:avLst/>
            </a:prstGeom>
            <a:noFill/>
            <a:ln>
              <a:noFill/>
            </a:ln>
          </p:spPr>
        </p:pic>
        <p:sp>
          <p:nvSpPr>
            <p:cNvPr id="965" name="Google Shape;965;p32"/>
            <p:cNvSpPr/>
            <p:nvPr/>
          </p:nvSpPr>
          <p:spPr>
            <a:xfrm>
              <a:off x="2344629" y="2658727"/>
              <a:ext cx="6264799" cy="158586"/>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grpSp>
      <p:pic>
        <p:nvPicPr>
          <p:cNvPr id="966" name="Google Shape;966;p32"/>
          <p:cNvPicPr preferRelativeResize="0"/>
          <p:nvPr/>
        </p:nvPicPr>
        <p:blipFill rotWithShape="1">
          <a:blip r:embed="rId4">
            <a:alphaModFix/>
          </a:blip>
          <a:srcRect b="0" l="0" r="0" t="0"/>
          <a:stretch/>
        </p:blipFill>
        <p:spPr>
          <a:xfrm>
            <a:off x="463980" y="2730724"/>
            <a:ext cx="8194746" cy="1684210"/>
          </a:xfrm>
          <a:prstGeom prst="rect">
            <a:avLst/>
          </a:prstGeom>
          <a:noFill/>
          <a:ln>
            <a:noFill/>
          </a:ln>
        </p:spPr>
      </p:pic>
      <p:pic>
        <p:nvPicPr>
          <p:cNvPr id="967" name="Google Shape;967;p32"/>
          <p:cNvPicPr preferRelativeResize="0"/>
          <p:nvPr/>
        </p:nvPicPr>
        <p:blipFill rotWithShape="1">
          <a:blip r:embed="rId5">
            <a:alphaModFix/>
          </a:blip>
          <a:srcRect b="0" l="0" r="0" t="0"/>
          <a:stretch/>
        </p:blipFill>
        <p:spPr>
          <a:xfrm>
            <a:off x="7762915" y="104850"/>
            <a:ext cx="945356" cy="945356"/>
          </a:xfrm>
          <a:prstGeom prst="rect">
            <a:avLst/>
          </a:prstGeom>
          <a:noFill/>
          <a:ln>
            <a:noFill/>
          </a:ln>
        </p:spPr>
      </p:pic>
      <p:sp>
        <p:nvSpPr>
          <p:cNvPr id="968" name="Google Shape;968;p32"/>
          <p:cNvSpPr txBox="1"/>
          <p:nvPr>
            <p:ph type="title"/>
          </p:nvPr>
        </p:nvSpPr>
        <p:spPr>
          <a:xfrm>
            <a:off x="377428" y="273844"/>
            <a:ext cx="7886700" cy="600525"/>
          </a:xfrm>
          <a:prstGeom prst="rect">
            <a:avLst/>
          </a:prstGeom>
          <a:noFill/>
          <a:ln>
            <a:noFill/>
          </a:ln>
        </p:spPr>
        <p:txBody>
          <a:bodyPr anchorCtr="0" anchor="ctr" bIns="17125" lIns="34275" spcFirstLastPara="1" rIns="34275" wrap="square" tIns="17125">
            <a:noAutofit/>
          </a:bodyPr>
          <a:lstStyle/>
          <a:p>
            <a:pPr indent="0" lvl="0" marL="0" rtl="0" algn="l">
              <a:lnSpc>
                <a:spcPct val="90000"/>
              </a:lnSpc>
              <a:spcBef>
                <a:spcPts val="0"/>
              </a:spcBef>
              <a:spcAft>
                <a:spcPts val="0"/>
              </a:spcAft>
              <a:buSzPts val="10000"/>
              <a:buNone/>
            </a:pPr>
            <a:r>
              <a:rPr lang="en-US" sz="3750">
                <a:solidFill>
                  <a:srgbClr val="5F6062"/>
                </a:solidFill>
              </a:rPr>
              <a:t>Inverter Impedance from Simulation</a:t>
            </a:r>
            <a:endParaRPr sz="3750">
              <a:solidFill>
                <a:srgbClr val="5F6062"/>
              </a:solidFill>
            </a:endParaRPr>
          </a:p>
        </p:txBody>
      </p:sp>
      <p:sp>
        <p:nvSpPr>
          <p:cNvPr id="969" name="Google Shape;969;p32"/>
          <p:cNvSpPr txBox="1"/>
          <p:nvPr/>
        </p:nvSpPr>
        <p:spPr>
          <a:xfrm>
            <a:off x="7654067" y="1150531"/>
            <a:ext cx="676788" cy="2462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Source Sans Pro"/>
                <a:ea typeface="Source Sans Pro"/>
                <a:cs typeface="Source Sans Pro"/>
                <a:sym typeface="Source Sans Pro"/>
              </a:rPr>
              <a:t>@250 kW</a:t>
            </a:r>
            <a:endParaRPr/>
          </a:p>
        </p:txBody>
      </p:sp>
      <p:sp>
        <p:nvSpPr>
          <p:cNvPr id="970" name="Google Shape;970;p32"/>
          <p:cNvSpPr txBox="1"/>
          <p:nvPr/>
        </p:nvSpPr>
        <p:spPr>
          <a:xfrm>
            <a:off x="3048000" y="4328344"/>
            <a:ext cx="3048000" cy="2769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Frequency (Hz)</a:t>
            </a:r>
            <a:endParaRPr b="0" baseline="-25000" i="0" sz="1200" u="none" cap="none" strike="noStrike">
              <a:solidFill>
                <a:schemeClr val="dk1"/>
              </a:solidFill>
              <a:latin typeface="Times New Roman"/>
              <a:ea typeface="Times New Roman"/>
              <a:cs typeface="Times New Roman"/>
              <a:sym typeface="Times New Roman"/>
            </a:endParaRPr>
          </a:p>
        </p:txBody>
      </p:sp>
      <p:sp>
        <p:nvSpPr>
          <p:cNvPr id="971" name="Google Shape;971;p32"/>
          <p:cNvSpPr txBox="1"/>
          <p:nvPr/>
        </p:nvSpPr>
        <p:spPr>
          <a:xfrm>
            <a:off x="1072779" y="1985652"/>
            <a:ext cx="1960793"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FF0000"/>
                </a:solidFill>
                <a:latin typeface="Times New Roman"/>
                <a:ea typeface="Times New Roman"/>
                <a:cs typeface="Times New Roman"/>
                <a:sym typeface="Times New Roman"/>
              </a:rPr>
              <a:t>Z</a:t>
            </a:r>
            <a:r>
              <a:rPr b="0" baseline="-25000" i="1" lang="en-US" sz="1600" u="none" cap="none" strike="noStrike">
                <a:solidFill>
                  <a:srgbClr val="FF0000"/>
                </a:solidFill>
                <a:latin typeface="Times New Roman"/>
                <a:ea typeface="Times New Roman"/>
                <a:cs typeface="Times New Roman"/>
                <a:sym typeface="Times New Roman"/>
              </a:rPr>
              <a:t>i</a:t>
            </a:r>
            <a:r>
              <a:rPr b="0" i="0" lang="en-US" sz="1600" u="none" cap="none" strike="noStrike">
                <a:solidFill>
                  <a:srgbClr val="FF0000"/>
                </a:solidFill>
                <a:latin typeface="Times New Roman"/>
                <a:ea typeface="Times New Roman"/>
                <a:cs typeface="Times New Roman"/>
                <a:sym typeface="Times New Roman"/>
              </a:rPr>
              <a:t>, positive Sequence</a:t>
            </a:r>
            <a:endParaRPr/>
          </a:p>
        </p:txBody>
      </p:sp>
      <p:sp>
        <p:nvSpPr>
          <p:cNvPr id="972" name="Google Shape;972;p32"/>
          <p:cNvSpPr txBox="1"/>
          <p:nvPr/>
        </p:nvSpPr>
        <p:spPr>
          <a:xfrm>
            <a:off x="1072779" y="2809256"/>
            <a:ext cx="1975221"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chemeClr val="dk1"/>
                </a:solidFill>
                <a:latin typeface="Times New Roman"/>
                <a:ea typeface="Times New Roman"/>
                <a:cs typeface="Times New Roman"/>
                <a:sym typeface="Times New Roman"/>
              </a:rPr>
              <a:t>Z</a:t>
            </a:r>
            <a:r>
              <a:rPr b="0" baseline="-25000" i="1" lang="en-US" sz="1600" u="none" cap="none" strike="noStrike">
                <a:solidFill>
                  <a:schemeClr val="dk1"/>
                </a:solidFill>
                <a:latin typeface="Times New Roman"/>
                <a:ea typeface="Times New Roman"/>
                <a:cs typeface="Times New Roman"/>
                <a:sym typeface="Times New Roman"/>
              </a:rPr>
              <a:t>i</a:t>
            </a:r>
            <a:r>
              <a:rPr b="0" i="0" lang="en-US" sz="1600" u="none" cap="none" strike="noStrike">
                <a:solidFill>
                  <a:schemeClr val="dk1"/>
                </a:solidFill>
                <a:latin typeface="Times New Roman"/>
                <a:ea typeface="Times New Roman"/>
                <a:cs typeface="Times New Roman"/>
                <a:sym typeface="Times New Roman"/>
              </a:rPr>
              <a:t>, negative Sequence</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6" name="Shape 976"/>
        <p:cNvGrpSpPr/>
        <p:nvPr/>
      </p:nvGrpSpPr>
      <p:grpSpPr>
        <a:xfrm>
          <a:off x="0" y="0"/>
          <a:ext cx="0" cy="0"/>
          <a:chOff x="0" y="0"/>
          <a:chExt cx="0" cy="0"/>
        </a:xfrm>
      </p:grpSpPr>
      <p:grpSp>
        <p:nvGrpSpPr>
          <p:cNvPr id="977" name="Google Shape;977;p33"/>
          <p:cNvGrpSpPr/>
          <p:nvPr/>
        </p:nvGrpSpPr>
        <p:grpSpPr>
          <a:xfrm>
            <a:off x="436487" y="1081099"/>
            <a:ext cx="8177630" cy="1736214"/>
            <a:chOff x="431798" y="1081099"/>
            <a:chExt cx="8177630" cy="1736214"/>
          </a:xfrm>
        </p:grpSpPr>
        <p:pic>
          <p:nvPicPr>
            <p:cNvPr id="978" name="Google Shape;978;p33"/>
            <p:cNvPicPr preferRelativeResize="0"/>
            <p:nvPr/>
          </p:nvPicPr>
          <p:blipFill rotWithShape="1">
            <a:blip r:embed="rId3">
              <a:alphaModFix/>
            </a:blip>
            <a:srcRect b="0" l="0" r="0" t="0"/>
            <a:stretch/>
          </p:blipFill>
          <p:spPr>
            <a:xfrm>
              <a:off x="431798" y="1081099"/>
              <a:ext cx="8083552" cy="1732190"/>
            </a:xfrm>
            <a:prstGeom prst="rect">
              <a:avLst/>
            </a:prstGeom>
            <a:noFill/>
            <a:ln>
              <a:noFill/>
            </a:ln>
          </p:spPr>
        </p:pic>
        <p:sp>
          <p:nvSpPr>
            <p:cNvPr id="979" name="Google Shape;979;p33"/>
            <p:cNvSpPr/>
            <p:nvPr/>
          </p:nvSpPr>
          <p:spPr>
            <a:xfrm>
              <a:off x="2344629" y="2658727"/>
              <a:ext cx="6264799" cy="158586"/>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grpSp>
      <p:pic>
        <p:nvPicPr>
          <p:cNvPr id="980" name="Google Shape;980;p33"/>
          <p:cNvPicPr preferRelativeResize="0"/>
          <p:nvPr/>
        </p:nvPicPr>
        <p:blipFill rotWithShape="1">
          <a:blip r:embed="rId4">
            <a:alphaModFix/>
          </a:blip>
          <a:srcRect b="0" l="0" r="0" t="0"/>
          <a:stretch/>
        </p:blipFill>
        <p:spPr>
          <a:xfrm>
            <a:off x="461576" y="2724231"/>
            <a:ext cx="8194746" cy="1678966"/>
          </a:xfrm>
          <a:prstGeom prst="rect">
            <a:avLst/>
          </a:prstGeom>
          <a:noFill/>
          <a:ln>
            <a:noFill/>
          </a:ln>
        </p:spPr>
      </p:pic>
      <p:pic>
        <p:nvPicPr>
          <p:cNvPr id="981" name="Google Shape;981;p33"/>
          <p:cNvPicPr preferRelativeResize="0"/>
          <p:nvPr/>
        </p:nvPicPr>
        <p:blipFill rotWithShape="1">
          <a:blip r:embed="rId5">
            <a:alphaModFix/>
          </a:blip>
          <a:srcRect b="0" l="0" r="0" t="0"/>
          <a:stretch/>
        </p:blipFill>
        <p:spPr>
          <a:xfrm>
            <a:off x="7762915" y="104850"/>
            <a:ext cx="945356" cy="945356"/>
          </a:xfrm>
          <a:prstGeom prst="rect">
            <a:avLst/>
          </a:prstGeom>
          <a:noFill/>
          <a:ln>
            <a:noFill/>
          </a:ln>
        </p:spPr>
      </p:pic>
      <p:sp>
        <p:nvSpPr>
          <p:cNvPr id="982" name="Google Shape;982;p33"/>
          <p:cNvSpPr txBox="1"/>
          <p:nvPr>
            <p:ph type="title"/>
          </p:nvPr>
        </p:nvSpPr>
        <p:spPr>
          <a:xfrm>
            <a:off x="377428" y="273844"/>
            <a:ext cx="7886700" cy="600525"/>
          </a:xfrm>
          <a:prstGeom prst="rect">
            <a:avLst/>
          </a:prstGeom>
          <a:noFill/>
          <a:ln>
            <a:noFill/>
          </a:ln>
        </p:spPr>
        <p:txBody>
          <a:bodyPr anchorCtr="0" anchor="ctr" bIns="17125" lIns="34275" spcFirstLastPara="1" rIns="34275" wrap="square" tIns="17125">
            <a:noAutofit/>
          </a:bodyPr>
          <a:lstStyle/>
          <a:p>
            <a:pPr indent="0" lvl="0" marL="0" rtl="0" algn="l">
              <a:lnSpc>
                <a:spcPct val="90000"/>
              </a:lnSpc>
              <a:spcBef>
                <a:spcPts val="0"/>
              </a:spcBef>
              <a:spcAft>
                <a:spcPts val="0"/>
              </a:spcAft>
              <a:buSzPts val="10000"/>
              <a:buNone/>
            </a:pPr>
            <a:r>
              <a:rPr lang="en-US" sz="3750">
                <a:solidFill>
                  <a:srgbClr val="5F6062"/>
                </a:solidFill>
              </a:rPr>
              <a:t>Inverter Impedance from Simulation</a:t>
            </a:r>
            <a:endParaRPr sz="3750">
              <a:solidFill>
                <a:srgbClr val="5F6062"/>
              </a:solidFill>
            </a:endParaRPr>
          </a:p>
        </p:txBody>
      </p:sp>
      <p:grpSp>
        <p:nvGrpSpPr>
          <p:cNvPr id="983" name="Google Shape;983;p33"/>
          <p:cNvGrpSpPr/>
          <p:nvPr/>
        </p:nvGrpSpPr>
        <p:grpSpPr>
          <a:xfrm>
            <a:off x="4715576" y="1798188"/>
            <a:ext cx="766141" cy="1821756"/>
            <a:chOff x="5022850" y="1777999"/>
            <a:chExt cx="766141" cy="1821756"/>
          </a:xfrm>
        </p:grpSpPr>
        <p:sp>
          <p:nvSpPr>
            <p:cNvPr id="984" name="Google Shape;984;p33"/>
            <p:cNvSpPr/>
            <p:nvPr/>
          </p:nvSpPr>
          <p:spPr>
            <a:xfrm>
              <a:off x="5022850" y="1777999"/>
              <a:ext cx="76200" cy="73152"/>
            </a:xfrm>
            <a:prstGeom prst="ellipse">
              <a:avLst/>
            </a:prstGeom>
            <a:solidFill>
              <a:schemeClr val="lt1"/>
            </a:solidFill>
            <a:ln cap="flat" cmpd="sng" w="25400">
              <a:solidFill>
                <a:srgbClr val="FF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sp>
          <p:nvSpPr>
            <p:cNvPr id="985" name="Google Shape;985;p33"/>
            <p:cNvSpPr/>
            <p:nvPr/>
          </p:nvSpPr>
          <p:spPr>
            <a:xfrm>
              <a:off x="5022850" y="2949770"/>
              <a:ext cx="76200" cy="73152"/>
            </a:xfrm>
            <a:prstGeom prst="ellipse">
              <a:avLst/>
            </a:prstGeom>
            <a:solidFill>
              <a:schemeClr val="lt1"/>
            </a:solidFill>
            <a:ln cap="flat" cmpd="sng" w="25400">
              <a:solidFill>
                <a:srgbClr val="FF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sp>
          <p:nvSpPr>
            <p:cNvPr id="986" name="Google Shape;986;p33"/>
            <p:cNvSpPr/>
            <p:nvPr/>
          </p:nvSpPr>
          <p:spPr>
            <a:xfrm>
              <a:off x="5022850" y="3526603"/>
              <a:ext cx="76200" cy="73152"/>
            </a:xfrm>
            <a:prstGeom prst="ellipse">
              <a:avLst/>
            </a:prstGeom>
            <a:solidFill>
              <a:schemeClr val="lt1"/>
            </a:solidFill>
            <a:ln cap="flat" cmpd="sng" w="25400">
              <a:solidFill>
                <a:srgbClr val="FF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cxnSp>
          <p:nvCxnSpPr>
            <p:cNvPr id="987" name="Google Shape;987;p33"/>
            <p:cNvCxnSpPr>
              <a:stCxn id="985" idx="0"/>
              <a:endCxn id="984" idx="4"/>
            </p:cNvCxnSpPr>
            <p:nvPr/>
          </p:nvCxnSpPr>
          <p:spPr>
            <a:xfrm rot="10800000">
              <a:off x="5060950" y="1851170"/>
              <a:ext cx="0" cy="1098600"/>
            </a:xfrm>
            <a:prstGeom prst="straightConnector1">
              <a:avLst/>
            </a:prstGeom>
            <a:noFill/>
            <a:ln cap="flat" cmpd="sng" w="9525">
              <a:solidFill>
                <a:srgbClr val="FF00FF"/>
              </a:solidFill>
              <a:prstDash val="lgDash"/>
              <a:round/>
              <a:headEnd len="sm" w="sm" type="none"/>
              <a:tailEnd len="sm" w="sm" type="none"/>
            </a:ln>
          </p:spPr>
        </p:cxnSp>
        <p:cxnSp>
          <p:nvCxnSpPr>
            <p:cNvPr id="988" name="Google Shape;988;p33"/>
            <p:cNvCxnSpPr>
              <a:stCxn id="986" idx="0"/>
              <a:endCxn id="985" idx="4"/>
            </p:cNvCxnSpPr>
            <p:nvPr/>
          </p:nvCxnSpPr>
          <p:spPr>
            <a:xfrm rot="10800000">
              <a:off x="5060950" y="3022903"/>
              <a:ext cx="0" cy="503700"/>
            </a:xfrm>
            <a:prstGeom prst="straightConnector1">
              <a:avLst/>
            </a:prstGeom>
            <a:noFill/>
            <a:ln cap="flat" cmpd="sng" w="9525">
              <a:solidFill>
                <a:srgbClr val="FF00FF"/>
              </a:solidFill>
              <a:prstDash val="lgDash"/>
              <a:round/>
              <a:headEnd len="sm" w="sm" type="none"/>
              <a:tailEnd len="sm" w="sm" type="none"/>
            </a:ln>
          </p:spPr>
        </p:cxnSp>
        <p:sp>
          <p:nvSpPr>
            <p:cNvPr id="989" name="Google Shape;989;p33"/>
            <p:cNvSpPr txBox="1"/>
            <p:nvPr/>
          </p:nvSpPr>
          <p:spPr>
            <a:xfrm>
              <a:off x="5035259" y="2200361"/>
              <a:ext cx="753732" cy="33855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600" u="none" cap="none" strike="noStrike">
                  <a:solidFill>
                    <a:srgbClr val="FF00FF"/>
                  </a:solidFill>
                  <a:latin typeface="Source Sans Pro"/>
                  <a:ea typeface="Source Sans Pro"/>
                  <a:cs typeface="Source Sans Pro"/>
                  <a:sym typeface="Source Sans Pro"/>
                </a:rPr>
                <a:t>350 Hz</a:t>
              </a:r>
              <a:endParaRPr/>
            </a:p>
          </p:txBody>
        </p:sp>
      </p:grpSp>
      <p:grpSp>
        <p:nvGrpSpPr>
          <p:cNvPr id="990" name="Google Shape;990;p33"/>
          <p:cNvGrpSpPr/>
          <p:nvPr/>
        </p:nvGrpSpPr>
        <p:grpSpPr>
          <a:xfrm>
            <a:off x="6658219" y="1925339"/>
            <a:ext cx="841525" cy="1923122"/>
            <a:chOff x="7109383" y="1832641"/>
            <a:chExt cx="841525" cy="1923122"/>
          </a:xfrm>
        </p:grpSpPr>
        <p:sp>
          <p:nvSpPr>
            <p:cNvPr id="991" name="Google Shape;991;p33"/>
            <p:cNvSpPr/>
            <p:nvPr/>
          </p:nvSpPr>
          <p:spPr>
            <a:xfrm>
              <a:off x="7109383" y="1832641"/>
              <a:ext cx="76200" cy="73152"/>
            </a:xfrm>
            <a:prstGeom prst="ellipse">
              <a:avLst/>
            </a:prstGeom>
            <a:solidFill>
              <a:schemeClr val="lt1"/>
            </a:solidFill>
            <a:ln cap="flat" cmpd="sng" w="25400">
              <a:solidFill>
                <a:srgbClr val="FF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sp>
          <p:nvSpPr>
            <p:cNvPr id="992" name="Google Shape;992;p33"/>
            <p:cNvSpPr/>
            <p:nvPr/>
          </p:nvSpPr>
          <p:spPr>
            <a:xfrm>
              <a:off x="7109383" y="3129230"/>
              <a:ext cx="76200" cy="73152"/>
            </a:xfrm>
            <a:prstGeom prst="ellipse">
              <a:avLst/>
            </a:prstGeom>
            <a:solidFill>
              <a:schemeClr val="lt1"/>
            </a:solidFill>
            <a:ln cap="flat" cmpd="sng" w="25400">
              <a:solidFill>
                <a:srgbClr val="FF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sp>
          <p:nvSpPr>
            <p:cNvPr id="993" name="Google Shape;993;p33"/>
            <p:cNvSpPr/>
            <p:nvPr/>
          </p:nvSpPr>
          <p:spPr>
            <a:xfrm>
              <a:off x="7109383" y="3682611"/>
              <a:ext cx="76200" cy="73152"/>
            </a:xfrm>
            <a:prstGeom prst="ellipse">
              <a:avLst/>
            </a:prstGeom>
            <a:solidFill>
              <a:schemeClr val="lt1"/>
            </a:solidFill>
            <a:ln cap="flat" cmpd="sng" w="25400">
              <a:solidFill>
                <a:srgbClr val="FF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cxnSp>
          <p:nvCxnSpPr>
            <p:cNvPr id="994" name="Google Shape;994;p33"/>
            <p:cNvCxnSpPr>
              <a:stCxn id="992" idx="0"/>
              <a:endCxn id="991" idx="4"/>
            </p:cNvCxnSpPr>
            <p:nvPr/>
          </p:nvCxnSpPr>
          <p:spPr>
            <a:xfrm rot="10800000">
              <a:off x="7147483" y="1905830"/>
              <a:ext cx="0" cy="1223400"/>
            </a:xfrm>
            <a:prstGeom prst="straightConnector1">
              <a:avLst/>
            </a:prstGeom>
            <a:noFill/>
            <a:ln cap="flat" cmpd="sng" w="9525">
              <a:solidFill>
                <a:srgbClr val="FF00FF"/>
              </a:solidFill>
              <a:prstDash val="lgDash"/>
              <a:round/>
              <a:headEnd len="sm" w="sm" type="none"/>
              <a:tailEnd len="sm" w="sm" type="none"/>
            </a:ln>
          </p:spPr>
        </p:cxnSp>
        <p:cxnSp>
          <p:nvCxnSpPr>
            <p:cNvPr id="995" name="Google Shape;995;p33"/>
            <p:cNvCxnSpPr>
              <a:stCxn id="993" idx="0"/>
              <a:endCxn id="992" idx="4"/>
            </p:cNvCxnSpPr>
            <p:nvPr/>
          </p:nvCxnSpPr>
          <p:spPr>
            <a:xfrm rot="10800000">
              <a:off x="7147483" y="3202311"/>
              <a:ext cx="0" cy="480300"/>
            </a:xfrm>
            <a:prstGeom prst="straightConnector1">
              <a:avLst/>
            </a:prstGeom>
            <a:noFill/>
            <a:ln cap="flat" cmpd="sng" w="9525">
              <a:solidFill>
                <a:srgbClr val="FF00FF"/>
              </a:solidFill>
              <a:prstDash val="lgDash"/>
              <a:round/>
              <a:headEnd len="sm" w="sm" type="none"/>
              <a:tailEnd len="sm" w="sm" type="none"/>
            </a:ln>
          </p:spPr>
        </p:cxnSp>
        <p:sp>
          <p:nvSpPr>
            <p:cNvPr id="996" name="Google Shape;996;p33"/>
            <p:cNvSpPr txBox="1"/>
            <p:nvPr/>
          </p:nvSpPr>
          <p:spPr>
            <a:xfrm>
              <a:off x="7147483" y="2124110"/>
              <a:ext cx="803425" cy="33855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600" u="none" cap="none" strike="noStrike">
                  <a:solidFill>
                    <a:srgbClr val="FF00FF"/>
                  </a:solidFill>
                  <a:latin typeface="Source Sans Pro"/>
                  <a:ea typeface="Source Sans Pro"/>
                  <a:cs typeface="Source Sans Pro"/>
                  <a:sym typeface="Source Sans Pro"/>
                </a:rPr>
                <a:t>7.4 kHz</a:t>
              </a:r>
              <a:endParaRPr/>
            </a:p>
          </p:txBody>
        </p:sp>
      </p:grpSp>
      <p:sp>
        <p:nvSpPr>
          <p:cNvPr id="997" name="Google Shape;997;p33"/>
          <p:cNvSpPr txBox="1"/>
          <p:nvPr/>
        </p:nvSpPr>
        <p:spPr>
          <a:xfrm>
            <a:off x="4104443" y="1483161"/>
            <a:ext cx="373820"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0000FF"/>
                </a:solidFill>
                <a:latin typeface="Times New Roman"/>
                <a:ea typeface="Times New Roman"/>
                <a:cs typeface="Times New Roman"/>
                <a:sym typeface="Times New Roman"/>
              </a:rPr>
              <a:t>Z</a:t>
            </a:r>
            <a:r>
              <a:rPr b="0" baseline="-25000" i="1" lang="en-US" sz="1600" u="none" cap="none" strike="noStrike">
                <a:solidFill>
                  <a:srgbClr val="0000FF"/>
                </a:solidFill>
                <a:latin typeface="Times New Roman"/>
                <a:ea typeface="Times New Roman"/>
                <a:cs typeface="Times New Roman"/>
                <a:sym typeface="Times New Roman"/>
              </a:rPr>
              <a:t>L</a:t>
            </a:r>
            <a:endParaRPr/>
          </a:p>
        </p:txBody>
      </p:sp>
      <p:sp>
        <p:nvSpPr>
          <p:cNvPr id="998" name="Google Shape;998;p33"/>
          <p:cNvSpPr txBox="1"/>
          <p:nvPr/>
        </p:nvSpPr>
        <p:spPr>
          <a:xfrm>
            <a:off x="7263502" y="3118069"/>
            <a:ext cx="373820"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0000FF"/>
                </a:solidFill>
                <a:latin typeface="Times New Roman"/>
                <a:ea typeface="Times New Roman"/>
                <a:cs typeface="Times New Roman"/>
                <a:sym typeface="Times New Roman"/>
              </a:rPr>
              <a:t>Z</a:t>
            </a:r>
            <a:r>
              <a:rPr b="0" baseline="-25000" i="1" lang="en-US" sz="1600" u="none" cap="none" strike="noStrike">
                <a:solidFill>
                  <a:srgbClr val="0000FF"/>
                </a:solidFill>
                <a:latin typeface="Times New Roman"/>
                <a:ea typeface="Times New Roman"/>
                <a:cs typeface="Times New Roman"/>
                <a:sym typeface="Times New Roman"/>
              </a:rPr>
              <a:t>L</a:t>
            </a:r>
            <a:endParaRPr/>
          </a:p>
        </p:txBody>
      </p:sp>
      <p:sp>
        <p:nvSpPr>
          <p:cNvPr id="999" name="Google Shape;999;p33"/>
          <p:cNvSpPr txBox="1"/>
          <p:nvPr/>
        </p:nvSpPr>
        <p:spPr>
          <a:xfrm>
            <a:off x="7654067" y="1150531"/>
            <a:ext cx="676788" cy="2462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Source Sans Pro"/>
                <a:ea typeface="Source Sans Pro"/>
                <a:cs typeface="Source Sans Pro"/>
                <a:sym typeface="Source Sans Pro"/>
              </a:rPr>
              <a:t>@250 kW</a:t>
            </a:r>
            <a:endParaRPr/>
          </a:p>
        </p:txBody>
      </p:sp>
      <p:sp>
        <p:nvSpPr>
          <p:cNvPr id="1000" name="Google Shape;1000;p33"/>
          <p:cNvSpPr txBox="1"/>
          <p:nvPr/>
        </p:nvSpPr>
        <p:spPr>
          <a:xfrm>
            <a:off x="3048000" y="4328344"/>
            <a:ext cx="3048000" cy="2769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Frequency (Hz)</a:t>
            </a:r>
            <a:endParaRPr b="0" baseline="-25000" i="0" sz="1200" u="none" cap="none" strike="noStrike">
              <a:solidFill>
                <a:schemeClr val="dk1"/>
              </a:solidFill>
              <a:latin typeface="Times New Roman"/>
              <a:ea typeface="Times New Roman"/>
              <a:cs typeface="Times New Roman"/>
              <a:sym typeface="Times New Roman"/>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3"/>
                                        </p:tgtEl>
                                        <p:attrNameLst>
                                          <p:attrName>style.visibility</p:attrName>
                                        </p:attrNameLst>
                                      </p:cBhvr>
                                      <p:to>
                                        <p:strVal val="visible"/>
                                      </p:to>
                                    </p:set>
                                    <p:animEffect filter="fade" transition="in">
                                      <p:cBhvr>
                                        <p:cTn dur="500"/>
                                        <p:tgtEl>
                                          <p:spTgt spid="9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0"/>
                                        </p:tgtEl>
                                        <p:attrNameLst>
                                          <p:attrName>style.visibility</p:attrName>
                                        </p:attrNameLst>
                                      </p:cBhvr>
                                      <p:to>
                                        <p:strVal val="visible"/>
                                      </p:to>
                                    </p:set>
                                    <p:animEffect filter="fade" transition="in">
                                      <p:cBhvr>
                                        <p:cTn dur="500"/>
                                        <p:tgtEl>
                                          <p:spTgt spid="9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4" name="Shape 1004"/>
        <p:cNvGrpSpPr/>
        <p:nvPr/>
      </p:nvGrpSpPr>
      <p:grpSpPr>
        <a:xfrm>
          <a:off x="0" y="0"/>
          <a:ext cx="0" cy="0"/>
          <a:chOff x="0" y="0"/>
          <a:chExt cx="0" cy="0"/>
        </a:xfrm>
      </p:grpSpPr>
      <p:pic>
        <p:nvPicPr>
          <p:cNvPr id="1005" name="Google Shape;1005;p34"/>
          <p:cNvPicPr preferRelativeResize="0"/>
          <p:nvPr/>
        </p:nvPicPr>
        <p:blipFill rotWithShape="1">
          <a:blip r:embed="rId3">
            <a:alphaModFix/>
          </a:blip>
          <a:srcRect b="1179" l="4483" r="3487" t="2098"/>
          <a:stretch/>
        </p:blipFill>
        <p:spPr>
          <a:xfrm>
            <a:off x="581025" y="1114426"/>
            <a:ext cx="7886700" cy="1423988"/>
          </a:xfrm>
          <a:prstGeom prst="rect">
            <a:avLst/>
          </a:prstGeom>
          <a:noFill/>
          <a:ln>
            <a:noFill/>
          </a:ln>
        </p:spPr>
      </p:pic>
      <p:pic>
        <p:nvPicPr>
          <p:cNvPr id="1006" name="Google Shape;1006;p34"/>
          <p:cNvPicPr preferRelativeResize="0"/>
          <p:nvPr/>
        </p:nvPicPr>
        <p:blipFill rotWithShape="1">
          <a:blip r:embed="rId4">
            <a:alphaModFix/>
          </a:blip>
          <a:srcRect b="1208" l="4483" r="3487" t="1467"/>
          <a:stretch/>
        </p:blipFill>
        <p:spPr>
          <a:xfrm>
            <a:off x="581025" y="2778470"/>
            <a:ext cx="7886700" cy="1433961"/>
          </a:xfrm>
          <a:prstGeom prst="rect">
            <a:avLst/>
          </a:prstGeom>
          <a:noFill/>
          <a:ln>
            <a:noFill/>
          </a:ln>
        </p:spPr>
      </p:pic>
      <p:sp>
        <p:nvSpPr>
          <p:cNvPr id="1007" name="Google Shape;1007;p34"/>
          <p:cNvSpPr txBox="1"/>
          <p:nvPr/>
        </p:nvSpPr>
        <p:spPr>
          <a:xfrm rot="-5400000">
            <a:off x="81353" y="1603066"/>
            <a:ext cx="869149"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Source Sans Pro"/>
                <a:ea typeface="Source Sans Pro"/>
                <a:cs typeface="Source Sans Pro"/>
                <a:sym typeface="Source Sans Pro"/>
              </a:rPr>
              <a:t>Voltage (V)</a:t>
            </a:r>
            <a:endParaRPr/>
          </a:p>
        </p:txBody>
      </p:sp>
      <p:pic>
        <p:nvPicPr>
          <p:cNvPr id="1008" name="Google Shape;1008;p34"/>
          <p:cNvPicPr preferRelativeResize="0"/>
          <p:nvPr/>
        </p:nvPicPr>
        <p:blipFill rotWithShape="1">
          <a:blip r:embed="rId5">
            <a:alphaModFix/>
          </a:blip>
          <a:srcRect b="0" l="0" r="0" t="0"/>
          <a:stretch/>
        </p:blipFill>
        <p:spPr>
          <a:xfrm>
            <a:off x="7762915" y="104850"/>
            <a:ext cx="945356" cy="945356"/>
          </a:xfrm>
          <a:prstGeom prst="rect">
            <a:avLst/>
          </a:prstGeom>
          <a:noFill/>
          <a:ln>
            <a:noFill/>
          </a:ln>
        </p:spPr>
      </p:pic>
      <p:sp>
        <p:nvSpPr>
          <p:cNvPr id="1009" name="Google Shape;1009;p34"/>
          <p:cNvSpPr txBox="1"/>
          <p:nvPr>
            <p:ph type="title"/>
          </p:nvPr>
        </p:nvSpPr>
        <p:spPr>
          <a:xfrm>
            <a:off x="377428" y="273844"/>
            <a:ext cx="7886700" cy="600525"/>
          </a:xfrm>
          <a:prstGeom prst="rect">
            <a:avLst/>
          </a:prstGeom>
          <a:noFill/>
          <a:ln>
            <a:noFill/>
          </a:ln>
        </p:spPr>
        <p:txBody>
          <a:bodyPr anchorCtr="0" anchor="ctr" bIns="17125" lIns="34275" spcFirstLastPara="1" rIns="34275" wrap="square" tIns="17125">
            <a:noAutofit/>
          </a:bodyPr>
          <a:lstStyle/>
          <a:p>
            <a:pPr indent="0" lvl="0" marL="0" rtl="0" algn="l">
              <a:lnSpc>
                <a:spcPct val="90000"/>
              </a:lnSpc>
              <a:spcBef>
                <a:spcPts val="0"/>
              </a:spcBef>
              <a:spcAft>
                <a:spcPts val="0"/>
              </a:spcAft>
              <a:buSzPts val="10000"/>
              <a:buNone/>
            </a:pPr>
            <a:r>
              <a:rPr lang="en-US" sz="3750">
                <a:solidFill>
                  <a:srgbClr val="5F6062"/>
                </a:solidFill>
              </a:rPr>
              <a:t>Unstable Simulation with Inverter</a:t>
            </a:r>
            <a:endParaRPr sz="3750">
              <a:solidFill>
                <a:srgbClr val="5F6062"/>
              </a:solidFill>
            </a:endParaRPr>
          </a:p>
        </p:txBody>
      </p:sp>
      <p:sp>
        <p:nvSpPr>
          <p:cNvPr id="1010" name="Google Shape;1010;p34"/>
          <p:cNvSpPr txBox="1"/>
          <p:nvPr/>
        </p:nvSpPr>
        <p:spPr>
          <a:xfrm rot="-5400000">
            <a:off x="74942" y="3276136"/>
            <a:ext cx="881973"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Source Sans Pro"/>
                <a:ea typeface="Source Sans Pro"/>
                <a:cs typeface="Source Sans Pro"/>
                <a:sym typeface="Source Sans Pro"/>
              </a:rPr>
              <a:t>Current (A)</a:t>
            </a:r>
            <a:endParaRPr/>
          </a:p>
        </p:txBody>
      </p:sp>
      <p:sp>
        <p:nvSpPr>
          <p:cNvPr id="1011" name="Google Shape;1011;p34"/>
          <p:cNvSpPr txBox="1"/>
          <p:nvPr/>
        </p:nvSpPr>
        <p:spPr>
          <a:xfrm>
            <a:off x="4223186" y="4276534"/>
            <a:ext cx="697627" cy="2769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200" u="none" cap="none" strike="noStrike">
                <a:solidFill>
                  <a:srgbClr val="000000"/>
                </a:solidFill>
                <a:latin typeface="Source Sans Pro"/>
                <a:ea typeface="Source Sans Pro"/>
                <a:cs typeface="Source Sans Pro"/>
                <a:sym typeface="Source Sans Pro"/>
              </a:rPr>
              <a:t>Time (s)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 name="Shape 44"/>
        <p:cNvGrpSpPr/>
        <p:nvPr/>
      </p:nvGrpSpPr>
      <p:grpSpPr>
        <a:xfrm>
          <a:off x="0" y="0"/>
          <a:ext cx="0" cy="0"/>
          <a:chOff x="0" y="0"/>
          <a:chExt cx="0" cy="0"/>
        </a:xfrm>
      </p:grpSpPr>
      <p:pic>
        <p:nvPicPr>
          <p:cNvPr id="45" name="Google Shape;45;p8"/>
          <p:cNvPicPr preferRelativeResize="0"/>
          <p:nvPr/>
        </p:nvPicPr>
        <p:blipFill rotWithShape="1">
          <a:blip r:embed="rId3">
            <a:alphaModFix/>
          </a:blip>
          <a:srcRect b="0" l="0" r="0" t="0"/>
          <a:stretch/>
        </p:blipFill>
        <p:spPr>
          <a:xfrm>
            <a:off x="444500" y="1085850"/>
            <a:ext cx="8070850" cy="3463475"/>
          </a:xfrm>
          <a:prstGeom prst="rect">
            <a:avLst/>
          </a:prstGeom>
          <a:noFill/>
          <a:ln>
            <a:noFill/>
          </a:ln>
        </p:spPr>
      </p:pic>
      <p:sp>
        <p:nvSpPr>
          <p:cNvPr id="46" name="Google Shape;46;p8"/>
          <p:cNvSpPr/>
          <p:nvPr/>
        </p:nvSpPr>
        <p:spPr>
          <a:xfrm rot="10800000">
            <a:off x="476809" y="1653847"/>
            <a:ext cx="404162" cy="2282314"/>
          </a:xfrm>
          <a:prstGeom prst="rect">
            <a:avLst/>
          </a:prstGeom>
          <a:solidFill>
            <a:srgbClr val="151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sp>
        <p:nvSpPr>
          <p:cNvPr id="47" name="Google Shape;47;p8"/>
          <p:cNvSpPr/>
          <p:nvPr/>
        </p:nvSpPr>
        <p:spPr>
          <a:xfrm>
            <a:off x="1060527" y="4196608"/>
            <a:ext cx="6964286" cy="106311"/>
          </a:xfrm>
          <a:prstGeom prst="rect">
            <a:avLst/>
          </a:prstGeom>
          <a:solidFill>
            <a:srgbClr val="151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sp>
        <p:nvSpPr>
          <p:cNvPr id="48" name="Google Shape;48;p8"/>
          <p:cNvSpPr/>
          <p:nvPr/>
        </p:nvSpPr>
        <p:spPr>
          <a:xfrm>
            <a:off x="7477126" y="1443037"/>
            <a:ext cx="576262" cy="446817"/>
          </a:xfrm>
          <a:prstGeom prst="rect">
            <a:avLst/>
          </a:prstGeom>
          <a:solidFill>
            <a:srgbClr val="151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pic>
        <p:nvPicPr>
          <p:cNvPr id="49" name="Google Shape;49;p8"/>
          <p:cNvPicPr preferRelativeResize="0"/>
          <p:nvPr/>
        </p:nvPicPr>
        <p:blipFill rotWithShape="1">
          <a:blip r:embed="rId4">
            <a:alphaModFix/>
          </a:blip>
          <a:srcRect b="0" l="0" r="0" t="0"/>
          <a:stretch/>
        </p:blipFill>
        <p:spPr>
          <a:xfrm>
            <a:off x="7762915" y="104850"/>
            <a:ext cx="945356" cy="945356"/>
          </a:xfrm>
          <a:prstGeom prst="rect">
            <a:avLst/>
          </a:prstGeom>
          <a:noFill/>
          <a:ln>
            <a:noFill/>
          </a:ln>
        </p:spPr>
      </p:pic>
      <p:sp>
        <p:nvSpPr>
          <p:cNvPr id="50" name="Google Shape;50;p8"/>
          <p:cNvSpPr txBox="1"/>
          <p:nvPr>
            <p:ph type="title"/>
          </p:nvPr>
        </p:nvSpPr>
        <p:spPr>
          <a:xfrm>
            <a:off x="377428" y="273844"/>
            <a:ext cx="7886700" cy="600525"/>
          </a:xfrm>
          <a:prstGeom prst="rect">
            <a:avLst/>
          </a:prstGeom>
          <a:noFill/>
          <a:ln>
            <a:noFill/>
          </a:ln>
        </p:spPr>
        <p:txBody>
          <a:bodyPr anchorCtr="0" anchor="ctr" bIns="17125" lIns="34275" spcFirstLastPara="1" rIns="34275" wrap="square" tIns="17125">
            <a:noAutofit/>
          </a:bodyPr>
          <a:lstStyle/>
          <a:p>
            <a:pPr indent="0" lvl="0" marL="0" rtl="0" algn="l">
              <a:lnSpc>
                <a:spcPct val="90000"/>
              </a:lnSpc>
              <a:spcBef>
                <a:spcPts val="0"/>
              </a:spcBef>
              <a:spcAft>
                <a:spcPts val="0"/>
              </a:spcAft>
              <a:buSzPts val="10000"/>
              <a:buNone/>
            </a:pPr>
            <a:r>
              <a:rPr lang="en-US" sz="3750">
                <a:solidFill>
                  <a:srgbClr val="5F6062"/>
                </a:solidFill>
              </a:rPr>
              <a:t>Main Switch-Board (MSB) Currents</a:t>
            </a:r>
            <a:endParaRPr sz="3750">
              <a:solidFill>
                <a:srgbClr val="5F6062"/>
              </a:solidFill>
            </a:endParaRPr>
          </a:p>
        </p:txBody>
      </p:sp>
      <p:sp>
        <p:nvSpPr>
          <p:cNvPr id="51" name="Google Shape;51;p8"/>
          <p:cNvSpPr txBox="1"/>
          <p:nvPr/>
        </p:nvSpPr>
        <p:spPr>
          <a:xfrm>
            <a:off x="1127679" y="4113740"/>
            <a:ext cx="360997"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0.1</a:t>
            </a:r>
            <a:endParaRPr/>
          </a:p>
        </p:txBody>
      </p:sp>
      <p:sp>
        <p:nvSpPr>
          <p:cNvPr id="52" name="Google Shape;52;p8"/>
          <p:cNvSpPr txBox="1"/>
          <p:nvPr/>
        </p:nvSpPr>
        <p:spPr>
          <a:xfrm>
            <a:off x="1848958" y="4113740"/>
            <a:ext cx="360997"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0.2</a:t>
            </a:r>
            <a:endParaRPr/>
          </a:p>
        </p:txBody>
      </p:sp>
      <p:sp>
        <p:nvSpPr>
          <p:cNvPr id="53" name="Google Shape;53;p8"/>
          <p:cNvSpPr txBox="1"/>
          <p:nvPr/>
        </p:nvSpPr>
        <p:spPr>
          <a:xfrm>
            <a:off x="2558545" y="4113740"/>
            <a:ext cx="360997"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0.3</a:t>
            </a:r>
            <a:endParaRPr/>
          </a:p>
        </p:txBody>
      </p:sp>
      <p:sp>
        <p:nvSpPr>
          <p:cNvPr id="54" name="Google Shape;54;p8"/>
          <p:cNvSpPr txBox="1"/>
          <p:nvPr/>
        </p:nvSpPr>
        <p:spPr>
          <a:xfrm>
            <a:off x="3279824" y="4113740"/>
            <a:ext cx="360997"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0.4</a:t>
            </a:r>
            <a:endParaRPr/>
          </a:p>
        </p:txBody>
      </p:sp>
      <p:sp>
        <p:nvSpPr>
          <p:cNvPr id="55" name="Google Shape;55;p8"/>
          <p:cNvSpPr txBox="1"/>
          <p:nvPr/>
        </p:nvSpPr>
        <p:spPr>
          <a:xfrm>
            <a:off x="4002117" y="4113740"/>
            <a:ext cx="360997"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0.5</a:t>
            </a:r>
            <a:endParaRPr/>
          </a:p>
        </p:txBody>
      </p:sp>
      <p:sp>
        <p:nvSpPr>
          <p:cNvPr id="56" name="Google Shape;56;p8"/>
          <p:cNvSpPr txBox="1"/>
          <p:nvPr/>
        </p:nvSpPr>
        <p:spPr>
          <a:xfrm>
            <a:off x="4723396" y="4113740"/>
            <a:ext cx="360997"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0.6</a:t>
            </a:r>
            <a:endParaRPr/>
          </a:p>
        </p:txBody>
      </p:sp>
      <p:sp>
        <p:nvSpPr>
          <p:cNvPr id="57" name="Google Shape;57;p8"/>
          <p:cNvSpPr txBox="1"/>
          <p:nvPr/>
        </p:nvSpPr>
        <p:spPr>
          <a:xfrm>
            <a:off x="5432983" y="4113740"/>
            <a:ext cx="360997"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0.7</a:t>
            </a:r>
            <a:endParaRPr/>
          </a:p>
        </p:txBody>
      </p:sp>
      <p:sp>
        <p:nvSpPr>
          <p:cNvPr id="58" name="Google Shape;58;p8"/>
          <p:cNvSpPr txBox="1"/>
          <p:nvPr/>
        </p:nvSpPr>
        <p:spPr>
          <a:xfrm>
            <a:off x="6154262" y="4113740"/>
            <a:ext cx="360997"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0.8</a:t>
            </a:r>
            <a:endParaRPr/>
          </a:p>
        </p:txBody>
      </p:sp>
      <p:sp>
        <p:nvSpPr>
          <p:cNvPr id="59" name="Google Shape;59;p8"/>
          <p:cNvSpPr txBox="1"/>
          <p:nvPr/>
        </p:nvSpPr>
        <p:spPr>
          <a:xfrm>
            <a:off x="6875541" y="4113740"/>
            <a:ext cx="360997"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0.9</a:t>
            </a:r>
            <a:endParaRPr/>
          </a:p>
        </p:txBody>
      </p:sp>
      <p:sp>
        <p:nvSpPr>
          <p:cNvPr id="60" name="Google Shape;60;p8"/>
          <p:cNvSpPr txBox="1"/>
          <p:nvPr/>
        </p:nvSpPr>
        <p:spPr>
          <a:xfrm>
            <a:off x="7596820" y="4113740"/>
            <a:ext cx="360997"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1.0</a:t>
            </a:r>
            <a:endParaRPr/>
          </a:p>
        </p:txBody>
      </p:sp>
      <p:sp>
        <p:nvSpPr>
          <p:cNvPr id="61" name="Google Shape;61;p8"/>
          <p:cNvSpPr txBox="1"/>
          <p:nvPr/>
        </p:nvSpPr>
        <p:spPr>
          <a:xfrm>
            <a:off x="480015" y="1633007"/>
            <a:ext cx="466794"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4000</a:t>
            </a:r>
            <a:endParaRPr/>
          </a:p>
        </p:txBody>
      </p:sp>
      <p:sp>
        <p:nvSpPr>
          <p:cNvPr id="62" name="Google Shape;62;p8"/>
          <p:cNvSpPr txBox="1"/>
          <p:nvPr/>
        </p:nvSpPr>
        <p:spPr>
          <a:xfrm>
            <a:off x="480015" y="2128308"/>
            <a:ext cx="466794"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2000</a:t>
            </a:r>
            <a:endParaRPr/>
          </a:p>
        </p:txBody>
      </p:sp>
      <p:sp>
        <p:nvSpPr>
          <p:cNvPr id="63" name="Google Shape;63;p8"/>
          <p:cNvSpPr txBox="1"/>
          <p:nvPr/>
        </p:nvSpPr>
        <p:spPr>
          <a:xfrm>
            <a:off x="691611" y="2618317"/>
            <a:ext cx="255198"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0</a:t>
            </a:r>
            <a:endParaRPr/>
          </a:p>
        </p:txBody>
      </p:sp>
      <p:sp>
        <p:nvSpPr>
          <p:cNvPr id="64" name="Google Shape;64;p8"/>
          <p:cNvSpPr txBox="1"/>
          <p:nvPr/>
        </p:nvSpPr>
        <p:spPr>
          <a:xfrm>
            <a:off x="403070" y="3113618"/>
            <a:ext cx="543739"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chemeClr val="lt1"/>
                </a:solidFill>
                <a:latin typeface="Noto Sans Symbols"/>
                <a:ea typeface="Noto Sans Symbols"/>
                <a:cs typeface="Noto Sans Symbols"/>
                <a:sym typeface="Noto Sans Symbols"/>
              </a:rPr>
              <a:t>−</a:t>
            </a:r>
            <a:r>
              <a:rPr b="0" i="0" lang="en-US" sz="1100" u="none" cap="none" strike="noStrike">
                <a:solidFill>
                  <a:schemeClr val="lt1"/>
                </a:solidFill>
                <a:latin typeface="Source Sans Pro"/>
                <a:ea typeface="Source Sans Pro"/>
                <a:cs typeface="Source Sans Pro"/>
                <a:sym typeface="Source Sans Pro"/>
              </a:rPr>
              <a:t>2000</a:t>
            </a:r>
            <a:endParaRPr/>
          </a:p>
        </p:txBody>
      </p:sp>
      <p:sp>
        <p:nvSpPr>
          <p:cNvPr id="65" name="Google Shape;65;p8"/>
          <p:cNvSpPr txBox="1"/>
          <p:nvPr/>
        </p:nvSpPr>
        <p:spPr>
          <a:xfrm>
            <a:off x="403070" y="3603641"/>
            <a:ext cx="543739"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chemeClr val="lt1"/>
                </a:solidFill>
                <a:latin typeface="Noto Sans Symbols"/>
                <a:ea typeface="Noto Sans Symbols"/>
                <a:cs typeface="Noto Sans Symbols"/>
                <a:sym typeface="Noto Sans Symbols"/>
              </a:rPr>
              <a:t>−</a:t>
            </a:r>
            <a:r>
              <a:rPr b="0" i="0" lang="en-US" sz="1100" u="none" cap="none" strike="noStrike">
                <a:solidFill>
                  <a:schemeClr val="lt1"/>
                </a:solidFill>
                <a:latin typeface="Source Sans Pro"/>
                <a:ea typeface="Source Sans Pro"/>
                <a:cs typeface="Source Sans Pro"/>
                <a:sym typeface="Source Sans Pro"/>
              </a:rPr>
              <a:t>4000</a:t>
            </a:r>
            <a:endParaRPr/>
          </a:p>
        </p:txBody>
      </p:sp>
      <p:sp>
        <p:nvSpPr>
          <p:cNvPr id="66" name="Google Shape;66;p8"/>
          <p:cNvSpPr txBox="1"/>
          <p:nvPr/>
        </p:nvSpPr>
        <p:spPr>
          <a:xfrm rot="-5400000">
            <a:off x="390371" y="2657957"/>
            <a:ext cx="261610"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A</a:t>
            </a:r>
            <a:endParaRPr/>
          </a:p>
        </p:txBody>
      </p:sp>
      <p:sp>
        <p:nvSpPr>
          <p:cNvPr id="67" name="Google Shape;67;p8"/>
          <p:cNvSpPr txBox="1"/>
          <p:nvPr/>
        </p:nvSpPr>
        <p:spPr>
          <a:xfrm>
            <a:off x="7430394" y="1392236"/>
            <a:ext cx="298480" cy="2616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IA</a:t>
            </a:r>
            <a:endParaRPr/>
          </a:p>
        </p:txBody>
      </p:sp>
      <p:sp>
        <p:nvSpPr>
          <p:cNvPr id="68" name="Google Shape;68;p8"/>
          <p:cNvSpPr txBox="1"/>
          <p:nvPr/>
        </p:nvSpPr>
        <p:spPr>
          <a:xfrm>
            <a:off x="7430394" y="1523041"/>
            <a:ext cx="304892" cy="2616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IB</a:t>
            </a:r>
            <a:endParaRPr/>
          </a:p>
        </p:txBody>
      </p:sp>
      <p:sp>
        <p:nvSpPr>
          <p:cNvPr id="69" name="Google Shape;69;p8"/>
          <p:cNvSpPr txBox="1"/>
          <p:nvPr/>
        </p:nvSpPr>
        <p:spPr>
          <a:xfrm>
            <a:off x="7430394" y="1658608"/>
            <a:ext cx="301686" cy="2616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IC</a:t>
            </a:r>
            <a:endParaRPr/>
          </a:p>
        </p:txBody>
      </p:sp>
      <p:sp>
        <p:nvSpPr>
          <p:cNvPr id="70" name="Google Shape;70;p8"/>
          <p:cNvSpPr txBox="1"/>
          <p:nvPr/>
        </p:nvSpPr>
        <p:spPr>
          <a:xfrm>
            <a:off x="4404544" y="4280761"/>
            <a:ext cx="330540" cy="2616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5" name="Shape 1015"/>
        <p:cNvGrpSpPr/>
        <p:nvPr/>
      </p:nvGrpSpPr>
      <p:grpSpPr>
        <a:xfrm>
          <a:off x="0" y="0"/>
          <a:ext cx="0" cy="0"/>
          <a:chOff x="0" y="0"/>
          <a:chExt cx="0" cy="0"/>
        </a:xfrm>
      </p:grpSpPr>
      <p:pic>
        <p:nvPicPr>
          <p:cNvPr id="1016" name="Google Shape;1016;p35"/>
          <p:cNvPicPr preferRelativeResize="0"/>
          <p:nvPr/>
        </p:nvPicPr>
        <p:blipFill rotWithShape="1">
          <a:blip r:embed="rId3">
            <a:alphaModFix/>
          </a:blip>
          <a:srcRect b="955" l="4788" r="2930" t="1377"/>
          <a:stretch/>
        </p:blipFill>
        <p:spPr>
          <a:xfrm>
            <a:off x="607219" y="2778154"/>
            <a:ext cx="7908132" cy="1439041"/>
          </a:xfrm>
          <a:prstGeom prst="rect">
            <a:avLst/>
          </a:prstGeom>
          <a:noFill/>
          <a:ln>
            <a:noFill/>
          </a:ln>
        </p:spPr>
      </p:pic>
      <p:pic>
        <p:nvPicPr>
          <p:cNvPr id="1017" name="Google Shape;1017;p35"/>
          <p:cNvPicPr preferRelativeResize="0"/>
          <p:nvPr/>
        </p:nvPicPr>
        <p:blipFill rotWithShape="1">
          <a:blip r:embed="rId4">
            <a:alphaModFix/>
          </a:blip>
          <a:srcRect b="1176" l="4790" r="2930" t="2242"/>
          <a:stretch/>
        </p:blipFill>
        <p:spPr>
          <a:xfrm>
            <a:off x="607219" y="1118873"/>
            <a:ext cx="7908131" cy="1421921"/>
          </a:xfrm>
          <a:prstGeom prst="rect">
            <a:avLst/>
          </a:prstGeom>
          <a:noFill/>
          <a:ln>
            <a:noFill/>
          </a:ln>
        </p:spPr>
      </p:pic>
      <p:sp>
        <p:nvSpPr>
          <p:cNvPr id="1018" name="Google Shape;1018;p35"/>
          <p:cNvSpPr txBox="1"/>
          <p:nvPr/>
        </p:nvSpPr>
        <p:spPr>
          <a:xfrm rot="-5400000">
            <a:off x="81353" y="1603066"/>
            <a:ext cx="869149"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Source Sans Pro"/>
                <a:ea typeface="Source Sans Pro"/>
                <a:cs typeface="Source Sans Pro"/>
                <a:sym typeface="Source Sans Pro"/>
              </a:rPr>
              <a:t>Voltage (V)</a:t>
            </a:r>
            <a:endParaRPr/>
          </a:p>
        </p:txBody>
      </p:sp>
      <p:pic>
        <p:nvPicPr>
          <p:cNvPr id="1019" name="Google Shape;1019;p35"/>
          <p:cNvPicPr preferRelativeResize="0"/>
          <p:nvPr/>
        </p:nvPicPr>
        <p:blipFill rotWithShape="1">
          <a:blip r:embed="rId5">
            <a:alphaModFix/>
          </a:blip>
          <a:srcRect b="0" l="0" r="0" t="0"/>
          <a:stretch/>
        </p:blipFill>
        <p:spPr>
          <a:xfrm>
            <a:off x="7762915" y="104850"/>
            <a:ext cx="945356" cy="945356"/>
          </a:xfrm>
          <a:prstGeom prst="rect">
            <a:avLst/>
          </a:prstGeom>
          <a:noFill/>
          <a:ln>
            <a:noFill/>
          </a:ln>
        </p:spPr>
      </p:pic>
      <p:sp>
        <p:nvSpPr>
          <p:cNvPr id="1020" name="Google Shape;1020;p35"/>
          <p:cNvSpPr txBox="1"/>
          <p:nvPr>
            <p:ph type="title"/>
          </p:nvPr>
        </p:nvSpPr>
        <p:spPr>
          <a:xfrm>
            <a:off x="377428" y="273844"/>
            <a:ext cx="7886700" cy="600525"/>
          </a:xfrm>
          <a:prstGeom prst="rect">
            <a:avLst/>
          </a:prstGeom>
          <a:noFill/>
          <a:ln>
            <a:noFill/>
          </a:ln>
        </p:spPr>
        <p:txBody>
          <a:bodyPr anchorCtr="0" anchor="ctr" bIns="17125" lIns="34275" spcFirstLastPara="1" rIns="34275" wrap="square" tIns="17125">
            <a:noAutofit/>
          </a:bodyPr>
          <a:lstStyle/>
          <a:p>
            <a:pPr indent="0" lvl="0" marL="0" rtl="0" algn="l">
              <a:lnSpc>
                <a:spcPct val="90000"/>
              </a:lnSpc>
              <a:spcBef>
                <a:spcPts val="0"/>
              </a:spcBef>
              <a:spcAft>
                <a:spcPts val="0"/>
              </a:spcAft>
              <a:buSzPts val="10000"/>
              <a:buNone/>
            </a:pPr>
            <a:r>
              <a:rPr lang="en-US" sz="3750">
                <a:solidFill>
                  <a:srgbClr val="5F6062"/>
                </a:solidFill>
              </a:rPr>
              <a:t>Stable Simulation with Inverter</a:t>
            </a:r>
            <a:endParaRPr sz="3750">
              <a:solidFill>
                <a:srgbClr val="5F6062"/>
              </a:solidFill>
            </a:endParaRPr>
          </a:p>
        </p:txBody>
      </p:sp>
      <p:sp>
        <p:nvSpPr>
          <p:cNvPr id="1021" name="Google Shape;1021;p35"/>
          <p:cNvSpPr txBox="1"/>
          <p:nvPr/>
        </p:nvSpPr>
        <p:spPr>
          <a:xfrm rot="-5400000">
            <a:off x="74942" y="3276136"/>
            <a:ext cx="881973"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Source Sans Pro"/>
                <a:ea typeface="Source Sans Pro"/>
                <a:cs typeface="Source Sans Pro"/>
                <a:sym typeface="Source Sans Pro"/>
              </a:rPr>
              <a:t>Current (A)</a:t>
            </a:r>
            <a:endParaRPr/>
          </a:p>
        </p:txBody>
      </p:sp>
      <p:sp>
        <p:nvSpPr>
          <p:cNvPr id="1022" name="Google Shape;1022;p35"/>
          <p:cNvSpPr txBox="1"/>
          <p:nvPr/>
        </p:nvSpPr>
        <p:spPr>
          <a:xfrm>
            <a:off x="4223186" y="4276534"/>
            <a:ext cx="697627" cy="2769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200" u="none" cap="none" strike="noStrike">
                <a:solidFill>
                  <a:srgbClr val="000000"/>
                </a:solidFill>
                <a:latin typeface="Source Sans Pro"/>
                <a:ea typeface="Source Sans Pro"/>
                <a:cs typeface="Source Sans Pro"/>
                <a:sym typeface="Source Sans Pro"/>
              </a:rPr>
              <a:t>Time (s)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6" name="Shape 1026"/>
        <p:cNvGrpSpPr/>
        <p:nvPr/>
      </p:nvGrpSpPr>
      <p:grpSpPr>
        <a:xfrm>
          <a:off x="0" y="0"/>
          <a:ext cx="0" cy="0"/>
          <a:chOff x="0" y="0"/>
          <a:chExt cx="0" cy="0"/>
        </a:xfrm>
      </p:grpSpPr>
      <p:pic>
        <p:nvPicPr>
          <p:cNvPr id="1027" name="Google Shape;1027;p36"/>
          <p:cNvPicPr preferRelativeResize="0"/>
          <p:nvPr/>
        </p:nvPicPr>
        <p:blipFill rotWithShape="1">
          <a:blip r:embed="rId3">
            <a:alphaModFix/>
          </a:blip>
          <a:srcRect b="0" l="0" r="0" t="0"/>
          <a:stretch/>
        </p:blipFill>
        <p:spPr>
          <a:xfrm>
            <a:off x="7762915" y="104850"/>
            <a:ext cx="945356" cy="945356"/>
          </a:xfrm>
          <a:prstGeom prst="rect">
            <a:avLst/>
          </a:prstGeom>
          <a:noFill/>
          <a:ln>
            <a:noFill/>
          </a:ln>
        </p:spPr>
      </p:pic>
      <p:sp>
        <p:nvSpPr>
          <p:cNvPr id="1028" name="Google Shape;1028;p36"/>
          <p:cNvSpPr txBox="1"/>
          <p:nvPr>
            <p:ph type="title"/>
          </p:nvPr>
        </p:nvSpPr>
        <p:spPr>
          <a:xfrm>
            <a:off x="377428" y="273844"/>
            <a:ext cx="7886700" cy="600525"/>
          </a:xfrm>
          <a:prstGeom prst="rect">
            <a:avLst/>
          </a:prstGeom>
          <a:noFill/>
          <a:ln>
            <a:noFill/>
          </a:ln>
        </p:spPr>
        <p:txBody>
          <a:bodyPr anchorCtr="0" anchor="ctr" bIns="17125" lIns="34275" spcFirstLastPara="1" rIns="34275" wrap="square" tIns="17125">
            <a:noAutofit/>
          </a:bodyPr>
          <a:lstStyle/>
          <a:p>
            <a:pPr indent="0" lvl="0" marL="0" rtl="0" algn="l">
              <a:lnSpc>
                <a:spcPct val="90000"/>
              </a:lnSpc>
              <a:spcBef>
                <a:spcPts val="0"/>
              </a:spcBef>
              <a:spcAft>
                <a:spcPts val="0"/>
              </a:spcAft>
              <a:buSzPts val="10000"/>
              <a:buNone/>
            </a:pPr>
            <a:r>
              <a:rPr lang="en-US" sz="3750">
                <a:solidFill>
                  <a:srgbClr val="5F6062"/>
                </a:solidFill>
              </a:rPr>
              <a:t>Summary of Requirements</a:t>
            </a:r>
            <a:endParaRPr sz="3750">
              <a:solidFill>
                <a:srgbClr val="5F6062"/>
              </a:solidFill>
            </a:endParaRPr>
          </a:p>
        </p:txBody>
      </p:sp>
      <p:graphicFrame>
        <p:nvGraphicFramePr>
          <p:cNvPr id="1029" name="Google Shape;1029;p36"/>
          <p:cNvGraphicFramePr/>
          <p:nvPr/>
        </p:nvGraphicFramePr>
        <p:xfrm>
          <a:off x="444500" y="1085851"/>
          <a:ext cx="3000000" cy="3000000"/>
        </p:xfrm>
        <a:graphic>
          <a:graphicData uri="http://schemas.openxmlformats.org/drawingml/2006/table">
            <a:tbl>
              <a:tblPr bandRow="1" firstRow="1">
                <a:gradFill>
                  <a:gsLst>
                    <a:gs pos="0">
                      <a:srgbClr val="BBF7A3"/>
                    </a:gs>
                    <a:gs pos="35000">
                      <a:srgbClr val="CDF8BE"/>
                    </a:gs>
                    <a:gs pos="100000">
                      <a:srgbClr val="ECFDE5"/>
                    </a:gs>
                  </a:gsLst>
                  <a:lin ang="16200000" scaled="0"/>
                </a:gradFill>
                <a:tableStyleId>{8A1AB296-C85F-4BD4-B474-08CA4728CB1B}</a:tableStyleId>
              </a:tblPr>
              <a:tblGrid>
                <a:gridCol w="531975"/>
                <a:gridCol w="1446900"/>
                <a:gridCol w="1173800"/>
                <a:gridCol w="1173800"/>
                <a:gridCol w="2074325"/>
                <a:gridCol w="1670050"/>
              </a:tblGrid>
              <a:tr h="377225">
                <a:tc gridSpan="2" rowSpan="2">
                  <a:txBody>
                    <a:bodyPr/>
                    <a:lstStyle/>
                    <a:p>
                      <a:pPr indent="0" lvl="0" marL="0" marR="0" rtl="0" algn="ctr">
                        <a:lnSpc>
                          <a:spcPct val="100000"/>
                        </a:lnSpc>
                        <a:spcBef>
                          <a:spcPts val="0"/>
                        </a:spcBef>
                        <a:spcAft>
                          <a:spcPts val="0"/>
                        </a:spcAft>
                        <a:buClr>
                          <a:schemeClr val="dk1"/>
                        </a:buClr>
                        <a:buSzPts val="1600"/>
                        <a:buFont typeface="Arial"/>
                        <a:buNone/>
                      </a:pPr>
                      <a:r>
                        <a:rPr b="0" lang="en-US" sz="1600" u="none" cap="none" strike="noStrike">
                          <a:solidFill>
                            <a:schemeClr val="dk1"/>
                          </a:solidFill>
                          <a:latin typeface="Source Sans Pro"/>
                          <a:ea typeface="Source Sans Pro"/>
                          <a:cs typeface="Source Sans Pro"/>
                          <a:sym typeface="Source Sans Pro"/>
                        </a:rPr>
                        <a:t>Conditions</a:t>
                      </a:r>
                      <a:endParaRPr/>
                    </a:p>
                  </a:txBody>
                  <a:tcPr marT="45725" marB="45725" marR="91450" marL="91450" anchor="ctr">
                    <a:lnL cap="flat" cmpd="sng" w="12700">
                      <a:solidFill>
                        <a:schemeClr val="accent6"/>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accent6"/>
                      </a:solidFill>
                      <a:prstDash val="solid"/>
                      <a:round/>
                      <a:headEnd len="sm" w="sm" type="none"/>
                      <a:tailEnd len="sm" w="sm" type="none"/>
                    </a:lnT>
                    <a:lnB cap="flat" cmpd="sng" w="12700">
                      <a:solidFill>
                        <a:schemeClr val="lt1"/>
                      </a:solidFill>
                      <a:prstDash val="solid"/>
                      <a:round/>
                      <a:headEnd len="sm" w="sm" type="none"/>
                      <a:tailEnd len="sm" w="sm" type="none"/>
                    </a:lnB>
                  </a:tcPr>
                </a:tc>
                <a:tc rowSpan="2" hMerge="1"/>
                <a:tc rowSpan="2">
                  <a:txBody>
                    <a:bodyPr/>
                    <a:lstStyle/>
                    <a:p>
                      <a:pPr indent="0" lvl="0" marL="0" marR="0" rtl="0" algn="ctr">
                        <a:lnSpc>
                          <a:spcPct val="100000"/>
                        </a:lnSpc>
                        <a:spcBef>
                          <a:spcPts val="0"/>
                        </a:spcBef>
                        <a:spcAft>
                          <a:spcPts val="0"/>
                        </a:spcAft>
                        <a:buClr>
                          <a:schemeClr val="dk1"/>
                        </a:buClr>
                        <a:buSzPts val="1600"/>
                        <a:buFont typeface="Arial"/>
                        <a:buNone/>
                      </a:pPr>
                      <a:r>
                        <a:rPr b="0" lang="en-US" sz="1600" u="none" cap="none" strike="noStrike">
                          <a:solidFill>
                            <a:schemeClr val="dk1"/>
                          </a:solidFill>
                          <a:latin typeface="Source Sans Pro"/>
                          <a:ea typeface="Source Sans Pro"/>
                          <a:cs typeface="Source Sans Pro"/>
                          <a:sym typeface="Source Sans Pro"/>
                        </a:rPr>
                        <a:t>Rectifier</a:t>
                      </a:r>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accent6"/>
                      </a:solidFill>
                      <a:prstDash val="solid"/>
                      <a:round/>
                      <a:headEnd len="sm" w="sm" type="none"/>
                      <a:tailEnd len="sm" w="sm" type="none"/>
                    </a:lnT>
                    <a:lnB cap="flat" cmpd="sng" w="12700">
                      <a:solidFill>
                        <a:schemeClr val="lt1"/>
                      </a:solidFill>
                      <a:prstDash val="solid"/>
                      <a:round/>
                      <a:headEnd len="sm" w="sm" type="none"/>
                      <a:tailEnd len="sm" w="sm" type="none"/>
                    </a:lnB>
                  </a:tcPr>
                </a:tc>
                <a:tc rowSpan="2">
                  <a:txBody>
                    <a:bodyPr/>
                    <a:lstStyle/>
                    <a:p>
                      <a:pPr indent="0" lvl="0" marL="0" marR="0" rtl="0" algn="ctr">
                        <a:lnSpc>
                          <a:spcPct val="100000"/>
                        </a:lnSpc>
                        <a:spcBef>
                          <a:spcPts val="0"/>
                        </a:spcBef>
                        <a:spcAft>
                          <a:spcPts val="0"/>
                        </a:spcAft>
                        <a:buClr>
                          <a:schemeClr val="dk1"/>
                        </a:buClr>
                        <a:buSzPts val="1600"/>
                        <a:buFont typeface="Arial"/>
                        <a:buNone/>
                      </a:pPr>
                      <a:r>
                        <a:rPr b="0" lang="en-US" sz="1600" u="none" cap="none" strike="noStrike">
                          <a:solidFill>
                            <a:schemeClr val="dk1"/>
                          </a:solidFill>
                          <a:latin typeface="Source Sans Pro"/>
                          <a:ea typeface="Source Sans Pro"/>
                          <a:cs typeface="Source Sans Pro"/>
                          <a:sym typeface="Source Sans Pro"/>
                        </a:rPr>
                        <a:t>Bypass</a:t>
                      </a:r>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accent6"/>
                      </a:solidFill>
                      <a:prstDash val="solid"/>
                      <a:round/>
                      <a:headEnd len="sm" w="sm" type="none"/>
                      <a:tailEnd len="sm" w="sm" type="none"/>
                    </a:lnT>
                    <a:lnB cap="flat" cmpd="sng" w="12700">
                      <a:solidFill>
                        <a:schemeClr val="lt1"/>
                      </a:solidFill>
                      <a:prstDash val="solid"/>
                      <a:round/>
                      <a:headEnd len="sm" w="sm" type="none"/>
                      <a:tailEnd len="sm" w="sm" type="none"/>
                    </a:lnB>
                  </a:tcPr>
                </a:tc>
                <a:tc gridSpan="2">
                  <a:txBody>
                    <a:bodyPr/>
                    <a:lstStyle/>
                    <a:p>
                      <a:pPr indent="0" lvl="0" marL="0" marR="0" rtl="0" algn="ctr">
                        <a:lnSpc>
                          <a:spcPct val="100000"/>
                        </a:lnSpc>
                        <a:spcBef>
                          <a:spcPts val="0"/>
                        </a:spcBef>
                        <a:spcAft>
                          <a:spcPts val="0"/>
                        </a:spcAft>
                        <a:buClr>
                          <a:schemeClr val="dk1"/>
                        </a:buClr>
                        <a:buSzPts val="1600"/>
                        <a:buFont typeface="Arial"/>
                        <a:buNone/>
                      </a:pPr>
                      <a:r>
                        <a:rPr b="0" lang="en-US" sz="1600" u="none" cap="none" strike="noStrike">
                          <a:solidFill>
                            <a:schemeClr val="dk1"/>
                          </a:solidFill>
                          <a:latin typeface="Source Sans Pro"/>
                          <a:ea typeface="Source Sans Pro"/>
                          <a:cs typeface="Source Sans Pro"/>
                          <a:sym typeface="Source Sans Pro"/>
                        </a:rPr>
                        <a:t>Inverter</a:t>
                      </a:r>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accent6"/>
                      </a:solidFill>
                      <a:prstDash val="solid"/>
                      <a:round/>
                      <a:headEnd len="sm" w="sm" type="none"/>
                      <a:tailEnd len="sm" w="sm" type="none"/>
                    </a:lnR>
                    <a:lnT cap="flat" cmpd="sng" w="12700">
                      <a:solidFill>
                        <a:schemeClr val="accent6"/>
                      </a:solidFill>
                      <a:prstDash val="solid"/>
                      <a:round/>
                      <a:headEnd len="sm" w="sm" type="none"/>
                      <a:tailEnd len="sm" w="sm" type="none"/>
                    </a:lnT>
                    <a:lnB cap="flat" cmpd="sng" w="12700">
                      <a:solidFill>
                        <a:schemeClr val="lt1"/>
                      </a:solidFill>
                      <a:prstDash val="solid"/>
                      <a:round/>
                      <a:headEnd len="sm" w="sm" type="none"/>
                      <a:tailEnd len="sm" w="sm" type="none"/>
                    </a:lnB>
                  </a:tcPr>
                </a:tc>
                <a:tc hMerge="1"/>
              </a:tr>
              <a:tr h="579125">
                <a:tc gridSpan="2" vMerge="1"/>
                <a:tc hMerge="1" vMerge="1"/>
                <a:tc vMerge="1"/>
                <a:tc vMerge="1"/>
                <a:tc>
                  <a:txBody>
                    <a:bodyPr/>
                    <a:lstStyle/>
                    <a:p>
                      <a:pPr indent="0" lvl="0" marL="0" marR="0" rtl="0" algn="ctr">
                        <a:lnSpc>
                          <a:spcPct val="100000"/>
                        </a:lnSpc>
                        <a:spcBef>
                          <a:spcPts val="0"/>
                        </a:spcBef>
                        <a:spcAft>
                          <a:spcPts val="0"/>
                        </a:spcAft>
                        <a:buClr>
                          <a:schemeClr val="dk1"/>
                        </a:buClr>
                        <a:buSzPts val="1600"/>
                        <a:buFont typeface="Arial"/>
                        <a:buNone/>
                      </a:pPr>
                      <a:r>
                        <a:rPr b="0" lang="en-US" sz="1600" u="none" cap="none" strike="noStrike">
                          <a:solidFill>
                            <a:schemeClr val="dk1"/>
                          </a:solidFill>
                          <a:latin typeface="Source Sans Pro"/>
                          <a:ea typeface="Source Sans Pro"/>
                          <a:cs typeface="Source Sans Pro"/>
                          <a:sym typeface="Source Sans Pro"/>
                        </a:rPr>
                        <a:t>Stored-Energy &amp; Double-Conversion</a:t>
                      </a:r>
                      <a:endParaRPr b="0" i="0" sz="1600" u="none" cap="none" strike="noStrike">
                        <a:solidFill>
                          <a:schemeClr val="dk1"/>
                        </a:solidFill>
                        <a:latin typeface="Source Sans Pro"/>
                        <a:ea typeface="Source Sans Pro"/>
                        <a:cs typeface="Source Sans Pro"/>
                        <a:sym typeface="Source Sans Pro"/>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lang="en-US" sz="1600" u="none" cap="none" strike="noStrike">
                          <a:solidFill>
                            <a:schemeClr val="dk1"/>
                          </a:solidFill>
                          <a:latin typeface="Source Sans Pro"/>
                          <a:ea typeface="Source Sans Pro"/>
                          <a:cs typeface="Source Sans Pro"/>
                          <a:sym typeface="Source Sans Pro"/>
                        </a:rPr>
                        <a:t>Line-Interactive with Bypass</a:t>
                      </a:r>
                      <a:endParaRPr b="0" i="0" sz="1600" u="none" cap="none" strike="noStrike">
                        <a:solidFill>
                          <a:schemeClr val="dk1"/>
                        </a:solidFill>
                        <a:latin typeface="Source Sans Pro"/>
                        <a:ea typeface="Source Sans Pro"/>
                        <a:cs typeface="Source Sans Pro"/>
                        <a:sym typeface="Source Sans Pro"/>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784850">
                <a:tc rowSpan="2">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Source Sans Pro"/>
                          <a:ea typeface="Source Sans Pro"/>
                          <a:cs typeface="Source Sans Pro"/>
                          <a:sym typeface="Source Sans Pro"/>
                        </a:rPr>
                        <a:t>Below 2</a:t>
                      </a:r>
                      <a:r>
                        <a:rPr i="1" lang="en-US" sz="1600" u="none" cap="none" strike="noStrike">
                          <a:latin typeface="Source Sans Pro"/>
                          <a:ea typeface="Source Sans Pro"/>
                          <a:cs typeface="Source Sans Pro"/>
                          <a:sym typeface="Source Sans Pro"/>
                        </a:rPr>
                        <a:t>f</a:t>
                      </a:r>
                      <a:r>
                        <a:rPr baseline="-25000" lang="en-US" sz="1600" u="none" cap="none" strike="noStrike">
                          <a:latin typeface="Source Sans Pro"/>
                          <a:ea typeface="Source Sans Pro"/>
                          <a:cs typeface="Source Sans Pro"/>
                          <a:sym typeface="Source Sans Pro"/>
                        </a:rPr>
                        <a:t>1</a:t>
                      </a:r>
                      <a:endParaRPr baseline="-25000" sz="1600" u="none" cap="none" strike="noStrike">
                        <a:solidFill>
                          <a:schemeClr val="dk1"/>
                        </a:solidFill>
                        <a:latin typeface="Source Sans Pro"/>
                        <a:ea typeface="Source Sans Pro"/>
                        <a:cs typeface="Source Sans Pro"/>
                        <a:sym typeface="Source Sans Pro"/>
                      </a:endParaRPr>
                    </a:p>
                  </a:txBody>
                  <a:tcPr marT="45725" marB="45725" marR="91450" marL="91450" anchor="ctr">
                    <a:lnT cap="flat" cmpd="sng" w="12700">
                      <a:solidFill>
                        <a:schemeClr val="lt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Source Sans Pro"/>
                          <a:ea typeface="Source Sans Pro"/>
                          <a:cs typeface="Source Sans Pro"/>
                          <a:sym typeface="Source Sans Pro"/>
                        </a:rPr>
                        <a:t>Test with Source L</a:t>
                      </a:r>
                      <a:endParaRPr sz="1600" u="none" cap="none" strike="noStrike">
                        <a:solidFill>
                          <a:schemeClr val="dk1"/>
                        </a:solidFill>
                        <a:latin typeface="Source Sans Pro"/>
                        <a:ea typeface="Source Sans Pro"/>
                        <a:cs typeface="Source Sans Pro"/>
                        <a:sym typeface="Source Sans Pro"/>
                      </a:endParaRPr>
                    </a:p>
                  </a:txBody>
                  <a:tcPr marT="45725" marB="45725" marR="91450" marL="91450" anchor="ctr">
                    <a:lnT cap="flat" cmpd="sng" w="12700">
                      <a:solidFill>
                        <a:schemeClr val="lt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600"/>
                        <a:buFont typeface="Arial"/>
                        <a:buNone/>
                      </a:pPr>
                      <a:r>
                        <a:t/>
                      </a:r>
                      <a:endParaRPr sz="1600" u="none" cap="none" strike="noStrike">
                        <a:solidFill>
                          <a:schemeClr val="dk1"/>
                        </a:solidFill>
                        <a:latin typeface="Source Sans Pro"/>
                        <a:ea typeface="Source Sans Pro"/>
                        <a:cs typeface="Source Sans Pro"/>
                        <a:sym typeface="Source Sans Pro"/>
                      </a:endParaRPr>
                    </a:p>
                  </a:txBody>
                  <a:tcPr marT="45725" marB="45725" marR="91450" marL="91450" anchor="ctr">
                    <a:lnT cap="flat" cmpd="sng" w="12700">
                      <a:solidFill>
                        <a:schemeClr val="lt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600"/>
                        <a:buFont typeface="Arial"/>
                        <a:buNone/>
                      </a:pPr>
                      <a:r>
                        <a:t/>
                      </a:r>
                      <a:endParaRPr sz="1600" u="none" cap="none" strike="noStrike">
                        <a:solidFill>
                          <a:schemeClr val="dk1"/>
                        </a:solidFill>
                        <a:latin typeface="Source Sans Pro"/>
                        <a:ea typeface="Source Sans Pro"/>
                        <a:cs typeface="Source Sans Pro"/>
                        <a:sym typeface="Source Sans Pro"/>
                      </a:endParaRPr>
                    </a:p>
                  </a:txBody>
                  <a:tcPr marT="45725" marB="45725" marR="91450" marL="91450" anchor="ctr">
                    <a:lnT cap="flat" cmpd="sng" w="12700">
                      <a:solidFill>
                        <a:schemeClr val="lt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Source Sans Pro"/>
                        <a:ea typeface="Source Sans Pro"/>
                        <a:cs typeface="Source Sans Pro"/>
                        <a:sym typeface="Source Sans Pro"/>
                      </a:endParaRPr>
                    </a:p>
                  </a:txBody>
                  <a:tcPr marT="45725" marB="45725" marR="91450" marL="91450" anchor="ctr">
                    <a:lnT cap="flat" cmpd="sng" w="12700">
                      <a:solidFill>
                        <a:schemeClr val="lt1"/>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t/>
                      </a:r>
                      <a:endParaRPr b="0" i="0" sz="1600" u="none" cap="none" strike="noStrike">
                        <a:solidFill>
                          <a:schemeClr val="dk1"/>
                        </a:solidFill>
                        <a:latin typeface="Source Sans Pro"/>
                        <a:ea typeface="Source Sans Pro"/>
                        <a:cs typeface="Source Sans Pro"/>
                        <a:sym typeface="Source Sans Pro"/>
                      </a:endParaRPr>
                    </a:p>
                  </a:txBody>
                  <a:tcPr marT="45725" marB="45725" marR="91450" marL="91450" anchor="ctr">
                    <a:lnT cap="flat" cmpd="sng" w="12700">
                      <a:solidFill>
                        <a:schemeClr val="lt1"/>
                      </a:solidFill>
                      <a:prstDash val="solid"/>
                      <a:round/>
                      <a:headEnd len="sm" w="sm" type="none"/>
                      <a:tailEnd len="sm" w="sm" type="none"/>
                    </a:lnT>
                  </a:tcPr>
                </a:tc>
              </a:tr>
              <a:tr h="784850">
                <a:tc vMerge="1"/>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Source Sans Pro"/>
                          <a:ea typeface="Source Sans Pro"/>
                          <a:cs typeface="Source Sans Pro"/>
                          <a:sym typeface="Source Sans Pro"/>
                        </a:rPr>
                        <a:t>Magnitude Limit</a:t>
                      </a:r>
                      <a:endParaRPr sz="1600" u="none" cap="none" strike="noStrike">
                        <a:solidFill>
                          <a:schemeClr val="dk1"/>
                        </a:solidFill>
                        <a:latin typeface="Source Sans Pro"/>
                        <a:ea typeface="Source Sans Pro"/>
                        <a:cs typeface="Source Sans Pro"/>
                        <a:sym typeface="Source Sans Pro"/>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t/>
                      </a:r>
                      <a:endParaRPr sz="1600" u="none" cap="none" strike="noStrike">
                        <a:solidFill>
                          <a:schemeClr val="dk1"/>
                        </a:solidFill>
                        <a:latin typeface="Source Sans Pro"/>
                        <a:ea typeface="Source Sans Pro"/>
                        <a:cs typeface="Source Sans Pro"/>
                        <a:sym typeface="Source Sans Pro"/>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t/>
                      </a:r>
                      <a:endParaRPr sz="1600" u="none" cap="none" strike="noStrike">
                        <a:solidFill>
                          <a:schemeClr val="dk1"/>
                        </a:solidFill>
                        <a:latin typeface="Source Sans Pro"/>
                        <a:ea typeface="Source Sans Pro"/>
                        <a:cs typeface="Source Sans Pro"/>
                        <a:sym typeface="Source Sans Pro"/>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t/>
                      </a:r>
                      <a:endParaRPr sz="1600" u="none" cap="none" strike="noStrike">
                        <a:solidFill>
                          <a:schemeClr val="dk1"/>
                        </a:solidFill>
                        <a:latin typeface="Source Sans Pro"/>
                        <a:ea typeface="Source Sans Pro"/>
                        <a:cs typeface="Source Sans Pro"/>
                        <a:sym typeface="Source Sans Pro"/>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600" u="none" cap="none" strike="noStrike">
                        <a:latin typeface="Source Sans Pro"/>
                        <a:ea typeface="Source Sans Pro"/>
                        <a:cs typeface="Source Sans Pro"/>
                        <a:sym typeface="Source Sans Pro"/>
                      </a:endParaRPr>
                    </a:p>
                  </a:txBody>
                  <a:tcPr marT="45725" marB="45725" marR="91450" marL="91450" anchor="ctr"/>
                </a:tc>
              </a:tr>
              <a:tr h="377225">
                <a:tc gridSpan="2">
                  <a:txBody>
                    <a:bodyPr/>
                    <a:lstStyle/>
                    <a:p>
                      <a:pPr indent="0" lvl="0" marL="0" marR="0" rtl="0" algn="ctr">
                        <a:lnSpc>
                          <a:spcPct val="100000"/>
                        </a:lnSpc>
                        <a:spcBef>
                          <a:spcPts val="0"/>
                        </a:spcBef>
                        <a:spcAft>
                          <a:spcPts val="0"/>
                        </a:spcAft>
                        <a:buNone/>
                      </a:pPr>
                      <a:r>
                        <a:rPr lang="en-US" sz="1600" u="none" cap="none" strike="noStrike">
                          <a:latin typeface="Source Sans Pro"/>
                          <a:ea typeface="Source Sans Pro"/>
                          <a:cs typeface="Source Sans Pro"/>
                          <a:sym typeface="Source Sans Pro"/>
                        </a:rPr>
                        <a:t>Above 2</a:t>
                      </a:r>
                      <a:r>
                        <a:rPr i="1" lang="en-US" sz="1600" u="none" cap="none" strike="noStrike">
                          <a:latin typeface="Source Sans Pro"/>
                          <a:ea typeface="Source Sans Pro"/>
                          <a:cs typeface="Source Sans Pro"/>
                          <a:sym typeface="Source Sans Pro"/>
                        </a:rPr>
                        <a:t>f</a:t>
                      </a:r>
                      <a:r>
                        <a:rPr baseline="-25000" lang="en-US" sz="1600" u="none" cap="none" strike="noStrike">
                          <a:latin typeface="Source Sans Pro"/>
                          <a:ea typeface="Source Sans Pro"/>
                          <a:cs typeface="Source Sans Pro"/>
                          <a:sym typeface="Source Sans Pro"/>
                        </a:rPr>
                        <a:t>1</a:t>
                      </a:r>
                      <a:endParaRPr baseline="-25000" sz="1600" u="none" cap="none" strike="noStrike">
                        <a:solidFill>
                          <a:schemeClr val="dk1"/>
                        </a:solidFill>
                        <a:latin typeface="Source Sans Pro"/>
                        <a:ea typeface="Source Sans Pro"/>
                        <a:cs typeface="Source Sans Pro"/>
                        <a:sym typeface="Source Sans Pro"/>
                      </a:endParaRPr>
                    </a:p>
                  </a:txBody>
                  <a:tcPr marT="45725" marB="45725" marR="91450" marL="91450" anchor="ctr"/>
                </a:tc>
                <a:tc hMerge="1"/>
                <a:tc gridSpan="4">
                  <a:txBody>
                    <a:bodyPr/>
                    <a:lstStyle/>
                    <a:p>
                      <a:pPr indent="0" lvl="0" marL="0" marR="0" rtl="0" algn="l">
                        <a:lnSpc>
                          <a:spcPct val="100000"/>
                        </a:lnSpc>
                        <a:spcBef>
                          <a:spcPts val="0"/>
                        </a:spcBef>
                        <a:spcAft>
                          <a:spcPts val="0"/>
                        </a:spcAft>
                        <a:buNone/>
                      </a:pPr>
                      <a:r>
                        <a:t/>
                      </a:r>
                      <a:endParaRPr sz="525" u="none" cap="none" strike="noStrike"/>
                    </a:p>
                  </a:txBody>
                  <a:tcPr marT="45725" marB="45725" marR="91450" marL="91450" anchor="ctr"/>
                </a:tc>
                <a:tc hMerge="1"/>
                <a:tc hMerge="1"/>
                <a:tc hMerge="1"/>
              </a:tr>
            </a:tbl>
          </a:graphicData>
        </a:graphic>
      </p:graphicFrame>
      <p:sp>
        <p:nvSpPr>
          <p:cNvPr id="1030" name="Google Shape;1030;p36"/>
          <p:cNvSpPr txBox="1"/>
          <p:nvPr/>
        </p:nvSpPr>
        <p:spPr>
          <a:xfrm>
            <a:off x="2898052" y="2182128"/>
            <a:ext cx="259558" cy="461024"/>
          </a:xfrm>
          <a:prstGeom prst="rect">
            <a:avLst/>
          </a:pr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525" u="none" cap="none" strike="noStrike">
                <a:latin typeface="Arial"/>
                <a:ea typeface="Arial"/>
                <a:cs typeface="Arial"/>
                <a:sym typeface="Arial"/>
              </a:rPr>
              <a:t> </a:t>
            </a:r>
            <a:endParaRPr/>
          </a:p>
        </p:txBody>
      </p:sp>
      <p:sp>
        <p:nvSpPr>
          <p:cNvPr id="1031" name="Google Shape;1031;p36"/>
          <p:cNvSpPr txBox="1"/>
          <p:nvPr/>
        </p:nvSpPr>
        <p:spPr>
          <a:xfrm>
            <a:off x="2715213" y="2970362"/>
            <a:ext cx="625236" cy="461024"/>
          </a:xfrm>
          <a:prstGeom prst="rect">
            <a:avLst/>
          </a:pr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525" u="none" cap="none" strike="noStrike">
                <a:latin typeface="Arial"/>
                <a:ea typeface="Arial"/>
                <a:cs typeface="Arial"/>
                <a:sym typeface="Arial"/>
              </a:rPr>
              <a:t> </a:t>
            </a:r>
            <a:endParaRPr/>
          </a:p>
        </p:txBody>
      </p:sp>
      <p:sp>
        <p:nvSpPr>
          <p:cNvPr id="1032" name="Google Shape;1032;p36"/>
          <p:cNvSpPr txBox="1"/>
          <p:nvPr/>
        </p:nvSpPr>
        <p:spPr>
          <a:xfrm>
            <a:off x="5313209" y="2971965"/>
            <a:ext cx="1065805" cy="461024"/>
          </a:xfrm>
          <a:prstGeom prst="rect">
            <a:avLst/>
          </a:pr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525" u="none" cap="none" strike="noStrike">
                <a:latin typeface="Arial"/>
                <a:ea typeface="Arial"/>
                <a:cs typeface="Arial"/>
                <a:sym typeface="Arial"/>
              </a:rPr>
              <a:t> </a:t>
            </a:r>
            <a:endParaRPr/>
          </a:p>
        </p:txBody>
      </p:sp>
      <p:sp>
        <p:nvSpPr>
          <p:cNvPr id="1033" name="Google Shape;1033;p36"/>
          <p:cNvSpPr txBox="1"/>
          <p:nvPr/>
        </p:nvSpPr>
        <p:spPr>
          <a:xfrm>
            <a:off x="3756889" y="2970362"/>
            <a:ext cx="792396" cy="462306"/>
          </a:xfrm>
          <a:prstGeom prst="rect">
            <a:avLst/>
          </a:pr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525" u="none" cap="none" strike="noStrike">
                <a:latin typeface="Arial"/>
                <a:ea typeface="Arial"/>
                <a:cs typeface="Arial"/>
                <a:sym typeface="Arial"/>
              </a:rPr>
              <a:t> </a:t>
            </a:r>
            <a:endParaRPr/>
          </a:p>
        </p:txBody>
      </p:sp>
      <p:sp>
        <p:nvSpPr>
          <p:cNvPr id="1034" name="Google Shape;1034;p36"/>
          <p:cNvSpPr txBox="1"/>
          <p:nvPr/>
        </p:nvSpPr>
        <p:spPr>
          <a:xfrm>
            <a:off x="444501" y="4021518"/>
            <a:ext cx="8070850"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Noto Sans Symbols"/>
                <a:ea typeface="Noto Sans Symbols"/>
                <a:cs typeface="Noto Sans Symbols"/>
                <a:sym typeface="Noto Sans Symbols"/>
              </a:rPr>
              <a:t>γ</a:t>
            </a:r>
            <a:r>
              <a:rPr b="0" i="0" lang="en-US" sz="1600" u="none" cap="none" strike="noStrike">
                <a:solidFill>
                  <a:srgbClr val="000000"/>
                </a:solidFill>
                <a:latin typeface="Source Sans Pro"/>
                <a:ea typeface="Source Sans Pro"/>
                <a:cs typeface="Source Sans Pro"/>
                <a:sym typeface="Source Sans Pro"/>
              </a:rPr>
              <a:t> is maximum charge rate in percent of nominal power; </a:t>
            </a:r>
            <a:r>
              <a:rPr b="0" i="1" lang="en-US" sz="1600" u="none" cap="none" strike="noStrike">
                <a:solidFill>
                  <a:srgbClr val="000000"/>
                </a:solidFill>
                <a:latin typeface="Source Sans Pro"/>
                <a:ea typeface="Source Sans Pro"/>
                <a:cs typeface="Source Sans Pro"/>
                <a:sym typeface="Source Sans Pro"/>
              </a:rPr>
              <a:t>Z</a:t>
            </a:r>
            <a:r>
              <a:rPr b="0" baseline="-25000" i="1" lang="en-US" sz="1600" u="none" cap="none" strike="noStrike">
                <a:solidFill>
                  <a:srgbClr val="000000"/>
                </a:solidFill>
                <a:latin typeface="Source Sans Pro"/>
                <a:ea typeface="Source Sans Pro"/>
                <a:cs typeface="Source Sans Pro"/>
                <a:sym typeface="Source Sans Pro"/>
              </a:rPr>
              <a:t>n</a:t>
            </a:r>
            <a:r>
              <a:rPr b="0" i="0" lang="en-US" sz="1600" u="none" cap="none" strike="noStrike">
                <a:solidFill>
                  <a:srgbClr val="000000"/>
                </a:solidFill>
                <a:latin typeface="Source Sans Pro"/>
                <a:ea typeface="Source Sans Pro"/>
                <a:cs typeface="Source Sans Pro"/>
                <a:sym typeface="Source Sans Pro"/>
              </a:rPr>
              <a:t>, </a:t>
            </a:r>
            <a:r>
              <a:rPr b="0" i="1" lang="en-US" sz="1600" u="none" cap="none" strike="noStrike">
                <a:solidFill>
                  <a:srgbClr val="000000"/>
                </a:solidFill>
                <a:latin typeface="Source Sans Pro"/>
                <a:ea typeface="Source Sans Pro"/>
                <a:cs typeface="Source Sans Pro"/>
                <a:sym typeface="Source Sans Pro"/>
              </a:rPr>
              <a:t>L</a:t>
            </a:r>
            <a:r>
              <a:rPr b="0" baseline="-25000" i="1" lang="en-US" sz="1600" u="none" cap="none" strike="noStrike">
                <a:solidFill>
                  <a:srgbClr val="000000"/>
                </a:solidFill>
                <a:latin typeface="Source Sans Pro"/>
                <a:ea typeface="Source Sans Pro"/>
                <a:cs typeface="Source Sans Pro"/>
                <a:sym typeface="Source Sans Pro"/>
              </a:rPr>
              <a:t>n</a:t>
            </a:r>
            <a:r>
              <a:rPr b="0" i="0" lang="en-US" sz="1600" u="none" cap="none" strike="noStrike">
                <a:solidFill>
                  <a:srgbClr val="000000"/>
                </a:solidFill>
                <a:latin typeface="Source Sans Pro"/>
                <a:ea typeface="Source Sans Pro"/>
                <a:cs typeface="Source Sans Pro"/>
                <a:sym typeface="Source Sans Pro"/>
              </a:rPr>
              <a:t> and </a:t>
            </a:r>
            <a:r>
              <a:rPr b="0" i="1" lang="en-US" sz="1600" u="none" cap="none" strike="noStrike">
                <a:solidFill>
                  <a:srgbClr val="000000"/>
                </a:solidFill>
                <a:latin typeface="Source Sans Pro"/>
                <a:ea typeface="Source Sans Pro"/>
                <a:cs typeface="Source Sans Pro"/>
                <a:sym typeface="Source Sans Pro"/>
              </a:rPr>
              <a:t>R</a:t>
            </a:r>
            <a:r>
              <a:rPr b="0" baseline="-25000" i="1" lang="en-US" sz="1600" u="none" cap="none" strike="noStrike">
                <a:solidFill>
                  <a:srgbClr val="000000"/>
                </a:solidFill>
                <a:latin typeface="Source Sans Pro"/>
                <a:ea typeface="Source Sans Pro"/>
                <a:cs typeface="Source Sans Pro"/>
                <a:sym typeface="Source Sans Pro"/>
              </a:rPr>
              <a:t>n</a:t>
            </a:r>
            <a:r>
              <a:rPr b="0" i="0" lang="en-US" sz="1600" u="none" cap="none" strike="noStrike">
                <a:solidFill>
                  <a:srgbClr val="000000"/>
                </a:solidFill>
                <a:latin typeface="Source Sans Pro"/>
                <a:ea typeface="Source Sans Pro"/>
                <a:cs typeface="Source Sans Pro"/>
                <a:sym typeface="Source Sans Pro"/>
              </a:rPr>
              <a:t> are, respectively, the nominal (or base) impedance, inductance and resistance at the fundamental frequency </a:t>
            </a:r>
            <a:r>
              <a:rPr b="0" i="1" lang="en-US" sz="1600" u="none" cap="none" strike="noStrike">
                <a:solidFill>
                  <a:srgbClr val="000000"/>
                </a:solidFill>
                <a:latin typeface="Source Sans Pro"/>
                <a:ea typeface="Source Sans Pro"/>
                <a:cs typeface="Source Sans Pro"/>
                <a:sym typeface="Source Sans Pro"/>
              </a:rPr>
              <a:t>f</a:t>
            </a:r>
            <a:r>
              <a:rPr b="0" baseline="-25000" i="0" lang="en-US" sz="1600" u="none" cap="none" strike="noStrike">
                <a:solidFill>
                  <a:srgbClr val="000000"/>
                </a:solidFill>
                <a:latin typeface="Source Sans Pro"/>
                <a:ea typeface="Source Sans Pro"/>
                <a:cs typeface="Source Sans Pro"/>
                <a:sym typeface="Source Sans Pro"/>
              </a:rPr>
              <a:t>1</a:t>
            </a:r>
            <a:r>
              <a:rPr b="0" i="0" lang="en-US" sz="1600" u="none" cap="none" strike="noStrike">
                <a:solidFill>
                  <a:srgbClr val="000000"/>
                </a:solidFill>
                <a:latin typeface="Source Sans Pro"/>
                <a:ea typeface="Source Sans Pro"/>
                <a:cs typeface="Source Sans Pro"/>
                <a:sym typeface="Source Sans Pro"/>
              </a:rPr>
              <a:t>.</a:t>
            </a:r>
            <a:endParaRPr/>
          </a:p>
        </p:txBody>
      </p:sp>
      <p:sp>
        <p:nvSpPr>
          <p:cNvPr id="1035" name="Google Shape;1035;p36"/>
          <p:cNvSpPr txBox="1"/>
          <p:nvPr/>
        </p:nvSpPr>
        <p:spPr>
          <a:xfrm>
            <a:off x="7542079" y="2182128"/>
            <a:ext cx="259558" cy="461024"/>
          </a:xfrm>
          <a:prstGeom prst="rect">
            <a:avLst/>
          </a:pr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525" u="none" cap="none" strike="noStrike">
                <a:latin typeface="Arial"/>
                <a:ea typeface="Arial"/>
                <a:cs typeface="Arial"/>
                <a:sym typeface="Arial"/>
              </a:rPr>
              <a:t> </a:t>
            </a:r>
            <a:endParaRPr/>
          </a:p>
        </p:txBody>
      </p:sp>
      <p:sp>
        <p:nvSpPr>
          <p:cNvPr id="1036" name="Google Shape;1036;p36"/>
          <p:cNvSpPr txBox="1"/>
          <p:nvPr/>
        </p:nvSpPr>
        <p:spPr>
          <a:xfrm>
            <a:off x="7346540" y="2970361"/>
            <a:ext cx="625236" cy="501163"/>
          </a:xfrm>
          <a:prstGeom prst="rect">
            <a:avLst/>
          </a:pr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525" u="none" cap="none" strike="noStrike">
                <a:latin typeface="Arial"/>
                <a:ea typeface="Arial"/>
                <a:cs typeface="Arial"/>
                <a:sym typeface="Arial"/>
              </a:rPr>
              <a:t>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0" name="Shape 1040"/>
        <p:cNvGrpSpPr/>
        <p:nvPr/>
      </p:nvGrpSpPr>
      <p:grpSpPr>
        <a:xfrm>
          <a:off x="0" y="0"/>
          <a:ext cx="0" cy="0"/>
          <a:chOff x="0" y="0"/>
          <a:chExt cx="0" cy="0"/>
        </a:xfrm>
      </p:grpSpPr>
      <p:sp>
        <p:nvSpPr>
          <p:cNvPr id="1041" name="Google Shape;1041;p37"/>
          <p:cNvSpPr txBox="1"/>
          <p:nvPr>
            <p:ph type="title"/>
          </p:nvPr>
        </p:nvSpPr>
        <p:spPr>
          <a:xfrm>
            <a:off x="469491" y="273844"/>
            <a:ext cx="7886700" cy="600525"/>
          </a:xfrm>
          <a:prstGeom prst="rect">
            <a:avLst/>
          </a:prstGeom>
          <a:noFill/>
          <a:ln>
            <a:noFill/>
          </a:ln>
        </p:spPr>
        <p:txBody>
          <a:bodyPr anchorCtr="0" anchor="ctr" bIns="17125" lIns="34275" spcFirstLastPara="1" rIns="34275" wrap="square" tIns="17125">
            <a:noAutofit/>
          </a:bodyPr>
          <a:lstStyle/>
          <a:p>
            <a:pPr indent="0" lvl="0" marL="0" rtl="0" algn="l">
              <a:lnSpc>
                <a:spcPct val="90000"/>
              </a:lnSpc>
              <a:spcBef>
                <a:spcPts val="0"/>
              </a:spcBef>
              <a:spcAft>
                <a:spcPts val="0"/>
              </a:spcAft>
              <a:buSzPts val="10000"/>
              <a:buNone/>
            </a:pPr>
            <a:r>
              <a:rPr lang="en-US" sz="3750">
                <a:solidFill>
                  <a:srgbClr val="5F6062"/>
                </a:solidFill>
              </a:rPr>
              <a:t>Call to Action</a:t>
            </a:r>
            <a:endParaRPr sz="3750">
              <a:solidFill>
                <a:srgbClr val="FF0000"/>
              </a:solidFill>
            </a:endParaRPr>
          </a:p>
        </p:txBody>
      </p:sp>
      <p:sp>
        <p:nvSpPr>
          <p:cNvPr id="1042" name="Google Shape;1042;p37"/>
          <p:cNvSpPr txBox="1"/>
          <p:nvPr/>
        </p:nvSpPr>
        <p:spPr>
          <a:xfrm>
            <a:off x="448087" y="1100174"/>
            <a:ext cx="7886700" cy="3548025"/>
          </a:xfrm>
          <a:prstGeom prst="rect">
            <a:avLst/>
          </a:prstGeom>
          <a:noFill/>
          <a:ln>
            <a:noFill/>
          </a:ln>
        </p:spPr>
        <p:txBody>
          <a:bodyPr anchorCtr="0" anchor="t" bIns="34275" lIns="34275" spcFirstLastPara="1" rIns="34275" wrap="square" tIns="34275">
            <a:noAutofit/>
          </a:bodyPr>
          <a:lstStyle/>
          <a:p>
            <a:pPr indent="-321469" lvl="0" marL="321469" marR="0" rtl="0" algn="l">
              <a:lnSpc>
                <a:spcPct val="100000"/>
              </a:lnSpc>
              <a:spcBef>
                <a:spcPts val="0"/>
              </a:spcBef>
              <a:spcAft>
                <a:spcPts val="0"/>
              </a:spcAft>
              <a:buClr>
                <a:srgbClr val="5F6062"/>
              </a:buClr>
              <a:buSzPts val="2200"/>
              <a:buFont typeface="Arial"/>
              <a:buChar char="•"/>
            </a:pPr>
            <a:r>
              <a:rPr b="0" i="0" lang="en-US" sz="2200" u="sng" cap="none" strike="noStrike">
                <a:solidFill>
                  <a:srgbClr val="0563C1"/>
                </a:solidFill>
                <a:latin typeface="Source Sans Pro"/>
                <a:ea typeface="Source Sans Pro"/>
                <a:cs typeface="Source Sans Pro"/>
                <a:sym typeface="Source Sans Pro"/>
              </a:rPr>
              <a:t>https://www.opencompute.org/projects/data-center-facility</a:t>
            </a:r>
            <a:endParaRPr/>
          </a:p>
        </p:txBody>
      </p:sp>
      <p:pic>
        <p:nvPicPr>
          <p:cNvPr id="1043" name="Google Shape;1043;p37"/>
          <p:cNvPicPr preferRelativeResize="0"/>
          <p:nvPr/>
        </p:nvPicPr>
        <p:blipFill rotWithShape="1">
          <a:blip r:embed="rId3">
            <a:alphaModFix/>
          </a:blip>
          <a:srcRect b="0" l="0" r="0" t="0"/>
          <a:stretch/>
        </p:blipFill>
        <p:spPr>
          <a:xfrm>
            <a:off x="7762915" y="104850"/>
            <a:ext cx="945356" cy="945356"/>
          </a:xfrm>
          <a:prstGeom prst="rect">
            <a:avLst/>
          </a:prstGeom>
          <a:noFill/>
          <a:ln>
            <a:noFill/>
          </a:ln>
        </p:spPr>
      </p:pic>
      <p:sp>
        <p:nvSpPr>
          <p:cNvPr id="1044" name="Google Shape;1044;p37"/>
          <p:cNvSpPr txBox="1"/>
          <p:nvPr/>
        </p:nvSpPr>
        <p:spPr>
          <a:xfrm>
            <a:off x="444500" y="3197979"/>
            <a:ext cx="6143253" cy="1050039"/>
          </a:xfrm>
          <a:prstGeom prst="rect">
            <a:avLst/>
          </a:prstGeom>
          <a:noFill/>
          <a:ln>
            <a:noFill/>
          </a:ln>
        </p:spPr>
        <p:txBody>
          <a:bodyPr anchorCtr="0" anchor="t" bIns="34275" lIns="34275" spcFirstLastPara="1" rIns="34275" wrap="square" tIns="0">
            <a:noAutofit/>
          </a:bodyPr>
          <a:lstStyle/>
          <a:p>
            <a:pPr indent="0" lvl="0" marL="0" marR="0" rtl="0" algn="l">
              <a:lnSpc>
                <a:spcPct val="100000"/>
              </a:lnSpc>
              <a:spcBef>
                <a:spcPts val="0"/>
              </a:spcBef>
              <a:spcAft>
                <a:spcPts val="0"/>
              </a:spcAft>
              <a:buClr>
                <a:srgbClr val="535353"/>
              </a:buClr>
              <a:buSzPts val="10000"/>
              <a:buFont typeface="Source Sans Pro"/>
              <a:buNone/>
            </a:pPr>
            <a:r>
              <a:rPr b="0" i="0" lang="en-US" sz="1600" u="none" cap="none" strike="noStrike">
                <a:solidFill>
                  <a:srgbClr val="5F6062"/>
                </a:solidFill>
                <a:latin typeface="Source Sans Pro"/>
                <a:ea typeface="Source Sans Pro"/>
                <a:cs typeface="Source Sans Pro"/>
                <a:sym typeface="Source Sans Pro"/>
              </a:rPr>
              <a:t>UPS Industry Collaborators:</a:t>
            </a:r>
            <a:endParaRPr b="0" i="0" sz="2400" u="none" cap="none" strike="noStrike">
              <a:solidFill>
                <a:srgbClr val="5F6062"/>
              </a:solidFill>
              <a:latin typeface="Source Sans Pro"/>
              <a:ea typeface="Source Sans Pro"/>
              <a:cs typeface="Source Sans Pro"/>
              <a:sym typeface="Source Sans Pro"/>
            </a:endParaRPr>
          </a:p>
        </p:txBody>
      </p:sp>
      <p:pic>
        <p:nvPicPr>
          <p:cNvPr descr="A picture containing drawing&#10;&#10;Description automatically generated" id="1045" name="Google Shape;1045;p37"/>
          <p:cNvPicPr preferRelativeResize="0"/>
          <p:nvPr/>
        </p:nvPicPr>
        <p:blipFill rotWithShape="1">
          <a:blip r:embed="rId4">
            <a:alphaModFix/>
          </a:blip>
          <a:srcRect b="21928" l="8782" r="6381" t="23605"/>
          <a:stretch/>
        </p:blipFill>
        <p:spPr>
          <a:xfrm>
            <a:off x="4918348" y="3638153"/>
            <a:ext cx="2381419" cy="609864"/>
          </a:xfrm>
          <a:prstGeom prst="rect">
            <a:avLst/>
          </a:prstGeom>
          <a:noFill/>
          <a:ln>
            <a:noFill/>
          </a:ln>
        </p:spPr>
      </p:pic>
      <p:pic>
        <p:nvPicPr>
          <p:cNvPr descr="A picture containing clock&#10;&#10;Description automatically generated" id="1046" name="Google Shape;1046;p37"/>
          <p:cNvPicPr preferRelativeResize="0"/>
          <p:nvPr/>
        </p:nvPicPr>
        <p:blipFill rotWithShape="1">
          <a:blip r:embed="rId5">
            <a:alphaModFix/>
          </a:blip>
          <a:srcRect b="21187" l="9180" r="9376" t="20959"/>
          <a:stretch/>
        </p:blipFill>
        <p:spPr>
          <a:xfrm>
            <a:off x="680244" y="3638153"/>
            <a:ext cx="1834523" cy="607483"/>
          </a:xfrm>
          <a:prstGeom prst="rect">
            <a:avLst/>
          </a:prstGeom>
          <a:noFill/>
          <a:ln>
            <a:noFill/>
          </a:ln>
        </p:spPr>
      </p:pic>
      <p:pic>
        <p:nvPicPr>
          <p:cNvPr descr="A picture containing drawing&#10;&#10;Description automatically generated" id="1047" name="Google Shape;1047;p37"/>
          <p:cNvPicPr preferRelativeResize="0"/>
          <p:nvPr/>
        </p:nvPicPr>
        <p:blipFill rotWithShape="1">
          <a:blip r:embed="rId6">
            <a:alphaModFix/>
          </a:blip>
          <a:srcRect b="14722" l="48289" r="3808" t="31731"/>
          <a:stretch/>
        </p:blipFill>
        <p:spPr>
          <a:xfrm>
            <a:off x="2744788" y="3649000"/>
            <a:ext cx="1943539" cy="599018"/>
          </a:xfrm>
          <a:prstGeom prst="rect">
            <a:avLst/>
          </a:prstGeom>
          <a:noFill/>
          <a:ln>
            <a:noFill/>
          </a:ln>
        </p:spPr>
      </p:pic>
      <p:sp>
        <p:nvSpPr>
          <p:cNvPr id="1048" name="Google Shape;1048;p37"/>
          <p:cNvSpPr txBox="1"/>
          <p:nvPr/>
        </p:nvSpPr>
        <p:spPr>
          <a:xfrm>
            <a:off x="444500" y="1922429"/>
            <a:ext cx="7911691" cy="1050039"/>
          </a:xfrm>
          <a:prstGeom prst="rect">
            <a:avLst/>
          </a:prstGeom>
          <a:noFill/>
          <a:ln>
            <a:noFill/>
          </a:ln>
        </p:spPr>
        <p:txBody>
          <a:bodyPr anchorCtr="0" anchor="t" bIns="34275" lIns="34275" spcFirstLastPara="1" rIns="34275" wrap="square" tIns="0">
            <a:noAutofit/>
          </a:bodyPr>
          <a:lstStyle/>
          <a:p>
            <a:pPr indent="0" lvl="0" marL="0" marR="0" rtl="0" algn="l">
              <a:lnSpc>
                <a:spcPct val="150000"/>
              </a:lnSpc>
              <a:spcBef>
                <a:spcPts val="0"/>
              </a:spcBef>
              <a:spcAft>
                <a:spcPts val="0"/>
              </a:spcAft>
              <a:buClr>
                <a:srgbClr val="535353"/>
              </a:buClr>
              <a:buSzPts val="10000"/>
              <a:buFont typeface="Source Sans Pro"/>
              <a:buNone/>
            </a:pPr>
            <a:r>
              <a:rPr b="0" i="0" lang="en-US" sz="1600" u="none" cap="none" strike="noStrike">
                <a:solidFill>
                  <a:srgbClr val="5F6062"/>
                </a:solidFill>
                <a:latin typeface="Source Sans Pro"/>
                <a:ea typeface="Source Sans Pro"/>
                <a:cs typeface="Source Sans Pro"/>
                <a:sym typeface="Source Sans Pro"/>
              </a:rPr>
              <a:t>Technical Team:</a:t>
            </a:r>
            <a:endParaRPr/>
          </a:p>
          <a:p>
            <a:pPr indent="-285750" lvl="0" marL="628650" marR="0" rtl="0" algn="l">
              <a:lnSpc>
                <a:spcPct val="150000"/>
              </a:lnSpc>
              <a:spcBef>
                <a:spcPts val="0"/>
              </a:spcBef>
              <a:spcAft>
                <a:spcPts val="0"/>
              </a:spcAft>
              <a:buClr>
                <a:srgbClr val="5F6062"/>
              </a:buClr>
              <a:buSzPts val="1600"/>
              <a:buFont typeface="Arial"/>
              <a:buChar char="•"/>
            </a:pPr>
            <a:r>
              <a:rPr b="0" i="0" lang="en-US" sz="1600" u="none" cap="none" strike="noStrike">
                <a:solidFill>
                  <a:srgbClr val="5F6062"/>
                </a:solidFill>
                <a:latin typeface="Source Sans Pro"/>
                <a:ea typeface="Source Sans Pro"/>
                <a:cs typeface="Source Sans Pro"/>
                <a:sym typeface="Source Sans Pro"/>
              </a:rPr>
              <a:t>Dr. Jian Sun, Professor, Rensselaer Polytechnic Institute</a:t>
            </a:r>
            <a:endParaRPr/>
          </a:p>
          <a:p>
            <a:pPr indent="-285750" lvl="0" marL="628650" marR="0" rtl="0" algn="l">
              <a:lnSpc>
                <a:spcPct val="150000"/>
              </a:lnSpc>
              <a:spcBef>
                <a:spcPts val="0"/>
              </a:spcBef>
              <a:spcAft>
                <a:spcPts val="0"/>
              </a:spcAft>
              <a:buClr>
                <a:srgbClr val="5F6062"/>
              </a:buClr>
              <a:buSzPts val="1600"/>
              <a:buFont typeface="Arial"/>
              <a:buChar char="•"/>
            </a:pPr>
            <a:r>
              <a:rPr b="0" i="0" lang="en-US" sz="1600" u="none" cap="none" strike="noStrike">
                <a:solidFill>
                  <a:srgbClr val="5F6062"/>
                </a:solidFill>
                <a:latin typeface="Source Sans Pro"/>
                <a:ea typeface="Source Sans Pro"/>
                <a:cs typeface="Source Sans Pro"/>
                <a:sym typeface="Source Sans Pro"/>
              </a:rPr>
              <a:t>Facebook: Data Center Design, Strategic Design and Engineering, Site Engineering</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2" name="Shape 1052"/>
        <p:cNvGrpSpPr/>
        <p:nvPr/>
      </p:nvGrpSpPr>
      <p:grpSpPr>
        <a:xfrm>
          <a:off x="0" y="0"/>
          <a:ext cx="0" cy="0"/>
          <a:chOff x="0" y="0"/>
          <a:chExt cx="0" cy="0"/>
        </a:xfrm>
      </p:grpSpPr>
      <p:sp>
        <p:nvSpPr>
          <p:cNvPr id="1053" name="Google Shape;1053;p3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 name="Shape 74"/>
        <p:cNvGrpSpPr/>
        <p:nvPr/>
      </p:nvGrpSpPr>
      <p:grpSpPr>
        <a:xfrm>
          <a:off x="0" y="0"/>
          <a:ext cx="0" cy="0"/>
          <a:chOff x="0" y="0"/>
          <a:chExt cx="0" cy="0"/>
        </a:xfrm>
      </p:grpSpPr>
      <p:pic>
        <p:nvPicPr>
          <p:cNvPr id="75" name="Google Shape;75;p9"/>
          <p:cNvPicPr preferRelativeResize="0"/>
          <p:nvPr/>
        </p:nvPicPr>
        <p:blipFill rotWithShape="1">
          <a:blip r:embed="rId3">
            <a:alphaModFix/>
          </a:blip>
          <a:srcRect b="0" l="0" r="0" t="0"/>
          <a:stretch/>
        </p:blipFill>
        <p:spPr>
          <a:xfrm>
            <a:off x="912018" y="1085851"/>
            <a:ext cx="7319963" cy="3264730"/>
          </a:xfrm>
          <a:prstGeom prst="rect">
            <a:avLst/>
          </a:prstGeom>
          <a:noFill/>
          <a:ln>
            <a:noFill/>
          </a:ln>
        </p:spPr>
      </p:pic>
      <p:sp>
        <p:nvSpPr>
          <p:cNvPr id="76" name="Google Shape;76;p9"/>
          <p:cNvSpPr/>
          <p:nvPr/>
        </p:nvSpPr>
        <p:spPr>
          <a:xfrm>
            <a:off x="902116" y="1095375"/>
            <a:ext cx="178595" cy="317103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sp>
        <p:nvSpPr>
          <p:cNvPr id="77" name="Google Shape;77;p9"/>
          <p:cNvSpPr/>
          <p:nvPr/>
        </p:nvSpPr>
        <p:spPr>
          <a:xfrm>
            <a:off x="1274233" y="4278233"/>
            <a:ext cx="7086600" cy="96081"/>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pic>
        <p:nvPicPr>
          <p:cNvPr id="78" name="Google Shape;78;p9"/>
          <p:cNvPicPr preferRelativeResize="0"/>
          <p:nvPr/>
        </p:nvPicPr>
        <p:blipFill rotWithShape="1">
          <a:blip r:embed="rId4">
            <a:alphaModFix/>
          </a:blip>
          <a:srcRect b="0" l="0" r="0" t="0"/>
          <a:stretch/>
        </p:blipFill>
        <p:spPr>
          <a:xfrm>
            <a:off x="7762915" y="104850"/>
            <a:ext cx="945356" cy="945356"/>
          </a:xfrm>
          <a:prstGeom prst="rect">
            <a:avLst/>
          </a:prstGeom>
          <a:noFill/>
          <a:ln>
            <a:noFill/>
          </a:ln>
        </p:spPr>
      </p:pic>
      <p:sp>
        <p:nvSpPr>
          <p:cNvPr id="79" name="Google Shape;79;p9"/>
          <p:cNvSpPr txBox="1"/>
          <p:nvPr>
            <p:ph type="title"/>
          </p:nvPr>
        </p:nvSpPr>
        <p:spPr>
          <a:xfrm>
            <a:off x="377428" y="273844"/>
            <a:ext cx="7886700" cy="600525"/>
          </a:xfrm>
          <a:prstGeom prst="rect">
            <a:avLst/>
          </a:prstGeom>
          <a:noFill/>
          <a:ln>
            <a:noFill/>
          </a:ln>
        </p:spPr>
        <p:txBody>
          <a:bodyPr anchorCtr="0" anchor="ctr" bIns="17125" lIns="34275" spcFirstLastPara="1" rIns="34275" wrap="square" tIns="17125">
            <a:noAutofit/>
          </a:bodyPr>
          <a:lstStyle/>
          <a:p>
            <a:pPr indent="0" lvl="0" marL="0" rtl="0" algn="l">
              <a:lnSpc>
                <a:spcPct val="90000"/>
              </a:lnSpc>
              <a:spcBef>
                <a:spcPts val="0"/>
              </a:spcBef>
              <a:spcAft>
                <a:spcPts val="0"/>
              </a:spcAft>
              <a:buSzPts val="10000"/>
              <a:buNone/>
            </a:pPr>
            <a:r>
              <a:rPr lang="en-US" sz="3750">
                <a:solidFill>
                  <a:srgbClr val="5F6062"/>
                </a:solidFill>
              </a:rPr>
              <a:t>Origin of the Resonance</a:t>
            </a:r>
            <a:endParaRPr sz="3750">
              <a:solidFill>
                <a:srgbClr val="5F6062"/>
              </a:solidFill>
            </a:endParaRPr>
          </a:p>
        </p:txBody>
      </p:sp>
      <p:sp>
        <p:nvSpPr>
          <p:cNvPr id="80" name="Google Shape;80;p9"/>
          <p:cNvSpPr txBox="1"/>
          <p:nvPr/>
        </p:nvSpPr>
        <p:spPr>
          <a:xfrm>
            <a:off x="2614159" y="4290138"/>
            <a:ext cx="734496" cy="2616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100" u="none" cap="none" strike="noStrike">
                <a:solidFill>
                  <a:srgbClr val="000000"/>
                </a:solidFill>
                <a:latin typeface="Source Sans Pro"/>
                <a:ea typeface="Source Sans Pro"/>
                <a:cs typeface="Source Sans Pro"/>
                <a:sym typeface="Source Sans Pro"/>
              </a:rPr>
              <a:t>May 2017</a:t>
            </a:r>
            <a:endParaRPr/>
          </a:p>
        </p:txBody>
      </p:sp>
      <p:sp>
        <p:nvSpPr>
          <p:cNvPr id="81" name="Google Shape;81;p9"/>
          <p:cNvSpPr txBox="1"/>
          <p:nvPr/>
        </p:nvSpPr>
        <p:spPr>
          <a:xfrm>
            <a:off x="4559291" y="4290138"/>
            <a:ext cx="787395" cy="2616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100" u="none" cap="none" strike="noStrike">
                <a:solidFill>
                  <a:srgbClr val="000000"/>
                </a:solidFill>
                <a:latin typeface="Source Sans Pro"/>
                <a:ea typeface="Source Sans Pro"/>
                <a:cs typeface="Source Sans Pro"/>
                <a:sym typeface="Source Sans Pro"/>
              </a:rPr>
              <a:t>June 2017</a:t>
            </a:r>
            <a:endParaRPr/>
          </a:p>
        </p:txBody>
      </p:sp>
      <p:sp>
        <p:nvSpPr>
          <p:cNvPr id="82" name="Google Shape;82;p9"/>
          <p:cNvSpPr txBox="1"/>
          <p:nvPr/>
        </p:nvSpPr>
        <p:spPr>
          <a:xfrm>
            <a:off x="6179487" y="4290138"/>
            <a:ext cx="740908" cy="2616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100" u="none" cap="none" strike="noStrike">
                <a:solidFill>
                  <a:srgbClr val="000000"/>
                </a:solidFill>
                <a:latin typeface="Source Sans Pro"/>
                <a:ea typeface="Source Sans Pro"/>
                <a:cs typeface="Source Sans Pro"/>
                <a:sym typeface="Source Sans Pro"/>
              </a:rPr>
              <a:t>July 2017</a:t>
            </a:r>
            <a:endParaRPr/>
          </a:p>
        </p:txBody>
      </p:sp>
      <p:sp>
        <p:nvSpPr>
          <p:cNvPr id="83" name="Google Shape;83;p9"/>
          <p:cNvSpPr txBox="1"/>
          <p:nvPr/>
        </p:nvSpPr>
        <p:spPr>
          <a:xfrm>
            <a:off x="7779775" y="4290138"/>
            <a:ext cx="904415" cy="2616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100" u="none" cap="none" strike="noStrike">
                <a:solidFill>
                  <a:srgbClr val="000000"/>
                </a:solidFill>
                <a:latin typeface="Source Sans Pro"/>
                <a:ea typeface="Source Sans Pro"/>
                <a:cs typeface="Source Sans Pro"/>
                <a:sym typeface="Source Sans Pro"/>
              </a:rPr>
              <a:t>August 2017</a:t>
            </a:r>
            <a:endParaRPr/>
          </a:p>
        </p:txBody>
      </p:sp>
      <p:sp>
        <p:nvSpPr>
          <p:cNvPr id="84" name="Google Shape;84;p9"/>
          <p:cNvSpPr txBox="1"/>
          <p:nvPr/>
        </p:nvSpPr>
        <p:spPr>
          <a:xfrm>
            <a:off x="1462347" y="1356985"/>
            <a:ext cx="1951175"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600" u="none" cap="none" strike="noStrike">
                <a:solidFill>
                  <a:srgbClr val="548135"/>
                </a:solidFill>
                <a:latin typeface="Source Sans Pro"/>
                <a:ea typeface="Source Sans Pro"/>
                <a:cs typeface="Source Sans Pro"/>
                <a:sym typeface="Source Sans Pro"/>
              </a:rPr>
              <a:t>Total MSB Load (kW)</a:t>
            </a:r>
            <a:endParaRPr/>
          </a:p>
        </p:txBody>
      </p:sp>
      <p:sp>
        <p:nvSpPr>
          <p:cNvPr id="85" name="Google Shape;85;p9"/>
          <p:cNvSpPr txBox="1"/>
          <p:nvPr/>
        </p:nvSpPr>
        <p:spPr>
          <a:xfrm>
            <a:off x="1462347" y="3204835"/>
            <a:ext cx="2220480"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600" u="none" cap="none" strike="noStrike">
                <a:solidFill>
                  <a:srgbClr val="2E75B5"/>
                </a:solidFill>
                <a:latin typeface="Source Sans Pro"/>
                <a:ea typeface="Source Sans Pro"/>
                <a:cs typeface="Source Sans Pro"/>
                <a:sym typeface="Source Sans Pro"/>
              </a:rPr>
              <a:t>MSB Neutral Current (A)</a:t>
            </a:r>
            <a:endParaRPr/>
          </a:p>
        </p:txBody>
      </p:sp>
      <p:sp>
        <p:nvSpPr>
          <p:cNvPr id="86" name="Google Shape;86;p9"/>
          <p:cNvSpPr txBox="1"/>
          <p:nvPr/>
        </p:nvSpPr>
        <p:spPr>
          <a:xfrm>
            <a:off x="691317" y="1095375"/>
            <a:ext cx="466794"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rgbClr val="000000"/>
                </a:solidFill>
                <a:latin typeface="Source Sans Pro"/>
                <a:ea typeface="Source Sans Pro"/>
                <a:cs typeface="Source Sans Pro"/>
                <a:sym typeface="Source Sans Pro"/>
              </a:rPr>
              <a:t>2000</a:t>
            </a:r>
            <a:endParaRPr/>
          </a:p>
        </p:txBody>
      </p:sp>
      <p:sp>
        <p:nvSpPr>
          <p:cNvPr id="87" name="Google Shape;87;p9"/>
          <p:cNvSpPr txBox="1"/>
          <p:nvPr/>
        </p:nvSpPr>
        <p:spPr>
          <a:xfrm>
            <a:off x="691317" y="2587411"/>
            <a:ext cx="466794"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rgbClr val="000000"/>
                </a:solidFill>
                <a:latin typeface="Source Sans Pro"/>
                <a:ea typeface="Source Sans Pro"/>
                <a:cs typeface="Source Sans Pro"/>
                <a:sym typeface="Source Sans Pro"/>
              </a:rPr>
              <a:t>1000</a:t>
            </a:r>
            <a:endParaRPr/>
          </a:p>
        </p:txBody>
      </p:sp>
      <p:sp>
        <p:nvSpPr>
          <p:cNvPr id="88" name="Google Shape;88;p9"/>
          <p:cNvSpPr txBox="1"/>
          <p:nvPr/>
        </p:nvSpPr>
        <p:spPr>
          <a:xfrm>
            <a:off x="902913" y="4095106"/>
            <a:ext cx="255198"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rgbClr val="000000"/>
                </a:solidFill>
                <a:latin typeface="Source Sans Pro"/>
                <a:ea typeface="Source Sans Pro"/>
                <a:cs typeface="Source Sans Pro"/>
                <a:sym typeface="Source Sans Pro"/>
              </a:rPr>
              <a:t>0</a:t>
            </a:r>
            <a:endParaRPr/>
          </a:p>
        </p:txBody>
      </p:sp>
      <p:sp>
        <p:nvSpPr>
          <p:cNvPr id="89" name="Google Shape;89;p9"/>
          <p:cNvSpPr txBox="1"/>
          <p:nvPr/>
        </p:nvSpPr>
        <p:spPr>
          <a:xfrm>
            <a:off x="995132" y="4290138"/>
            <a:ext cx="771365" cy="2616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100" u="none" cap="none" strike="noStrike">
                <a:solidFill>
                  <a:srgbClr val="000000"/>
                </a:solidFill>
                <a:latin typeface="Source Sans Pro"/>
                <a:ea typeface="Source Sans Pro"/>
                <a:cs typeface="Source Sans Pro"/>
                <a:sym typeface="Source Sans Pro"/>
              </a:rPr>
              <a:t>April 2017</a:t>
            </a:r>
            <a:endParaRPr/>
          </a:p>
        </p:txBody>
      </p:sp>
      <p:grpSp>
        <p:nvGrpSpPr>
          <p:cNvPr id="90" name="Google Shape;90;p9"/>
          <p:cNvGrpSpPr/>
          <p:nvPr/>
        </p:nvGrpSpPr>
        <p:grpSpPr>
          <a:xfrm>
            <a:off x="3888471" y="1085850"/>
            <a:ext cx="4626879" cy="3109913"/>
            <a:chOff x="3888471" y="1085850"/>
            <a:chExt cx="4626879" cy="3109913"/>
          </a:xfrm>
        </p:grpSpPr>
        <p:sp>
          <p:nvSpPr>
            <p:cNvPr id="91" name="Google Shape;91;p9"/>
            <p:cNvSpPr/>
            <p:nvPr/>
          </p:nvSpPr>
          <p:spPr>
            <a:xfrm>
              <a:off x="3888471" y="1085850"/>
              <a:ext cx="4626879" cy="3109913"/>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sp>
          <p:nvSpPr>
            <p:cNvPr id="92" name="Google Shape;92;p9"/>
            <p:cNvSpPr txBox="1"/>
            <p:nvPr/>
          </p:nvSpPr>
          <p:spPr>
            <a:xfrm>
              <a:off x="5277796" y="3851618"/>
              <a:ext cx="2544287" cy="33855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600" u="none" cap="none" strike="noStrike">
                  <a:solidFill>
                    <a:srgbClr val="FF0000"/>
                  </a:solidFill>
                  <a:latin typeface="Source Sans Pro"/>
                  <a:ea typeface="Source Sans Pro"/>
                  <a:cs typeface="Source Sans Pro"/>
                  <a:sym typeface="Source Sans Pro"/>
                </a:rPr>
                <a:t>MSB Neutral Current Spikes</a:t>
              </a:r>
              <a:endParaRPr/>
            </a:p>
          </p:txBody>
        </p:sp>
      </p:grpSp>
      <p:sp>
        <p:nvSpPr>
          <p:cNvPr id="93" name="Google Shape;93;p9"/>
          <p:cNvSpPr txBox="1"/>
          <p:nvPr/>
        </p:nvSpPr>
        <p:spPr>
          <a:xfrm>
            <a:off x="691317" y="1685128"/>
            <a:ext cx="466794"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rgbClr val="000000"/>
                </a:solidFill>
                <a:latin typeface="Source Sans Pro"/>
                <a:ea typeface="Source Sans Pro"/>
                <a:cs typeface="Source Sans Pro"/>
                <a:sym typeface="Source Sans Pro"/>
              </a:rPr>
              <a:t>1600</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pic>
        <p:nvPicPr>
          <p:cNvPr id="98" name="Google Shape;98;p10"/>
          <p:cNvPicPr preferRelativeResize="0"/>
          <p:nvPr/>
        </p:nvPicPr>
        <p:blipFill rotWithShape="1">
          <a:blip r:embed="rId3">
            <a:alphaModFix/>
          </a:blip>
          <a:srcRect b="0" l="0" r="0" t="0"/>
          <a:stretch/>
        </p:blipFill>
        <p:spPr>
          <a:xfrm>
            <a:off x="7762915" y="104850"/>
            <a:ext cx="945356" cy="945356"/>
          </a:xfrm>
          <a:prstGeom prst="rect">
            <a:avLst/>
          </a:prstGeom>
          <a:noFill/>
          <a:ln>
            <a:noFill/>
          </a:ln>
        </p:spPr>
      </p:pic>
      <p:sp>
        <p:nvSpPr>
          <p:cNvPr id="99" name="Google Shape;99;p10"/>
          <p:cNvSpPr txBox="1"/>
          <p:nvPr>
            <p:ph type="title"/>
          </p:nvPr>
        </p:nvSpPr>
        <p:spPr>
          <a:xfrm>
            <a:off x="377428" y="273844"/>
            <a:ext cx="7886700" cy="600525"/>
          </a:xfrm>
          <a:prstGeom prst="rect">
            <a:avLst/>
          </a:prstGeom>
          <a:noFill/>
          <a:ln>
            <a:noFill/>
          </a:ln>
        </p:spPr>
        <p:txBody>
          <a:bodyPr anchorCtr="0" anchor="ctr" bIns="17125" lIns="34275" spcFirstLastPara="1" rIns="34275" wrap="square" tIns="17125">
            <a:noAutofit/>
          </a:bodyPr>
          <a:lstStyle/>
          <a:p>
            <a:pPr indent="0" lvl="0" marL="0" rtl="0" algn="l">
              <a:lnSpc>
                <a:spcPct val="90000"/>
              </a:lnSpc>
              <a:spcBef>
                <a:spcPts val="0"/>
              </a:spcBef>
              <a:spcAft>
                <a:spcPts val="0"/>
              </a:spcAft>
              <a:buSzPts val="10000"/>
              <a:buNone/>
            </a:pPr>
            <a:r>
              <a:rPr lang="en-US" sz="3750">
                <a:solidFill>
                  <a:srgbClr val="5F6062"/>
                </a:solidFill>
              </a:rPr>
              <a:t>Stability Theory</a:t>
            </a:r>
            <a:endParaRPr sz="3750">
              <a:solidFill>
                <a:srgbClr val="5F6062"/>
              </a:solidFill>
            </a:endParaRPr>
          </a:p>
        </p:txBody>
      </p:sp>
      <p:sp>
        <p:nvSpPr>
          <p:cNvPr id="100" name="Google Shape;100;p10"/>
          <p:cNvSpPr txBox="1"/>
          <p:nvPr/>
        </p:nvSpPr>
        <p:spPr>
          <a:xfrm>
            <a:off x="444500" y="1085850"/>
            <a:ext cx="7968848"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600" u="none" cap="none" strike="noStrike">
                <a:solidFill>
                  <a:schemeClr val="dk1"/>
                </a:solidFill>
                <a:latin typeface="Source Sans Pro"/>
                <a:ea typeface="Source Sans Pro"/>
                <a:cs typeface="Source Sans Pro"/>
                <a:sym typeface="Source Sans Pro"/>
              </a:rPr>
              <a:t>Interconnection of Data Center and Rack Power Supply Unit (PSU) Creates a Feedback Loop</a:t>
            </a:r>
            <a:endParaRPr/>
          </a:p>
        </p:txBody>
      </p:sp>
      <p:grpSp>
        <p:nvGrpSpPr>
          <p:cNvPr id="101" name="Google Shape;101;p10"/>
          <p:cNvGrpSpPr/>
          <p:nvPr/>
        </p:nvGrpSpPr>
        <p:grpSpPr>
          <a:xfrm>
            <a:off x="885280" y="1424404"/>
            <a:ext cx="2880270" cy="1651717"/>
            <a:chOff x="885280" y="1424404"/>
            <a:chExt cx="2880270" cy="1651717"/>
          </a:xfrm>
        </p:grpSpPr>
        <p:sp>
          <p:nvSpPr>
            <p:cNvPr id="102" name="Google Shape;102;p10"/>
            <p:cNvSpPr/>
            <p:nvPr/>
          </p:nvSpPr>
          <p:spPr>
            <a:xfrm>
              <a:off x="1798894" y="2125245"/>
              <a:ext cx="60325" cy="63500"/>
            </a:xfrm>
            <a:prstGeom prst="ellipse">
              <a:avLst/>
            </a:prstGeom>
            <a:solidFill>
              <a:srgbClr val="FFFFFF"/>
            </a:solidFill>
            <a:ln cap="flat" cmpd="sng" w="25400">
              <a:solidFill>
                <a:srgbClr val="373E4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373E4D"/>
                </a:solidFill>
                <a:latin typeface="Source Sans Pro"/>
                <a:ea typeface="Source Sans Pro"/>
                <a:cs typeface="Source Sans Pro"/>
                <a:sym typeface="Source Sans Pro"/>
              </a:endParaRPr>
            </a:p>
          </p:txBody>
        </p:sp>
        <p:sp>
          <p:nvSpPr>
            <p:cNvPr id="103" name="Google Shape;103;p10"/>
            <p:cNvSpPr/>
            <p:nvPr/>
          </p:nvSpPr>
          <p:spPr>
            <a:xfrm>
              <a:off x="1798894" y="2873713"/>
              <a:ext cx="60325" cy="63500"/>
            </a:xfrm>
            <a:prstGeom prst="ellipse">
              <a:avLst/>
            </a:prstGeom>
            <a:solidFill>
              <a:srgbClr val="FFFFFF"/>
            </a:solidFill>
            <a:ln cap="flat" cmpd="sng" w="25400">
              <a:solidFill>
                <a:srgbClr val="373E4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373E4D"/>
                </a:solidFill>
                <a:latin typeface="Source Sans Pro"/>
                <a:ea typeface="Source Sans Pro"/>
                <a:cs typeface="Source Sans Pro"/>
                <a:sym typeface="Source Sans Pro"/>
              </a:endParaRPr>
            </a:p>
          </p:txBody>
        </p:sp>
        <p:sp>
          <p:nvSpPr>
            <p:cNvPr id="104" name="Google Shape;104;p10"/>
            <p:cNvSpPr/>
            <p:nvPr/>
          </p:nvSpPr>
          <p:spPr>
            <a:xfrm>
              <a:off x="2213231" y="2125245"/>
              <a:ext cx="60325" cy="63500"/>
            </a:xfrm>
            <a:prstGeom prst="ellipse">
              <a:avLst/>
            </a:prstGeom>
            <a:solidFill>
              <a:srgbClr val="FFFFFF"/>
            </a:solidFill>
            <a:ln cap="flat" cmpd="sng" w="25400">
              <a:solidFill>
                <a:srgbClr val="373E4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373E4D"/>
                </a:solidFill>
                <a:latin typeface="Source Sans Pro"/>
                <a:ea typeface="Source Sans Pro"/>
                <a:cs typeface="Source Sans Pro"/>
                <a:sym typeface="Source Sans Pro"/>
              </a:endParaRPr>
            </a:p>
          </p:txBody>
        </p:sp>
        <p:sp>
          <p:nvSpPr>
            <p:cNvPr id="105" name="Google Shape;105;p10"/>
            <p:cNvSpPr/>
            <p:nvPr/>
          </p:nvSpPr>
          <p:spPr>
            <a:xfrm>
              <a:off x="2213231" y="2873713"/>
              <a:ext cx="60325" cy="63500"/>
            </a:xfrm>
            <a:prstGeom prst="ellipse">
              <a:avLst/>
            </a:prstGeom>
            <a:solidFill>
              <a:srgbClr val="FFFFFF"/>
            </a:solidFill>
            <a:ln cap="flat" cmpd="sng" w="25400">
              <a:solidFill>
                <a:srgbClr val="373E4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373E4D"/>
                </a:solidFill>
                <a:latin typeface="Source Sans Pro"/>
                <a:ea typeface="Source Sans Pro"/>
                <a:cs typeface="Source Sans Pro"/>
                <a:sym typeface="Source Sans Pro"/>
              </a:endParaRPr>
            </a:p>
          </p:txBody>
        </p:sp>
        <p:sp>
          <p:nvSpPr>
            <p:cNvPr id="106" name="Google Shape;106;p10"/>
            <p:cNvSpPr/>
            <p:nvPr/>
          </p:nvSpPr>
          <p:spPr>
            <a:xfrm>
              <a:off x="2889155" y="2125245"/>
              <a:ext cx="60325" cy="63500"/>
            </a:xfrm>
            <a:prstGeom prst="ellipse">
              <a:avLst/>
            </a:prstGeom>
            <a:solidFill>
              <a:srgbClr val="FFFFFF"/>
            </a:solidFill>
            <a:ln cap="flat" cmpd="sng" w="25400">
              <a:solidFill>
                <a:srgbClr val="373E4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373E4D"/>
                </a:solidFill>
                <a:latin typeface="Source Sans Pro"/>
                <a:ea typeface="Source Sans Pro"/>
                <a:cs typeface="Source Sans Pro"/>
                <a:sym typeface="Source Sans Pro"/>
              </a:endParaRPr>
            </a:p>
          </p:txBody>
        </p:sp>
        <p:sp>
          <p:nvSpPr>
            <p:cNvPr id="107" name="Google Shape;107;p10"/>
            <p:cNvSpPr/>
            <p:nvPr/>
          </p:nvSpPr>
          <p:spPr>
            <a:xfrm>
              <a:off x="2889155" y="2873713"/>
              <a:ext cx="60325" cy="63500"/>
            </a:xfrm>
            <a:prstGeom prst="ellipse">
              <a:avLst/>
            </a:prstGeom>
            <a:solidFill>
              <a:srgbClr val="FFFFFF"/>
            </a:solidFill>
            <a:ln cap="flat" cmpd="sng" w="25400">
              <a:solidFill>
                <a:srgbClr val="373E4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373E4D"/>
                </a:solidFill>
                <a:latin typeface="Source Sans Pro"/>
                <a:ea typeface="Source Sans Pro"/>
                <a:cs typeface="Source Sans Pro"/>
                <a:sym typeface="Source Sans Pro"/>
              </a:endParaRPr>
            </a:p>
          </p:txBody>
        </p:sp>
        <p:sp>
          <p:nvSpPr>
            <p:cNvPr id="108" name="Google Shape;108;p10"/>
            <p:cNvSpPr/>
            <p:nvPr/>
          </p:nvSpPr>
          <p:spPr>
            <a:xfrm>
              <a:off x="3382867" y="2125245"/>
              <a:ext cx="60325" cy="63500"/>
            </a:xfrm>
            <a:prstGeom prst="ellipse">
              <a:avLst/>
            </a:prstGeom>
            <a:solidFill>
              <a:srgbClr val="FFFFFF"/>
            </a:solidFill>
            <a:ln cap="flat" cmpd="sng" w="25400">
              <a:solidFill>
                <a:srgbClr val="373E4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373E4D"/>
                </a:solidFill>
                <a:latin typeface="Source Sans Pro"/>
                <a:ea typeface="Source Sans Pro"/>
                <a:cs typeface="Source Sans Pro"/>
                <a:sym typeface="Source Sans Pro"/>
              </a:endParaRPr>
            </a:p>
          </p:txBody>
        </p:sp>
        <p:sp>
          <p:nvSpPr>
            <p:cNvPr id="109" name="Google Shape;109;p10"/>
            <p:cNvSpPr/>
            <p:nvPr/>
          </p:nvSpPr>
          <p:spPr>
            <a:xfrm>
              <a:off x="3382867" y="2873713"/>
              <a:ext cx="60325" cy="63500"/>
            </a:xfrm>
            <a:prstGeom prst="ellipse">
              <a:avLst/>
            </a:prstGeom>
            <a:solidFill>
              <a:srgbClr val="FFFFFF"/>
            </a:solidFill>
            <a:ln cap="flat" cmpd="sng" w="25400">
              <a:solidFill>
                <a:srgbClr val="373E4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373E4D"/>
                </a:solidFill>
                <a:latin typeface="Source Sans Pro"/>
                <a:ea typeface="Source Sans Pro"/>
                <a:cs typeface="Source Sans Pro"/>
                <a:sym typeface="Source Sans Pro"/>
              </a:endParaRPr>
            </a:p>
          </p:txBody>
        </p:sp>
        <p:cxnSp>
          <p:nvCxnSpPr>
            <p:cNvPr id="110" name="Google Shape;110;p10"/>
            <p:cNvCxnSpPr>
              <a:stCxn id="102" idx="6"/>
              <a:endCxn id="104" idx="2"/>
            </p:cNvCxnSpPr>
            <p:nvPr/>
          </p:nvCxnSpPr>
          <p:spPr>
            <a:xfrm>
              <a:off x="1859219" y="2156995"/>
              <a:ext cx="354000" cy="0"/>
            </a:xfrm>
            <a:prstGeom prst="straightConnector1">
              <a:avLst/>
            </a:prstGeom>
            <a:noFill/>
            <a:ln cap="flat" cmpd="sng" w="12700">
              <a:solidFill>
                <a:srgbClr val="373E4D"/>
              </a:solidFill>
              <a:prstDash val="solid"/>
              <a:round/>
              <a:headEnd len="sm" w="sm" type="none"/>
              <a:tailEnd len="sm" w="sm" type="none"/>
            </a:ln>
          </p:spPr>
        </p:cxnSp>
        <p:cxnSp>
          <p:nvCxnSpPr>
            <p:cNvPr id="111" name="Google Shape;111;p10"/>
            <p:cNvCxnSpPr>
              <a:stCxn id="103" idx="6"/>
              <a:endCxn id="105" idx="2"/>
            </p:cNvCxnSpPr>
            <p:nvPr/>
          </p:nvCxnSpPr>
          <p:spPr>
            <a:xfrm>
              <a:off x="1859219" y="2905463"/>
              <a:ext cx="354000" cy="0"/>
            </a:xfrm>
            <a:prstGeom prst="straightConnector1">
              <a:avLst/>
            </a:prstGeom>
            <a:noFill/>
            <a:ln cap="flat" cmpd="sng" w="12700">
              <a:solidFill>
                <a:srgbClr val="373E4D"/>
              </a:solidFill>
              <a:prstDash val="solid"/>
              <a:round/>
              <a:headEnd len="sm" w="sm" type="none"/>
              <a:tailEnd len="sm" w="sm" type="none"/>
            </a:ln>
          </p:spPr>
        </p:cxnSp>
        <p:cxnSp>
          <p:nvCxnSpPr>
            <p:cNvPr id="112" name="Google Shape;112;p10"/>
            <p:cNvCxnSpPr>
              <a:stCxn id="106" idx="6"/>
              <a:endCxn id="108" idx="2"/>
            </p:cNvCxnSpPr>
            <p:nvPr/>
          </p:nvCxnSpPr>
          <p:spPr>
            <a:xfrm>
              <a:off x="2949480" y="2156995"/>
              <a:ext cx="433500" cy="0"/>
            </a:xfrm>
            <a:prstGeom prst="straightConnector1">
              <a:avLst/>
            </a:prstGeom>
            <a:noFill/>
            <a:ln cap="flat" cmpd="sng" w="12700">
              <a:solidFill>
                <a:srgbClr val="373E4D"/>
              </a:solidFill>
              <a:prstDash val="solid"/>
              <a:round/>
              <a:headEnd len="sm" w="sm" type="none"/>
              <a:tailEnd len="sm" w="sm" type="none"/>
            </a:ln>
          </p:spPr>
        </p:cxnSp>
        <p:cxnSp>
          <p:nvCxnSpPr>
            <p:cNvPr id="113" name="Google Shape;113;p10"/>
            <p:cNvCxnSpPr>
              <a:stCxn id="107" idx="6"/>
              <a:endCxn id="109" idx="2"/>
            </p:cNvCxnSpPr>
            <p:nvPr/>
          </p:nvCxnSpPr>
          <p:spPr>
            <a:xfrm>
              <a:off x="2949480" y="2905463"/>
              <a:ext cx="433500" cy="0"/>
            </a:xfrm>
            <a:prstGeom prst="straightConnector1">
              <a:avLst/>
            </a:prstGeom>
            <a:noFill/>
            <a:ln cap="flat" cmpd="sng" w="12700">
              <a:solidFill>
                <a:srgbClr val="373E4D"/>
              </a:solidFill>
              <a:prstDash val="solid"/>
              <a:round/>
              <a:headEnd len="sm" w="sm" type="none"/>
              <a:tailEnd len="sm" w="sm" type="none"/>
            </a:ln>
          </p:spPr>
        </p:cxnSp>
        <p:sp>
          <p:nvSpPr>
            <p:cNvPr id="114" name="Google Shape;114;p10"/>
            <p:cNvSpPr/>
            <p:nvPr/>
          </p:nvSpPr>
          <p:spPr>
            <a:xfrm>
              <a:off x="885280" y="2007770"/>
              <a:ext cx="1191426" cy="1068351"/>
            </a:xfrm>
            <a:prstGeom prst="rect">
              <a:avLst/>
            </a:prstGeom>
            <a:solidFill>
              <a:srgbClr val="FFFFFF"/>
            </a:solidFill>
            <a:ln cap="flat" cmpd="sng" w="25400">
              <a:solidFill>
                <a:srgbClr val="373E4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Source Sans Pro"/>
                  <a:ea typeface="Source Sans Pro"/>
                  <a:cs typeface="Source Sans Pro"/>
                  <a:sym typeface="Source Sans Pro"/>
                </a:rPr>
                <a:t>Data Center Building</a:t>
              </a:r>
              <a:endParaRPr/>
            </a:p>
          </p:txBody>
        </p:sp>
        <p:sp>
          <p:nvSpPr>
            <p:cNvPr id="115" name="Google Shape;115;p10"/>
            <p:cNvSpPr/>
            <p:nvPr/>
          </p:nvSpPr>
          <p:spPr>
            <a:xfrm>
              <a:off x="3149091" y="2007770"/>
              <a:ext cx="616459" cy="1068351"/>
            </a:xfrm>
            <a:prstGeom prst="rect">
              <a:avLst/>
            </a:prstGeom>
            <a:solidFill>
              <a:srgbClr val="FFFFFF"/>
            </a:solidFill>
            <a:ln cap="flat" cmpd="sng" w="25400">
              <a:solidFill>
                <a:srgbClr val="373E4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Source Sans Pro"/>
                  <a:ea typeface="Source Sans Pro"/>
                  <a:cs typeface="Source Sans Pro"/>
                  <a:sym typeface="Source Sans Pro"/>
                </a:rPr>
                <a:t>PSU</a:t>
              </a:r>
              <a:endParaRPr/>
            </a:p>
          </p:txBody>
        </p:sp>
        <p:grpSp>
          <p:nvGrpSpPr>
            <p:cNvPr id="116" name="Google Shape;116;p10"/>
            <p:cNvGrpSpPr/>
            <p:nvPr/>
          </p:nvGrpSpPr>
          <p:grpSpPr>
            <a:xfrm flipH="1">
              <a:off x="2686306" y="1424404"/>
              <a:ext cx="521179" cy="1651717"/>
              <a:chOff x="2443967" y="1559337"/>
              <a:chExt cx="521179" cy="1651717"/>
            </a:xfrm>
          </p:grpSpPr>
          <p:cxnSp>
            <p:nvCxnSpPr>
              <p:cNvPr id="117" name="Google Shape;117;p10"/>
              <p:cNvCxnSpPr/>
              <p:nvPr/>
            </p:nvCxnSpPr>
            <p:spPr>
              <a:xfrm>
                <a:off x="2443967" y="1943218"/>
                <a:ext cx="473075" cy="0"/>
              </a:xfrm>
              <a:prstGeom prst="straightConnector1">
                <a:avLst/>
              </a:prstGeom>
              <a:noFill/>
              <a:ln cap="flat" cmpd="sng" w="12700">
                <a:solidFill>
                  <a:srgbClr val="373E4D"/>
                </a:solidFill>
                <a:prstDash val="solid"/>
                <a:round/>
                <a:headEnd len="lg" w="lg" type="stealth"/>
                <a:tailEnd len="sm" w="sm" type="none"/>
              </a:ln>
            </p:spPr>
          </p:cxnSp>
          <p:cxnSp>
            <p:nvCxnSpPr>
              <p:cNvPr id="118" name="Google Shape;118;p10"/>
              <p:cNvCxnSpPr/>
              <p:nvPr/>
            </p:nvCxnSpPr>
            <p:spPr>
              <a:xfrm rot="10800000">
                <a:off x="2917042" y="1943219"/>
                <a:ext cx="0" cy="1267835"/>
              </a:xfrm>
              <a:prstGeom prst="straightConnector1">
                <a:avLst/>
              </a:prstGeom>
              <a:noFill/>
              <a:ln cap="flat" cmpd="sng" w="12700">
                <a:solidFill>
                  <a:srgbClr val="373E4D"/>
                </a:solidFill>
                <a:prstDash val="solid"/>
                <a:round/>
                <a:headEnd len="sm" w="sm" type="none"/>
                <a:tailEnd len="sm" w="sm" type="none"/>
              </a:ln>
            </p:spPr>
          </p:cxnSp>
          <p:sp>
            <p:nvSpPr>
              <p:cNvPr id="119" name="Google Shape;119;p10"/>
              <p:cNvSpPr txBox="1"/>
              <p:nvPr/>
            </p:nvSpPr>
            <p:spPr>
              <a:xfrm>
                <a:off x="2612164" y="1559337"/>
                <a:ext cx="352982"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373E4D"/>
                    </a:solidFill>
                    <a:latin typeface="Source Sans Pro"/>
                    <a:ea typeface="Source Sans Pro"/>
                    <a:cs typeface="Source Sans Pro"/>
                    <a:sym typeface="Source Sans Pro"/>
                  </a:rPr>
                  <a:t>Z</a:t>
                </a:r>
                <a:r>
                  <a:rPr b="0" baseline="-25000" i="1" lang="en-US" sz="1600" u="none" cap="none" strike="noStrike">
                    <a:solidFill>
                      <a:srgbClr val="373E4D"/>
                    </a:solidFill>
                    <a:latin typeface="Source Sans Pro"/>
                    <a:ea typeface="Source Sans Pro"/>
                    <a:cs typeface="Source Sans Pro"/>
                    <a:sym typeface="Source Sans Pro"/>
                  </a:rPr>
                  <a:t>L</a:t>
                </a:r>
                <a:endParaRPr/>
              </a:p>
            </p:txBody>
          </p:sp>
        </p:grpSp>
        <p:grpSp>
          <p:nvGrpSpPr>
            <p:cNvPr id="120" name="Google Shape;120;p10"/>
            <p:cNvGrpSpPr/>
            <p:nvPr/>
          </p:nvGrpSpPr>
          <p:grpSpPr>
            <a:xfrm>
              <a:off x="1976693" y="1424404"/>
              <a:ext cx="535607" cy="1651717"/>
              <a:chOff x="2443967" y="1559337"/>
              <a:chExt cx="535607" cy="1651717"/>
            </a:xfrm>
          </p:grpSpPr>
          <p:cxnSp>
            <p:nvCxnSpPr>
              <p:cNvPr id="121" name="Google Shape;121;p10"/>
              <p:cNvCxnSpPr/>
              <p:nvPr/>
            </p:nvCxnSpPr>
            <p:spPr>
              <a:xfrm>
                <a:off x="2443967" y="1943218"/>
                <a:ext cx="473075" cy="0"/>
              </a:xfrm>
              <a:prstGeom prst="straightConnector1">
                <a:avLst/>
              </a:prstGeom>
              <a:noFill/>
              <a:ln cap="flat" cmpd="sng" w="12700">
                <a:solidFill>
                  <a:srgbClr val="373E4D"/>
                </a:solidFill>
                <a:prstDash val="solid"/>
                <a:round/>
                <a:headEnd len="lg" w="lg" type="stealth"/>
                <a:tailEnd len="sm" w="sm" type="none"/>
              </a:ln>
            </p:spPr>
          </p:cxnSp>
          <p:cxnSp>
            <p:nvCxnSpPr>
              <p:cNvPr id="122" name="Google Shape;122;p10"/>
              <p:cNvCxnSpPr/>
              <p:nvPr/>
            </p:nvCxnSpPr>
            <p:spPr>
              <a:xfrm rot="10800000">
                <a:off x="2917042" y="1943219"/>
                <a:ext cx="0" cy="1267835"/>
              </a:xfrm>
              <a:prstGeom prst="straightConnector1">
                <a:avLst/>
              </a:prstGeom>
              <a:noFill/>
              <a:ln cap="flat" cmpd="sng" w="12700">
                <a:solidFill>
                  <a:srgbClr val="373E4D"/>
                </a:solidFill>
                <a:prstDash val="solid"/>
                <a:round/>
                <a:headEnd len="sm" w="sm" type="none"/>
                <a:tailEnd len="sm" w="sm" type="none"/>
              </a:ln>
            </p:spPr>
          </p:cxnSp>
          <p:sp>
            <p:nvSpPr>
              <p:cNvPr id="123" name="Google Shape;123;p10"/>
              <p:cNvSpPr txBox="1"/>
              <p:nvPr/>
            </p:nvSpPr>
            <p:spPr>
              <a:xfrm>
                <a:off x="2620180" y="1559337"/>
                <a:ext cx="359394"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373E4D"/>
                    </a:solidFill>
                    <a:latin typeface="Source Sans Pro"/>
                    <a:ea typeface="Source Sans Pro"/>
                    <a:cs typeface="Source Sans Pro"/>
                    <a:sym typeface="Source Sans Pro"/>
                  </a:rPr>
                  <a:t>Z</a:t>
                </a:r>
                <a:r>
                  <a:rPr b="0" baseline="-25000" i="1" lang="en-US" sz="1600" u="none" cap="none" strike="noStrike">
                    <a:solidFill>
                      <a:srgbClr val="373E4D"/>
                    </a:solidFill>
                    <a:latin typeface="Source Sans Pro"/>
                    <a:ea typeface="Source Sans Pro"/>
                    <a:cs typeface="Source Sans Pro"/>
                    <a:sym typeface="Source Sans Pro"/>
                  </a:rPr>
                  <a:t>S</a:t>
                </a:r>
                <a:endParaRPr/>
              </a:p>
            </p:txBody>
          </p:sp>
        </p:grpSp>
      </p:grpSp>
      <p:grpSp>
        <p:nvGrpSpPr>
          <p:cNvPr id="124" name="Google Shape;124;p10"/>
          <p:cNvGrpSpPr/>
          <p:nvPr/>
        </p:nvGrpSpPr>
        <p:grpSpPr>
          <a:xfrm>
            <a:off x="4162939" y="1624736"/>
            <a:ext cx="4174466" cy="1972350"/>
            <a:chOff x="4162939" y="1624736"/>
            <a:chExt cx="4174466" cy="1972350"/>
          </a:xfrm>
        </p:grpSpPr>
        <p:sp>
          <p:nvSpPr>
            <p:cNvPr id="125" name="Google Shape;125;p10"/>
            <p:cNvSpPr/>
            <p:nvPr/>
          </p:nvSpPr>
          <p:spPr>
            <a:xfrm>
              <a:off x="6518607" y="3197974"/>
              <a:ext cx="1039016" cy="399112"/>
            </a:xfrm>
            <a:prstGeom prst="rect">
              <a:avLst/>
            </a:prstGeom>
            <a:solidFill>
              <a:srgbClr val="A8D08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sp>
          <p:nvSpPr>
            <p:cNvPr id="126" name="Google Shape;126;p10"/>
            <p:cNvSpPr/>
            <p:nvPr/>
          </p:nvSpPr>
          <p:spPr>
            <a:xfrm>
              <a:off x="4162939" y="2419350"/>
              <a:ext cx="409061" cy="304800"/>
            </a:xfrm>
            <a:prstGeom prst="rightArrow">
              <a:avLst>
                <a:gd fmla="val 50000" name="adj1"/>
                <a:gd fmla="val 50000" name="adj2"/>
              </a:avLst>
            </a:prstGeom>
            <a:solidFill>
              <a:srgbClr val="A8D08C"/>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7" name="Google Shape;127;p10"/>
            <p:cNvSpPr/>
            <p:nvPr/>
          </p:nvSpPr>
          <p:spPr>
            <a:xfrm>
              <a:off x="5245484" y="2120426"/>
              <a:ext cx="317500" cy="320675"/>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sp>
          <p:nvSpPr>
            <p:cNvPr id="128" name="Google Shape;128;p10"/>
            <p:cNvSpPr/>
            <p:nvPr/>
          </p:nvSpPr>
          <p:spPr>
            <a:xfrm>
              <a:off x="5318509" y="2228376"/>
              <a:ext cx="171450" cy="120650"/>
            </a:xfrm>
            <a:custGeom>
              <a:rect b="b" l="l" r="r" t="t"/>
              <a:pathLst>
                <a:path extrusionOk="0" h="1436" w="2352">
                  <a:moveTo>
                    <a:pt x="0" y="724"/>
                  </a:moveTo>
                  <a:cubicBezTo>
                    <a:pt x="65" y="594"/>
                    <a:pt x="130" y="465"/>
                    <a:pt x="192" y="364"/>
                  </a:cubicBezTo>
                  <a:cubicBezTo>
                    <a:pt x="254" y="263"/>
                    <a:pt x="316" y="177"/>
                    <a:pt x="370" y="119"/>
                  </a:cubicBezTo>
                  <a:cubicBezTo>
                    <a:pt x="424" y="61"/>
                    <a:pt x="480" y="36"/>
                    <a:pt x="514" y="18"/>
                  </a:cubicBezTo>
                  <a:cubicBezTo>
                    <a:pt x="548" y="0"/>
                    <a:pt x="553" y="13"/>
                    <a:pt x="576" y="13"/>
                  </a:cubicBezTo>
                  <a:cubicBezTo>
                    <a:pt x="599" y="13"/>
                    <a:pt x="625" y="8"/>
                    <a:pt x="653" y="18"/>
                  </a:cubicBezTo>
                  <a:cubicBezTo>
                    <a:pt x="681" y="28"/>
                    <a:pt x="702" y="33"/>
                    <a:pt x="744" y="71"/>
                  </a:cubicBezTo>
                  <a:cubicBezTo>
                    <a:pt x="786" y="109"/>
                    <a:pt x="865" y="199"/>
                    <a:pt x="903" y="248"/>
                  </a:cubicBezTo>
                  <a:cubicBezTo>
                    <a:pt x="941" y="297"/>
                    <a:pt x="939" y="303"/>
                    <a:pt x="975" y="364"/>
                  </a:cubicBezTo>
                  <a:cubicBezTo>
                    <a:pt x="1011" y="425"/>
                    <a:pt x="1068" y="517"/>
                    <a:pt x="1119" y="613"/>
                  </a:cubicBezTo>
                  <a:cubicBezTo>
                    <a:pt x="1170" y="709"/>
                    <a:pt x="1237" y="856"/>
                    <a:pt x="1282" y="940"/>
                  </a:cubicBezTo>
                  <a:cubicBezTo>
                    <a:pt x="1327" y="1024"/>
                    <a:pt x="1346" y="1056"/>
                    <a:pt x="1387" y="1117"/>
                  </a:cubicBezTo>
                  <a:cubicBezTo>
                    <a:pt x="1428" y="1178"/>
                    <a:pt x="1486" y="1256"/>
                    <a:pt x="1531" y="1304"/>
                  </a:cubicBezTo>
                  <a:cubicBezTo>
                    <a:pt x="1576" y="1352"/>
                    <a:pt x="1620" y="1384"/>
                    <a:pt x="1656" y="1405"/>
                  </a:cubicBezTo>
                  <a:cubicBezTo>
                    <a:pt x="1692" y="1426"/>
                    <a:pt x="1719" y="1426"/>
                    <a:pt x="1747" y="1429"/>
                  </a:cubicBezTo>
                  <a:cubicBezTo>
                    <a:pt x="1775" y="1432"/>
                    <a:pt x="1791" y="1436"/>
                    <a:pt x="1824" y="1424"/>
                  </a:cubicBezTo>
                  <a:cubicBezTo>
                    <a:pt x="1857" y="1412"/>
                    <a:pt x="1906" y="1390"/>
                    <a:pt x="1944" y="1357"/>
                  </a:cubicBezTo>
                  <a:cubicBezTo>
                    <a:pt x="1982" y="1324"/>
                    <a:pt x="2021" y="1269"/>
                    <a:pt x="2055" y="1223"/>
                  </a:cubicBezTo>
                  <a:cubicBezTo>
                    <a:pt x="2089" y="1177"/>
                    <a:pt x="2120" y="1129"/>
                    <a:pt x="2151" y="1079"/>
                  </a:cubicBezTo>
                  <a:cubicBezTo>
                    <a:pt x="2182" y="1029"/>
                    <a:pt x="2214" y="975"/>
                    <a:pt x="2242" y="925"/>
                  </a:cubicBezTo>
                  <a:cubicBezTo>
                    <a:pt x="2270" y="875"/>
                    <a:pt x="2301" y="815"/>
                    <a:pt x="2319" y="781"/>
                  </a:cubicBezTo>
                  <a:cubicBezTo>
                    <a:pt x="2337" y="747"/>
                    <a:pt x="2344" y="733"/>
                    <a:pt x="2352" y="719"/>
                  </a:cubicBezTo>
                </a:path>
              </a:pathLst>
            </a:cu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525" u="none" cap="none" strike="noStrike">
                <a:solidFill>
                  <a:srgbClr val="000000"/>
                </a:solidFill>
                <a:latin typeface="Arial"/>
                <a:ea typeface="Arial"/>
                <a:cs typeface="Arial"/>
                <a:sym typeface="Arial"/>
              </a:endParaRPr>
            </a:p>
          </p:txBody>
        </p:sp>
        <p:sp>
          <p:nvSpPr>
            <p:cNvPr id="129" name="Google Shape;129;p10"/>
            <p:cNvSpPr/>
            <p:nvPr/>
          </p:nvSpPr>
          <p:spPr>
            <a:xfrm>
              <a:off x="5936517" y="1624736"/>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0" name="Google Shape;130;p10"/>
            <p:cNvSpPr txBox="1"/>
            <p:nvPr/>
          </p:nvSpPr>
          <p:spPr>
            <a:xfrm>
              <a:off x="4844770" y="2089012"/>
              <a:ext cx="364202"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000000"/>
                  </a:solidFill>
                  <a:latin typeface="Source Sans Pro"/>
                  <a:ea typeface="Source Sans Pro"/>
                  <a:cs typeface="Source Sans Pro"/>
                  <a:sym typeface="Source Sans Pro"/>
                </a:rPr>
                <a:t>V</a:t>
              </a:r>
              <a:r>
                <a:rPr b="0" baseline="-25000" i="1" lang="en-US" sz="1600" u="none" cap="none" strike="noStrike">
                  <a:solidFill>
                    <a:srgbClr val="000000"/>
                  </a:solidFill>
                  <a:latin typeface="Source Sans Pro"/>
                  <a:ea typeface="Source Sans Pro"/>
                  <a:cs typeface="Source Sans Pro"/>
                  <a:sym typeface="Source Sans Pro"/>
                </a:rPr>
                <a:t>S</a:t>
              </a:r>
              <a:endParaRPr/>
            </a:p>
          </p:txBody>
        </p:sp>
        <p:sp>
          <p:nvSpPr>
            <p:cNvPr id="131" name="Google Shape;131;p10"/>
            <p:cNvSpPr txBox="1"/>
            <p:nvPr/>
          </p:nvSpPr>
          <p:spPr>
            <a:xfrm>
              <a:off x="5012995" y="1942209"/>
              <a:ext cx="287258"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Source Sans Pro"/>
                  <a:ea typeface="Source Sans Pro"/>
                  <a:cs typeface="Source Sans Pro"/>
                  <a:sym typeface="Source Sans Pro"/>
                </a:rPr>
                <a:t>+</a:t>
              </a:r>
              <a:endParaRPr b="0" baseline="-25000" i="0" sz="1600" u="none" cap="none" strike="noStrike">
                <a:solidFill>
                  <a:srgbClr val="000000"/>
                </a:solidFill>
                <a:latin typeface="Source Sans Pro"/>
                <a:ea typeface="Source Sans Pro"/>
                <a:cs typeface="Source Sans Pro"/>
                <a:sym typeface="Source Sans Pro"/>
              </a:endParaRPr>
            </a:p>
          </p:txBody>
        </p:sp>
        <p:cxnSp>
          <p:nvCxnSpPr>
            <p:cNvPr id="132" name="Google Shape;132;p10"/>
            <p:cNvCxnSpPr>
              <a:stCxn id="127" idx="0"/>
              <a:endCxn id="129" idx="1"/>
            </p:cNvCxnSpPr>
            <p:nvPr/>
          </p:nvCxnSpPr>
          <p:spPr>
            <a:xfrm rot="-5400000">
              <a:off x="5466634" y="1650626"/>
              <a:ext cx="407400" cy="532200"/>
            </a:xfrm>
            <a:prstGeom prst="bentConnector2">
              <a:avLst/>
            </a:prstGeom>
            <a:noFill/>
            <a:ln cap="flat" cmpd="sng" w="9525">
              <a:solidFill>
                <a:schemeClr val="dk1"/>
              </a:solidFill>
              <a:prstDash val="solid"/>
              <a:round/>
              <a:headEnd len="sm" w="sm" type="none"/>
              <a:tailEnd len="sm" w="sm" type="none"/>
            </a:ln>
          </p:spPr>
        </p:cxnSp>
        <p:sp>
          <p:nvSpPr>
            <p:cNvPr id="133" name="Google Shape;133;p10"/>
            <p:cNvSpPr/>
            <p:nvPr/>
          </p:nvSpPr>
          <p:spPr>
            <a:xfrm rot="-5400000">
              <a:off x="7651017" y="2184665"/>
              <a:ext cx="495300" cy="176322"/>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4" name="Google Shape;134;p10"/>
            <p:cNvSpPr/>
            <p:nvPr/>
          </p:nvSpPr>
          <p:spPr>
            <a:xfrm>
              <a:off x="7329023" y="1676321"/>
              <a:ext cx="69850" cy="73152"/>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cxnSp>
          <p:nvCxnSpPr>
            <p:cNvPr id="135" name="Google Shape;135;p10"/>
            <p:cNvCxnSpPr>
              <a:stCxn id="134" idx="6"/>
              <a:endCxn id="133" idx="3"/>
            </p:cNvCxnSpPr>
            <p:nvPr/>
          </p:nvCxnSpPr>
          <p:spPr>
            <a:xfrm>
              <a:off x="7398873" y="1712897"/>
              <a:ext cx="499800" cy="312300"/>
            </a:xfrm>
            <a:prstGeom prst="bentConnector2">
              <a:avLst/>
            </a:prstGeom>
            <a:noFill/>
            <a:ln cap="flat" cmpd="sng" w="9525">
              <a:solidFill>
                <a:schemeClr val="dk1"/>
              </a:solidFill>
              <a:prstDash val="solid"/>
              <a:round/>
              <a:headEnd len="sm" w="sm" type="none"/>
              <a:tailEnd len="sm" w="sm" type="none"/>
            </a:ln>
          </p:spPr>
        </p:cxnSp>
        <p:sp>
          <p:nvSpPr>
            <p:cNvPr id="136" name="Google Shape;136;p10"/>
            <p:cNvSpPr/>
            <p:nvPr/>
          </p:nvSpPr>
          <p:spPr>
            <a:xfrm>
              <a:off x="7329023" y="2763368"/>
              <a:ext cx="69850" cy="73152"/>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cxnSp>
          <p:nvCxnSpPr>
            <p:cNvPr id="137" name="Google Shape;137;p10"/>
            <p:cNvCxnSpPr>
              <a:stCxn id="129" idx="3"/>
              <a:endCxn id="134" idx="2"/>
            </p:cNvCxnSpPr>
            <p:nvPr/>
          </p:nvCxnSpPr>
          <p:spPr>
            <a:xfrm>
              <a:off x="6431817" y="1712897"/>
              <a:ext cx="897300" cy="0"/>
            </a:xfrm>
            <a:prstGeom prst="straightConnector1">
              <a:avLst/>
            </a:prstGeom>
            <a:noFill/>
            <a:ln cap="flat" cmpd="sng" w="9525">
              <a:solidFill>
                <a:schemeClr val="dk1"/>
              </a:solidFill>
              <a:prstDash val="solid"/>
              <a:round/>
              <a:headEnd len="sm" w="sm" type="none"/>
              <a:tailEnd len="sm" w="sm" type="none"/>
            </a:ln>
          </p:spPr>
        </p:cxnSp>
        <p:cxnSp>
          <p:nvCxnSpPr>
            <p:cNvPr id="138" name="Google Shape;138;p10"/>
            <p:cNvCxnSpPr>
              <a:stCxn id="136" idx="6"/>
              <a:endCxn id="133" idx="1"/>
            </p:cNvCxnSpPr>
            <p:nvPr/>
          </p:nvCxnSpPr>
          <p:spPr>
            <a:xfrm flipH="1" rot="10800000">
              <a:off x="7398873" y="2520344"/>
              <a:ext cx="499800" cy="279600"/>
            </a:xfrm>
            <a:prstGeom prst="bentConnector2">
              <a:avLst/>
            </a:prstGeom>
            <a:noFill/>
            <a:ln cap="flat" cmpd="sng" w="9525">
              <a:solidFill>
                <a:schemeClr val="dk1"/>
              </a:solidFill>
              <a:prstDash val="solid"/>
              <a:round/>
              <a:headEnd len="sm" w="sm" type="none"/>
              <a:tailEnd len="sm" w="sm" type="none"/>
            </a:ln>
          </p:spPr>
        </p:cxnSp>
        <p:sp>
          <p:nvSpPr>
            <p:cNvPr id="139" name="Google Shape;139;p10"/>
            <p:cNvSpPr txBox="1"/>
            <p:nvPr/>
          </p:nvSpPr>
          <p:spPr>
            <a:xfrm>
              <a:off x="7220319" y="1813789"/>
              <a:ext cx="287258" cy="33855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600" u="none" cap="none" strike="noStrike">
                  <a:solidFill>
                    <a:srgbClr val="000000"/>
                  </a:solidFill>
                  <a:latin typeface="Source Sans Pro"/>
                  <a:ea typeface="Source Sans Pro"/>
                  <a:cs typeface="Source Sans Pro"/>
                  <a:sym typeface="Source Sans Pro"/>
                </a:rPr>
                <a:t>+</a:t>
              </a:r>
              <a:endParaRPr b="0" baseline="-25000" i="0" sz="1600" u="none" cap="none" strike="noStrike">
                <a:solidFill>
                  <a:srgbClr val="000000"/>
                </a:solidFill>
                <a:latin typeface="Source Sans Pro"/>
                <a:ea typeface="Source Sans Pro"/>
                <a:cs typeface="Source Sans Pro"/>
                <a:sym typeface="Source Sans Pro"/>
              </a:endParaRPr>
            </a:p>
          </p:txBody>
        </p:sp>
        <p:sp>
          <p:nvSpPr>
            <p:cNvPr id="140" name="Google Shape;140;p10"/>
            <p:cNvSpPr txBox="1"/>
            <p:nvPr/>
          </p:nvSpPr>
          <p:spPr>
            <a:xfrm>
              <a:off x="7215510" y="2403619"/>
              <a:ext cx="296876" cy="33855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600" u="none" cap="none" strike="noStrike">
                  <a:solidFill>
                    <a:srgbClr val="000000"/>
                  </a:solidFill>
                  <a:latin typeface="Noto Sans Symbols"/>
                  <a:ea typeface="Noto Sans Symbols"/>
                  <a:cs typeface="Noto Sans Symbols"/>
                  <a:sym typeface="Noto Sans Symbols"/>
                </a:rPr>
                <a:t>−</a:t>
              </a:r>
              <a:endParaRPr/>
            </a:p>
          </p:txBody>
        </p:sp>
        <p:sp>
          <p:nvSpPr>
            <p:cNvPr id="141" name="Google Shape;141;p10"/>
            <p:cNvSpPr txBox="1"/>
            <p:nvPr/>
          </p:nvSpPr>
          <p:spPr>
            <a:xfrm>
              <a:off x="7189862" y="2089012"/>
              <a:ext cx="348172" cy="33855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600" u="none" cap="none" strike="noStrike">
                  <a:solidFill>
                    <a:srgbClr val="000000"/>
                  </a:solidFill>
                  <a:latin typeface="Source Sans Pro"/>
                  <a:ea typeface="Source Sans Pro"/>
                  <a:cs typeface="Source Sans Pro"/>
                  <a:sym typeface="Source Sans Pro"/>
                </a:rPr>
                <a:t>V</a:t>
              </a:r>
              <a:r>
                <a:rPr b="0" baseline="-25000" i="1" lang="en-US" sz="1600" u="none" cap="none" strike="noStrike">
                  <a:solidFill>
                    <a:srgbClr val="000000"/>
                  </a:solidFill>
                  <a:latin typeface="Source Sans Pro"/>
                  <a:ea typeface="Source Sans Pro"/>
                  <a:cs typeface="Source Sans Pro"/>
                  <a:sym typeface="Source Sans Pro"/>
                </a:rPr>
                <a:t>L</a:t>
              </a:r>
              <a:endParaRPr/>
            </a:p>
          </p:txBody>
        </p:sp>
        <p:sp>
          <p:nvSpPr>
            <p:cNvPr id="142" name="Google Shape;142;p10"/>
            <p:cNvSpPr txBox="1"/>
            <p:nvPr/>
          </p:nvSpPr>
          <p:spPr>
            <a:xfrm>
              <a:off x="7984423" y="2089012"/>
              <a:ext cx="352982" cy="33855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600" u="none" cap="none" strike="noStrike">
                  <a:solidFill>
                    <a:srgbClr val="000000"/>
                  </a:solidFill>
                  <a:latin typeface="Source Sans Pro"/>
                  <a:ea typeface="Source Sans Pro"/>
                  <a:cs typeface="Source Sans Pro"/>
                  <a:sym typeface="Source Sans Pro"/>
                </a:rPr>
                <a:t>Z</a:t>
              </a:r>
              <a:r>
                <a:rPr b="0" baseline="-25000" i="1" lang="en-US" sz="1600" u="none" cap="none" strike="noStrike">
                  <a:solidFill>
                    <a:srgbClr val="000000"/>
                  </a:solidFill>
                  <a:latin typeface="Source Sans Pro"/>
                  <a:ea typeface="Source Sans Pro"/>
                  <a:cs typeface="Source Sans Pro"/>
                  <a:sym typeface="Source Sans Pro"/>
                </a:rPr>
                <a:t>L</a:t>
              </a:r>
              <a:endParaRPr/>
            </a:p>
          </p:txBody>
        </p:sp>
        <p:sp>
          <p:nvSpPr>
            <p:cNvPr id="143" name="Google Shape;143;p10"/>
            <p:cNvSpPr txBox="1"/>
            <p:nvPr/>
          </p:nvSpPr>
          <p:spPr>
            <a:xfrm>
              <a:off x="6000463" y="1807191"/>
              <a:ext cx="359394" cy="33855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1" lang="en-US" sz="1600" u="none" cap="none" strike="noStrike">
                  <a:solidFill>
                    <a:srgbClr val="000000"/>
                  </a:solidFill>
                  <a:latin typeface="Source Sans Pro"/>
                  <a:ea typeface="Source Sans Pro"/>
                  <a:cs typeface="Source Sans Pro"/>
                  <a:sym typeface="Source Sans Pro"/>
                </a:rPr>
                <a:t>Z</a:t>
              </a:r>
              <a:r>
                <a:rPr b="0" baseline="-25000" i="1" lang="en-US" sz="1600" u="none" cap="none" strike="noStrike">
                  <a:solidFill>
                    <a:srgbClr val="000000"/>
                  </a:solidFill>
                  <a:latin typeface="Source Sans Pro"/>
                  <a:ea typeface="Source Sans Pro"/>
                  <a:cs typeface="Source Sans Pro"/>
                  <a:sym typeface="Source Sans Pro"/>
                </a:rPr>
                <a:t>S</a:t>
              </a:r>
              <a:endParaRPr/>
            </a:p>
          </p:txBody>
        </p:sp>
        <p:cxnSp>
          <p:nvCxnSpPr>
            <p:cNvPr id="144" name="Google Shape;144;p10"/>
            <p:cNvCxnSpPr>
              <a:stCxn id="127" idx="4"/>
              <a:endCxn id="136" idx="2"/>
            </p:cNvCxnSpPr>
            <p:nvPr/>
          </p:nvCxnSpPr>
          <p:spPr>
            <a:xfrm flipH="1" rot="-5400000">
              <a:off x="6187234" y="1658101"/>
              <a:ext cx="358800" cy="1924800"/>
            </a:xfrm>
            <a:prstGeom prst="bentConnector2">
              <a:avLst/>
            </a:prstGeom>
            <a:noFill/>
            <a:ln cap="flat" cmpd="sng" w="9525">
              <a:solidFill>
                <a:schemeClr val="dk1"/>
              </a:solidFill>
              <a:prstDash val="solid"/>
              <a:round/>
              <a:headEnd len="sm" w="sm" type="none"/>
              <a:tailEnd len="sm" w="sm" type="none"/>
            </a:ln>
          </p:spPr>
        </p:cxnSp>
        <p:sp>
          <p:nvSpPr>
            <p:cNvPr id="145" name="Google Shape;145;p10"/>
            <p:cNvSpPr txBox="1"/>
            <p:nvPr/>
          </p:nvSpPr>
          <p:spPr>
            <a:xfrm>
              <a:off x="5404234" y="2905807"/>
              <a:ext cx="2673104" cy="691279"/>
            </a:xfrm>
            <a:prstGeom prst="rect">
              <a:avLst/>
            </a:pr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525" u="none" cap="none" strike="noStrike">
                  <a:latin typeface="Arial"/>
                  <a:ea typeface="Arial"/>
                  <a:cs typeface="Arial"/>
                  <a:sym typeface="Arial"/>
                </a:rPr>
                <a:t> </a:t>
              </a:r>
              <a:endParaRPr/>
            </a:p>
          </p:txBody>
        </p:sp>
      </p:grpSp>
      <p:sp>
        <p:nvSpPr>
          <p:cNvPr id="146" name="Google Shape;146;p10"/>
          <p:cNvSpPr txBox="1"/>
          <p:nvPr/>
        </p:nvSpPr>
        <p:spPr>
          <a:xfrm>
            <a:off x="444500" y="3391180"/>
            <a:ext cx="7430239" cy="1161472"/>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0" i="0" lang="en-US" sz="1600" u="none" cap="none" strike="noStrike">
                <a:solidFill>
                  <a:schemeClr val="dk1"/>
                </a:solidFill>
                <a:latin typeface="Source Sans Pro"/>
                <a:ea typeface="Source Sans Pro"/>
                <a:cs typeface="Source Sans Pro"/>
                <a:sym typeface="Source Sans Pro"/>
              </a:rPr>
              <a:t>For a Stable System, the Impedance Ratio Must Not be </a:t>
            </a:r>
            <a:r>
              <a:rPr b="0" i="0" lang="en-US" sz="1600" u="none" cap="none" strike="noStrike">
                <a:solidFill>
                  <a:schemeClr val="dk1"/>
                </a:solidFill>
                <a:latin typeface="Noto Sans Symbols"/>
                <a:ea typeface="Noto Sans Symbols"/>
                <a:cs typeface="Noto Sans Symbols"/>
                <a:sym typeface="Noto Sans Symbols"/>
              </a:rPr>
              <a:t>−</a:t>
            </a:r>
            <a:r>
              <a:rPr b="0" i="0" lang="en-US" sz="1600" u="none" cap="none" strike="noStrike">
                <a:solidFill>
                  <a:schemeClr val="dk1"/>
                </a:solidFill>
                <a:latin typeface="Source Sans Pro"/>
                <a:ea typeface="Source Sans Pro"/>
                <a:cs typeface="Source Sans Pro"/>
                <a:sym typeface="Source Sans Pro"/>
              </a:rPr>
              <a:t>1</a:t>
            </a:r>
            <a:endParaRPr/>
          </a:p>
          <a:p>
            <a:pPr indent="-285750" lvl="0" marL="285750" marR="0" rtl="0" algn="l">
              <a:lnSpc>
                <a:spcPct val="150000"/>
              </a:lnSpc>
              <a:spcBef>
                <a:spcPts val="0"/>
              </a:spcBef>
              <a:spcAft>
                <a:spcPts val="0"/>
              </a:spcAft>
              <a:buClr>
                <a:srgbClr val="000000"/>
              </a:buClr>
              <a:buSzPts val="1600"/>
              <a:buFont typeface="Arial"/>
              <a:buChar char="•"/>
            </a:pPr>
            <a:r>
              <a:rPr b="0" i="0" lang="en-US" sz="1600" u="none" cap="none" strike="noStrike">
                <a:solidFill>
                  <a:schemeClr val="dk1"/>
                </a:solidFill>
                <a:latin typeface="Source Sans Pro"/>
                <a:ea typeface="Source Sans Pro"/>
                <a:cs typeface="Source Sans Pro"/>
                <a:sym typeface="Source Sans Pro"/>
              </a:rPr>
              <a:t>Magnitude Constraint: Prevent Impedances Being Equal when Phase is 180</a:t>
            </a:r>
            <a:r>
              <a:rPr b="0" baseline="30000" i="0" lang="en-US" sz="1600" u="none" cap="none" strike="noStrike">
                <a:solidFill>
                  <a:schemeClr val="dk1"/>
                </a:solidFill>
                <a:latin typeface="Source Sans Pro"/>
                <a:ea typeface="Source Sans Pro"/>
                <a:cs typeface="Source Sans Pro"/>
                <a:sym typeface="Source Sans Pro"/>
              </a:rPr>
              <a:t>o</a:t>
            </a:r>
            <a:r>
              <a:rPr b="0" i="0" lang="en-US" sz="1600" u="none" cap="none" strike="noStrike">
                <a:solidFill>
                  <a:schemeClr val="dk1"/>
                </a:solidFill>
                <a:latin typeface="Source Sans Pro"/>
                <a:ea typeface="Source Sans Pro"/>
                <a:cs typeface="Source Sans Pro"/>
                <a:sym typeface="Source Sans Pro"/>
              </a:rPr>
              <a:t> Apart</a:t>
            </a:r>
            <a:endParaRPr/>
          </a:p>
          <a:p>
            <a:pPr indent="-285750" lvl="0" marL="285750" marR="0" rtl="0" algn="l">
              <a:lnSpc>
                <a:spcPct val="150000"/>
              </a:lnSpc>
              <a:spcBef>
                <a:spcPts val="0"/>
              </a:spcBef>
              <a:spcAft>
                <a:spcPts val="0"/>
              </a:spcAft>
              <a:buClr>
                <a:srgbClr val="000000"/>
              </a:buClr>
              <a:buSzPts val="1600"/>
              <a:buFont typeface="Arial"/>
              <a:buChar char="•"/>
            </a:pPr>
            <a:r>
              <a:rPr b="0" i="0" lang="en-US" sz="1600" u="none" cap="none" strike="noStrike">
                <a:solidFill>
                  <a:schemeClr val="dk1"/>
                </a:solidFill>
                <a:latin typeface="Source Sans Pro"/>
                <a:ea typeface="Source Sans Pro"/>
                <a:cs typeface="Source Sans Pro"/>
                <a:sym typeface="Source Sans Pro"/>
              </a:rPr>
              <a:t>Phase Constraint: When Impedances are Equal, Prevent Phase Difference of 180</a:t>
            </a:r>
            <a:r>
              <a:rPr b="0" baseline="30000" i="0" lang="en-US" sz="1600" u="none" cap="none" strike="noStrike">
                <a:solidFill>
                  <a:schemeClr val="dk1"/>
                </a:solidFill>
                <a:latin typeface="Source Sans Pro"/>
                <a:ea typeface="Source Sans Pro"/>
                <a:cs typeface="Source Sans Pro"/>
                <a:sym typeface="Source Sans Pro"/>
              </a:rPr>
              <a:t>o</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500"/>
                                        <p:tgtEl>
                                          <p:spTgt spid="1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500"/>
                                        <p:tgtEl>
                                          <p:spTgt spid="1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xEl>
                                              <p:pRg end="0" st="0"/>
                                            </p:txEl>
                                          </p:spTgt>
                                        </p:tgtEl>
                                        <p:attrNameLst>
                                          <p:attrName>style.visibility</p:attrName>
                                        </p:attrNameLst>
                                      </p:cBhvr>
                                      <p:to>
                                        <p:strVal val="visible"/>
                                      </p:to>
                                    </p:set>
                                    <p:animEffect filter="fade" transition="in">
                                      <p:cBhvr>
                                        <p:cTn dur="500"/>
                                        <p:tgtEl>
                                          <p:spTgt spid="14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xEl>
                                              <p:pRg end="1" st="1"/>
                                            </p:txEl>
                                          </p:spTgt>
                                        </p:tgtEl>
                                        <p:attrNameLst>
                                          <p:attrName>style.visibility</p:attrName>
                                        </p:attrNameLst>
                                      </p:cBhvr>
                                      <p:to>
                                        <p:strVal val="visible"/>
                                      </p:to>
                                    </p:set>
                                    <p:animEffect filter="fade" transition="in">
                                      <p:cBhvr>
                                        <p:cTn dur="500"/>
                                        <p:tgtEl>
                                          <p:spTgt spid="14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xEl>
                                              <p:pRg end="2" st="2"/>
                                            </p:txEl>
                                          </p:spTgt>
                                        </p:tgtEl>
                                        <p:attrNameLst>
                                          <p:attrName>style.visibility</p:attrName>
                                        </p:attrNameLst>
                                      </p:cBhvr>
                                      <p:to>
                                        <p:strVal val="visible"/>
                                      </p:to>
                                    </p:set>
                                    <p:animEffect filter="fade" transition="in">
                                      <p:cBhvr>
                                        <p:cTn dur="500"/>
                                        <p:tgtEl>
                                          <p:spTgt spid="146">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pic>
        <p:nvPicPr>
          <p:cNvPr id="151" name="Google Shape;151;p11"/>
          <p:cNvPicPr preferRelativeResize="0"/>
          <p:nvPr/>
        </p:nvPicPr>
        <p:blipFill rotWithShape="1">
          <a:blip r:embed="rId3">
            <a:alphaModFix/>
          </a:blip>
          <a:srcRect b="0" l="0" r="0" t="0"/>
          <a:stretch/>
        </p:blipFill>
        <p:spPr>
          <a:xfrm>
            <a:off x="846557" y="2681059"/>
            <a:ext cx="7668793" cy="1540672"/>
          </a:xfrm>
          <a:prstGeom prst="rect">
            <a:avLst/>
          </a:prstGeom>
          <a:noFill/>
          <a:ln>
            <a:noFill/>
          </a:ln>
        </p:spPr>
      </p:pic>
      <p:pic>
        <p:nvPicPr>
          <p:cNvPr id="152" name="Google Shape;152;p11"/>
          <p:cNvPicPr preferRelativeResize="0"/>
          <p:nvPr/>
        </p:nvPicPr>
        <p:blipFill rotWithShape="1">
          <a:blip r:embed="rId4">
            <a:alphaModFix/>
          </a:blip>
          <a:srcRect b="0" l="0" r="0" t="0"/>
          <a:stretch/>
        </p:blipFill>
        <p:spPr>
          <a:xfrm>
            <a:off x="7762915" y="104850"/>
            <a:ext cx="945356" cy="945356"/>
          </a:xfrm>
          <a:prstGeom prst="rect">
            <a:avLst/>
          </a:prstGeom>
          <a:noFill/>
          <a:ln>
            <a:noFill/>
          </a:ln>
        </p:spPr>
      </p:pic>
      <p:sp>
        <p:nvSpPr>
          <p:cNvPr id="153" name="Google Shape;153;p11"/>
          <p:cNvSpPr txBox="1"/>
          <p:nvPr>
            <p:ph type="title"/>
          </p:nvPr>
        </p:nvSpPr>
        <p:spPr>
          <a:xfrm>
            <a:off x="377428" y="273844"/>
            <a:ext cx="7886700" cy="600525"/>
          </a:xfrm>
          <a:prstGeom prst="rect">
            <a:avLst/>
          </a:prstGeom>
          <a:noFill/>
          <a:ln>
            <a:noFill/>
          </a:ln>
        </p:spPr>
        <p:txBody>
          <a:bodyPr anchorCtr="0" anchor="ctr" bIns="17125" lIns="34275" spcFirstLastPara="1" rIns="34275" wrap="square" tIns="17125">
            <a:noAutofit/>
          </a:bodyPr>
          <a:lstStyle/>
          <a:p>
            <a:pPr indent="0" lvl="0" marL="0" rtl="0" algn="l">
              <a:lnSpc>
                <a:spcPct val="90000"/>
              </a:lnSpc>
              <a:spcBef>
                <a:spcPts val="0"/>
              </a:spcBef>
              <a:spcAft>
                <a:spcPts val="0"/>
              </a:spcAft>
              <a:buSzPts val="10000"/>
              <a:buNone/>
            </a:pPr>
            <a:r>
              <a:rPr lang="en-US" sz="3750">
                <a:solidFill>
                  <a:srgbClr val="5F6062"/>
                </a:solidFill>
              </a:rPr>
              <a:t>Low-Frequency Resonance</a:t>
            </a:r>
            <a:endParaRPr sz="3750">
              <a:solidFill>
                <a:srgbClr val="5F6062"/>
              </a:solidFill>
            </a:endParaRPr>
          </a:p>
        </p:txBody>
      </p:sp>
      <p:pic>
        <p:nvPicPr>
          <p:cNvPr descr="A picture containing computer&#10;&#10;Description automatically generated" id="154" name="Google Shape;154;p11"/>
          <p:cNvPicPr preferRelativeResize="0"/>
          <p:nvPr/>
        </p:nvPicPr>
        <p:blipFill rotWithShape="1">
          <a:blip r:embed="rId5">
            <a:alphaModFix/>
          </a:blip>
          <a:srcRect b="0" l="0" r="0" t="0"/>
          <a:stretch/>
        </p:blipFill>
        <p:spPr>
          <a:xfrm>
            <a:off x="444500" y="1085850"/>
            <a:ext cx="8070850" cy="1493425"/>
          </a:xfrm>
          <a:prstGeom prst="rect">
            <a:avLst/>
          </a:prstGeom>
          <a:noFill/>
          <a:ln>
            <a:noFill/>
          </a:ln>
        </p:spPr>
      </p:pic>
      <p:sp>
        <p:nvSpPr>
          <p:cNvPr id="155" name="Google Shape;155;p11"/>
          <p:cNvSpPr txBox="1"/>
          <p:nvPr/>
        </p:nvSpPr>
        <p:spPr>
          <a:xfrm>
            <a:off x="3836061" y="4223490"/>
            <a:ext cx="1471878" cy="33855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600" u="none" cap="none" strike="noStrike">
                <a:solidFill>
                  <a:schemeClr val="dk1"/>
                </a:solidFill>
                <a:latin typeface="Source Sans Pro"/>
                <a:ea typeface="Source Sans Pro"/>
                <a:cs typeface="Source Sans Pro"/>
                <a:sym typeface="Source Sans Pro"/>
              </a:rPr>
              <a:t>Frequency (Hz)</a:t>
            </a:r>
            <a:endParaRPr/>
          </a:p>
        </p:txBody>
      </p:sp>
      <p:sp>
        <p:nvSpPr>
          <p:cNvPr id="156" name="Google Shape;156;p11"/>
          <p:cNvSpPr txBox="1"/>
          <p:nvPr/>
        </p:nvSpPr>
        <p:spPr>
          <a:xfrm rot="-5400000">
            <a:off x="-14758" y="3297553"/>
            <a:ext cx="1257075" cy="33855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600" u="none" cap="none" strike="noStrike">
                <a:solidFill>
                  <a:schemeClr val="dk1"/>
                </a:solidFill>
                <a:latin typeface="Source Sans Pro"/>
                <a:ea typeface="Source Sans Pro"/>
                <a:cs typeface="Source Sans Pro"/>
                <a:sym typeface="Source Sans Pro"/>
              </a:rPr>
              <a:t>Percent of </a:t>
            </a:r>
            <a:r>
              <a:rPr b="1" i="1" lang="en-US" sz="1600" u="none" cap="none" strike="noStrike">
                <a:solidFill>
                  <a:schemeClr val="dk1"/>
                </a:solidFill>
                <a:latin typeface="Source Sans Pro"/>
                <a:ea typeface="Source Sans Pro"/>
                <a:cs typeface="Source Sans Pro"/>
                <a:sym typeface="Source Sans Pro"/>
              </a:rPr>
              <a:t>I</a:t>
            </a:r>
            <a:r>
              <a:rPr b="0" baseline="-25000" i="0" lang="en-US" sz="1600" u="none" cap="none" strike="noStrike">
                <a:solidFill>
                  <a:schemeClr val="dk1"/>
                </a:solidFill>
                <a:latin typeface="Source Sans Pro"/>
                <a:ea typeface="Source Sans Pro"/>
                <a:cs typeface="Source Sans Pro"/>
                <a:sym typeface="Source Sans Pro"/>
              </a:rPr>
              <a:t>1</a:t>
            </a:r>
            <a:endParaRPr/>
          </a:p>
        </p:txBody>
      </p:sp>
      <p:sp>
        <p:nvSpPr>
          <p:cNvPr id="157" name="Google Shape;157;p11"/>
          <p:cNvSpPr txBox="1"/>
          <p:nvPr/>
        </p:nvSpPr>
        <p:spPr>
          <a:xfrm>
            <a:off x="1472325" y="2953490"/>
            <a:ext cx="1420582"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200" u="none" cap="none" strike="noStrike">
                <a:solidFill>
                  <a:srgbClr val="0000FF"/>
                </a:solidFill>
                <a:latin typeface="Source Sans Pro"/>
                <a:ea typeface="Source Sans Pro"/>
                <a:cs typeface="Source Sans Pro"/>
                <a:sym typeface="Source Sans Pro"/>
              </a:rPr>
              <a:t>Zero Sequence</a:t>
            </a:r>
            <a:endParaRPr/>
          </a:p>
          <a:p>
            <a:pPr indent="0" lvl="0" marL="0" marR="0" rtl="0" algn="l">
              <a:lnSpc>
                <a:spcPct val="100000"/>
              </a:lnSpc>
              <a:spcBef>
                <a:spcPts val="0"/>
              </a:spcBef>
              <a:spcAft>
                <a:spcPts val="0"/>
              </a:spcAft>
              <a:buNone/>
            </a:pPr>
            <a:r>
              <a:rPr b="0" i="0" lang="en-US" sz="1200" u="none" cap="none" strike="noStrike">
                <a:solidFill>
                  <a:srgbClr val="FF0000"/>
                </a:solidFill>
                <a:latin typeface="Source Sans Pro"/>
                <a:ea typeface="Source Sans Pro"/>
                <a:cs typeface="Source Sans Pro"/>
                <a:sym typeface="Source Sans Pro"/>
              </a:rPr>
              <a:t>Positive Sequence</a:t>
            </a:r>
            <a:endParaRPr/>
          </a:p>
          <a:p>
            <a:pPr indent="0" lvl="0" marL="0" marR="0" rtl="0" algn="l">
              <a:lnSpc>
                <a:spcPct val="100000"/>
              </a:lnSpc>
              <a:spcBef>
                <a:spcPts val="0"/>
              </a:spcBef>
              <a:spcAft>
                <a:spcPts val="0"/>
              </a:spcAft>
              <a:buNone/>
            </a:pPr>
            <a:r>
              <a:rPr b="0" i="0" lang="en-US" sz="1200" u="none" cap="none" strike="noStrike">
                <a:solidFill>
                  <a:schemeClr val="dk1"/>
                </a:solidFill>
                <a:latin typeface="Source Sans Pro"/>
                <a:ea typeface="Source Sans Pro"/>
                <a:cs typeface="Source Sans Pro"/>
                <a:sym typeface="Source Sans Pro"/>
              </a:rPr>
              <a:t>Negative Sequence</a:t>
            </a:r>
            <a:endParaRPr/>
          </a:p>
        </p:txBody>
      </p:sp>
      <p:sp>
        <p:nvSpPr>
          <p:cNvPr id="158" name="Google Shape;158;p11"/>
          <p:cNvSpPr/>
          <p:nvPr/>
        </p:nvSpPr>
        <p:spPr>
          <a:xfrm rot="10800000">
            <a:off x="465004" y="1304925"/>
            <a:ext cx="404162" cy="1012955"/>
          </a:xfrm>
          <a:prstGeom prst="rect">
            <a:avLst/>
          </a:prstGeom>
          <a:solidFill>
            <a:srgbClr val="151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sp>
        <p:nvSpPr>
          <p:cNvPr id="159" name="Google Shape;159;p11"/>
          <p:cNvSpPr/>
          <p:nvPr/>
        </p:nvSpPr>
        <p:spPr>
          <a:xfrm>
            <a:off x="1060527" y="2211569"/>
            <a:ext cx="6964286" cy="106311"/>
          </a:xfrm>
          <a:prstGeom prst="rect">
            <a:avLst/>
          </a:prstGeom>
          <a:solidFill>
            <a:srgbClr val="151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sp>
        <p:nvSpPr>
          <p:cNvPr id="160" name="Google Shape;160;p11"/>
          <p:cNvSpPr txBox="1"/>
          <p:nvPr/>
        </p:nvSpPr>
        <p:spPr>
          <a:xfrm>
            <a:off x="1127679" y="2128701"/>
            <a:ext cx="360997"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0.1</a:t>
            </a:r>
            <a:endParaRPr/>
          </a:p>
        </p:txBody>
      </p:sp>
      <p:sp>
        <p:nvSpPr>
          <p:cNvPr id="161" name="Google Shape;161;p11"/>
          <p:cNvSpPr txBox="1"/>
          <p:nvPr/>
        </p:nvSpPr>
        <p:spPr>
          <a:xfrm>
            <a:off x="1848958" y="2128701"/>
            <a:ext cx="360997"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0.2</a:t>
            </a:r>
            <a:endParaRPr/>
          </a:p>
        </p:txBody>
      </p:sp>
      <p:sp>
        <p:nvSpPr>
          <p:cNvPr id="162" name="Google Shape;162;p11"/>
          <p:cNvSpPr txBox="1"/>
          <p:nvPr/>
        </p:nvSpPr>
        <p:spPr>
          <a:xfrm>
            <a:off x="2558545" y="2128701"/>
            <a:ext cx="360997"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0.3</a:t>
            </a:r>
            <a:endParaRPr/>
          </a:p>
        </p:txBody>
      </p:sp>
      <p:sp>
        <p:nvSpPr>
          <p:cNvPr id="163" name="Google Shape;163;p11"/>
          <p:cNvSpPr txBox="1"/>
          <p:nvPr/>
        </p:nvSpPr>
        <p:spPr>
          <a:xfrm>
            <a:off x="3279824" y="2128701"/>
            <a:ext cx="360997"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0.4</a:t>
            </a:r>
            <a:endParaRPr/>
          </a:p>
        </p:txBody>
      </p:sp>
      <p:sp>
        <p:nvSpPr>
          <p:cNvPr id="164" name="Google Shape;164;p11"/>
          <p:cNvSpPr txBox="1"/>
          <p:nvPr/>
        </p:nvSpPr>
        <p:spPr>
          <a:xfrm>
            <a:off x="4002117" y="2128701"/>
            <a:ext cx="360997"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0.5</a:t>
            </a:r>
            <a:endParaRPr/>
          </a:p>
        </p:txBody>
      </p:sp>
      <p:sp>
        <p:nvSpPr>
          <p:cNvPr id="165" name="Google Shape;165;p11"/>
          <p:cNvSpPr txBox="1"/>
          <p:nvPr/>
        </p:nvSpPr>
        <p:spPr>
          <a:xfrm>
            <a:off x="4723396" y="2128701"/>
            <a:ext cx="360997"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0.6</a:t>
            </a:r>
            <a:endParaRPr/>
          </a:p>
        </p:txBody>
      </p:sp>
      <p:sp>
        <p:nvSpPr>
          <p:cNvPr id="166" name="Google Shape;166;p11"/>
          <p:cNvSpPr txBox="1"/>
          <p:nvPr/>
        </p:nvSpPr>
        <p:spPr>
          <a:xfrm>
            <a:off x="5432983" y="2128701"/>
            <a:ext cx="360997"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0.7</a:t>
            </a:r>
            <a:endParaRPr/>
          </a:p>
        </p:txBody>
      </p:sp>
      <p:sp>
        <p:nvSpPr>
          <p:cNvPr id="167" name="Google Shape;167;p11"/>
          <p:cNvSpPr txBox="1"/>
          <p:nvPr/>
        </p:nvSpPr>
        <p:spPr>
          <a:xfrm>
            <a:off x="6154262" y="2128701"/>
            <a:ext cx="360997"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0.8</a:t>
            </a:r>
            <a:endParaRPr/>
          </a:p>
        </p:txBody>
      </p:sp>
      <p:sp>
        <p:nvSpPr>
          <p:cNvPr id="168" name="Google Shape;168;p11"/>
          <p:cNvSpPr txBox="1"/>
          <p:nvPr/>
        </p:nvSpPr>
        <p:spPr>
          <a:xfrm>
            <a:off x="6875541" y="2128701"/>
            <a:ext cx="360997"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0.9</a:t>
            </a:r>
            <a:endParaRPr/>
          </a:p>
        </p:txBody>
      </p:sp>
      <p:sp>
        <p:nvSpPr>
          <p:cNvPr id="169" name="Google Shape;169;p11"/>
          <p:cNvSpPr txBox="1"/>
          <p:nvPr/>
        </p:nvSpPr>
        <p:spPr>
          <a:xfrm>
            <a:off x="7596820" y="2128701"/>
            <a:ext cx="360997"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1.0</a:t>
            </a:r>
            <a:endParaRPr/>
          </a:p>
        </p:txBody>
      </p:sp>
      <p:sp>
        <p:nvSpPr>
          <p:cNvPr id="170" name="Google Shape;170;p11"/>
          <p:cNvSpPr txBox="1"/>
          <p:nvPr/>
        </p:nvSpPr>
        <p:spPr>
          <a:xfrm>
            <a:off x="480015" y="1338906"/>
            <a:ext cx="466794"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4000</a:t>
            </a:r>
            <a:endParaRPr/>
          </a:p>
        </p:txBody>
      </p:sp>
      <p:sp>
        <p:nvSpPr>
          <p:cNvPr id="171" name="Google Shape;171;p11"/>
          <p:cNvSpPr txBox="1"/>
          <p:nvPr/>
        </p:nvSpPr>
        <p:spPr>
          <a:xfrm>
            <a:off x="691611" y="1639557"/>
            <a:ext cx="255198"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0</a:t>
            </a:r>
            <a:endParaRPr/>
          </a:p>
        </p:txBody>
      </p:sp>
      <p:sp>
        <p:nvSpPr>
          <p:cNvPr id="172" name="Google Shape;172;p11"/>
          <p:cNvSpPr txBox="1"/>
          <p:nvPr/>
        </p:nvSpPr>
        <p:spPr>
          <a:xfrm>
            <a:off x="403070" y="1933790"/>
            <a:ext cx="543739"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chemeClr val="lt1"/>
                </a:solidFill>
                <a:latin typeface="Noto Sans Symbols"/>
                <a:ea typeface="Noto Sans Symbols"/>
                <a:cs typeface="Noto Sans Symbols"/>
                <a:sym typeface="Noto Sans Symbols"/>
              </a:rPr>
              <a:t>−</a:t>
            </a:r>
            <a:r>
              <a:rPr b="0" i="0" lang="en-US" sz="1100" u="none" cap="none" strike="noStrike">
                <a:solidFill>
                  <a:schemeClr val="lt1"/>
                </a:solidFill>
                <a:latin typeface="Source Sans Pro"/>
                <a:ea typeface="Source Sans Pro"/>
                <a:cs typeface="Source Sans Pro"/>
                <a:sym typeface="Source Sans Pro"/>
              </a:rPr>
              <a:t>4000</a:t>
            </a:r>
            <a:endParaRPr/>
          </a:p>
        </p:txBody>
      </p:sp>
      <p:sp>
        <p:nvSpPr>
          <p:cNvPr id="173" name="Google Shape;173;p11"/>
          <p:cNvSpPr txBox="1"/>
          <p:nvPr/>
        </p:nvSpPr>
        <p:spPr>
          <a:xfrm rot="-5400000">
            <a:off x="390371" y="1680734"/>
            <a:ext cx="261610" cy="26161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A</a:t>
            </a:r>
            <a:endParaRPr/>
          </a:p>
        </p:txBody>
      </p:sp>
      <p:sp>
        <p:nvSpPr>
          <p:cNvPr id="174" name="Google Shape;174;p11"/>
          <p:cNvSpPr txBox="1"/>
          <p:nvPr/>
        </p:nvSpPr>
        <p:spPr>
          <a:xfrm>
            <a:off x="4404544" y="2295722"/>
            <a:ext cx="330540" cy="2616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(s)</a:t>
            </a:r>
            <a:endParaRPr/>
          </a:p>
        </p:txBody>
      </p:sp>
      <p:sp>
        <p:nvSpPr>
          <p:cNvPr id="175" name="Google Shape;175;p11"/>
          <p:cNvSpPr/>
          <p:nvPr/>
        </p:nvSpPr>
        <p:spPr>
          <a:xfrm>
            <a:off x="7477126" y="1443037"/>
            <a:ext cx="576262" cy="446817"/>
          </a:xfrm>
          <a:prstGeom prst="rect">
            <a:avLst/>
          </a:prstGeom>
          <a:solidFill>
            <a:srgbClr val="151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sp>
        <p:nvSpPr>
          <p:cNvPr id="176" name="Google Shape;176;p11"/>
          <p:cNvSpPr txBox="1"/>
          <p:nvPr/>
        </p:nvSpPr>
        <p:spPr>
          <a:xfrm>
            <a:off x="7430394" y="1392236"/>
            <a:ext cx="298480" cy="2616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IA</a:t>
            </a:r>
            <a:endParaRPr/>
          </a:p>
        </p:txBody>
      </p:sp>
      <p:sp>
        <p:nvSpPr>
          <p:cNvPr id="177" name="Google Shape;177;p11"/>
          <p:cNvSpPr txBox="1"/>
          <p:nvPr/>
        </p:nvSpPr>
        <p:spPr>
          <a:xfrm>
            <a:off x="7430394" y="1523041"/>
            <a:ext cx="304892" cy="2616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IB</a:t>
            </a:r>
            <a:endParaRPr/>
          </a:p>
        </p:txBody>
      </p:sp>
      <p:sp>
        <p:nvSpPr>
          <p:cNvPr id="178" name="Google Shape;178;p11"/>
          <p:cNvSpPr txBox="1"/>
          <p:nvPr/>
        </p:nvSpPr>
        <p:spPr>
          <a:xfrm>
            <a:off x="7430394" y="1658608"/>
            <a:ext cx="301686" cy="2616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IC</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pic>
        <p:nvPicPr>
          <p:cNvPr id="183" name="Google Shape;183;p12"/>
          <p:cNvPicPr preferRelativeResize="0"/>
          <p:nvPr/>
        </p:nvPicPr>
        <p:blipFill rotWithShape="1">
          <a:blip r:embed="rId3">
            <a:alphaModFix/>
          </a:blip>
          <a:srcRect b="0" l="0" r="0" t="0"/>
          <a:stretch/>
        </p:blipFill>
        <p:spPr>
          <a:xfrm>
            <a:off x="7762915" y="104850"/>
            <a:ext cx="945356" cy="945356"/>
          </a:xfrm>
          <a:prstGeom prst="rect">
            <a:avLst/>
          </a:prstGeom>
          <a:noFill/>
          <a:ln>
            <a:noFill/>
          </a:ln>
        </p:spPr>
      </p:pic>
      <p:sp>
        <p:nvSpPr>
          <p:cNvPr id="184" name="Google Shape;184;p12"/>
          <p:cNvSpPr txBox="1"/>
          <p:nvPr>
            <p:ph type="title"/>
          </p:nvPr>
        </p:nvSpPr>
        <p:spPr>
          <a:xfrm>
            <a:off x="377428" y="273844"/>
            <a:ext cx="7886700" cy="600525"/>
          </a:xfrm>
          <a:prstGeom prst="rect">
            <a:avLst/>
          </a:prstGeom>
          <a:noFill/>
          <a:ln>
            <a:noFill/>
          </a:ln>
        </p:spPr>
        <p:txBody>
          <a:bodyPr anchorCtr="0" anchor="ctr" bIns="17125" lIns="34275" spcFirstLastPara="1" rIns="34275" wrap="square" tIns="17125">
            <a:noAutofit/>
          </a:bodyPr>
          <a:lstStyle/>
          <a:p>
            <a:pPr indent="0" lvl="0" marL="0" rtl="0" algn="l">
              <a:lnSpc>
                <a:spcPct val="90000"/>
              </a:lnSpc>
              <a:spcBef>
                <a:spcPts val="0"/>
              </a:spcBef>
              <a:spcAft>
                <a:spcPts val="0"/>
              </a:spcAft>
              <a:buSzPts val="10000"/>
              <a:buNone/>
            </a:pPr>
            <a:r>
              <a:rPr lang="en-US" sz="3750">
                <a:solidFill>
                  <a:srgbClr val="5F6062"/>
                </a:solidFill>
              </a:rPr>
              <a:t>Nyquist Plot of the Impedance Ratio</a:t>
            </a:r>
            <a:endParaRPr sz="3750">
              <a:solidFill>
                <a:srgbClr val="5F6062"/>
              </a:solidFill>
            </a:endParaRPr>
          </a:p>
        </p:txBody>
      </p:sp>
      <p:pic>
        <p:nvPicPr>
          <p:cNvPr id="185" name="Google Shape;185;p12"/>
          <p:cNvPicPr preferRelativeResize="0"/>
          <p:nvPr/>
        </p:nvPicPr>
        <p:blipFill rotWithShape="1">
          <a:blip r:embed="rId4">
            <a:alphaModFix/>
          </a:blip>
          <a:srcRect b="0" l="0" r="66667" t="0"/>
          <a:stretch/>
        </p:blipFill>
        <p:spPr>
          <a:xfrm>
            <a:off x="556260" y="1085850"/>
            <a:ext cx="2506980" cy="2443980"/>
          </a:xfrm>
          <a:prstGeom prst="rect">
            <a:avLst/>
          </a:prstGeom>
          <a:noFill/>
          <a:ln>
            <a:noFill/>
          </a:ln>
        </p:spPr>
      </p:pic>
      <p:grpSp>
        <p:nvGrpSpPr>
          <p:cNvPr id="186" name="Google Shape;186;p12"/>
          <p:cNvGrpSpPr/>
          <p:nvPr/>
        </p:nvGrpSpPr>
        <p:grpSpPr>
          <a:xfrm>
            <a:off x="990598" y="4044950"/>
            <a:ext cx="7224934" cy="307777"/>
            <a:chOff x="990598" y="4044950"/>
            <a:chExt cx="7224934" cy="307777"/>
          </a:xfrm>
        </p:grpSpPr>
        <p:sp>
          <p:nvSpPr>
            <p:cNvPr id="187" name="Google Shape;187;p12"/>
            <p:cNvSpPr txBox="1"/>
            <p:nvPr/>
          </p:nvSpPr>
          <p:spPr>
            <a:xfrm>
              <a:off x="990598" y="4044950"/>
              <a:ext cx="2011682" cy="30777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rgbClr val="FF0000"/>
                  </a:solidFill>
                  <a:latin typeface="Source Sans Pro"/>
                  <a:ea typeface="Source Sans Pro"/>
                  <a:cs typeface="Source Sans Pro"/>
                  <a:sym typeface="Source Sans Pro"/>
                </a:rPr>
                <a:t>Unstable</a:t>
              </a:r>
              <a:endParaRPr/>
            </a:p>
          </p:txBody>
        </p:sp>
        <p:sp>
          <p:nvSpPr>
            <p:cNvPr id="188" name="Google Shape;188;p12"/>
            <p:cNvSpPr txBox="1"/>
            <p:nvPr/>
          </p:nvSpPr>
          <p:spPr>
            <a:xfrm>
              <a:off x="3582572" y="4044950"/>
              <a:ext cx="2011682" cy="30777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Source Sans Pro"/>
                  <a:ea typeface="Source Sans Pro"/>
                  <a:cs typeface="Source Sans Pro"/>
                  <a:sym typeface="Source Sans Pro"/>
                </a:rPr>
                <a:t>Stable</a:t>
              </a:r>
              <a:endParaRPr/>
            </a:p>
          </p:txBody>
        </p:sp>
        <p:sp>
          <p:nvSpPr>
            <p:cNvPr id="189" name="Google Shape;189;p12"/>
            <p:cNvSpPr txBox="1"/>
            <p:nvPr/>
          </p:nvSpPr>
          <p:spPr>
            <a:xfrm>
              <a:off x="6203851" y="4044950"/>
              <a:ext cx="2011681" cy="30777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Source Sans Pro"/>
                  <a:ea typeface="Source Sans Pro"/>
                  <a:cs typeface="Source Sans Pro"/>
                  <a:sym typeface="Source Sans Pro"/>
                </a:rPr>
                <a:t>Stable</a:t>
              </a:r>
              <a:endParaRPr/>
            </a:p>
          </p:txBody>
        </p:sp>
      </p:grpSp>
      <p:cxnSp>
        <p:nvCxnSpPr>
          <p:cNvPr id="190" name="Google Shape;190;p12"/>
          <p:cNvCxnSpPr/>
          <p:nvPr/>
        </p:nvCxnSpPr>
        <p:spPr>
          <a:xfrm flipH="1" rot="10800000">
            <a:off x="1619250" y="1602382"/>
            <a:ext cx="35719" cy="73819"/>
          </a:xfrm>
          <a:prstGeom prst="straightConnector1">
            <a:avLst/>
          </a:prstGeom>
          <a:noFill/>
          <a:ln cap="flat" cmpd="sng" w="9525">
            <a:solidFill>
              <a:srgbClr val="0000FF"/>
            </a:solidFill>
            <a:prstDash val="solid"/>
            <a:round/>
            <a:headEnd len="sm" w="sm" type="none"/>
            <a:tailEnd len="lg" w="lg" type="stealth"/>
          </a:ln>
        </p:spPr>
      </p:cxnSp>
      <p:sp>
        <p:nvSpPr>
          <p:cNvPr id="191" name="Google Shape;191;p12"/>
          <p:cNvSpPr txBox="1"/>
          <p:nvPr/>
        </p:nvSpPr>
        <p:spPr>
          <a:xfrm>
            <a:off x="1385888" y="1445220"/>
            <a:ext cx="243978"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0000FF"/>
                </a:solidFill>
                <a:latin typeface="Times New Roman"/>
                <a:ea typeface="Times New Roman"/>
                <a:cs typeface="Times New Roman"/>
                <a:sym typeface="Times New Roman"/>
              </a:rPr>
              <a:t>f</a:t>
            </a:r>
            <a:endParaRPr/>
          </a:p>
        </p:txBody>
      </p:sp>
      <p:sp>
        <p:nvSpPr>
          <p:cNvPr id="192" name="Google Shape;192;p12"/>
          <p:cNvSpPr txBox="1"/>
          <p:nvPr/>
        </p:nvSpPr>
        <p:spPr>
          <a:xfrm>
            <a:off x="2385416" y="1098550"/>
            <a:ext cx="614271"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0000FF"/>
                </a:solidFill>
                <a:latin typeface="Times New Roman"/>
                <a:ea typeface="Times New Roman"/>
                <a:cs typeface="Times New Roman"/>
                <a:sym typeface="Times New Roman"/>
              </a:rPr>
              <a:t>Z</a:t>
            </a:r>
            <a:r>
              <a:rPr b="0" baseline="-25000" i="1" lang="en-US" sz="1600" u="none" cap="none" strike="noStrike">
                <a:solidFill>
                  <a:srgbClr val="0000FF"/>
                </a:solidFill>
                <a:latin typeface="Times New Roman"/>
                <a:ea typeface="Times New Roman"/>
                <a:cs typeface="Times New Roman"/>
                <a:sym typeface="Times New Roman"/>
              </a:rPr>
              <a:t>S</a:t>
            </a:r>
            <a:r>
              <a:rPr b="0" i="0" lang="en-US" sz="1600" u="none" cap="none" strike="noStrike">
                <a:solidFill>
                  <a:srgbClr val="0000FF"/>
                </a:solidFill>
                <a:latin typeface="Times New Roman"/>
                <a:ea typeface="Times New Roman"/>
                <a:cs typeface="Times New Roman"/>
                <a:sym typeface="Times New Roman"/>
              </a:rPr>
              <a:t>/</a:t>
            </a:r>
            <a:r>
              <a:rPr b="0" i="1" lang="en-US" sz="1600" u="none" cap="none" strike="noStrike">
                <a:solidFill>
                  <a:srgbClr val="0000FF"/>
                </a:solidFill>
                <a:latin typeface="Times New Roman"/>
                <a:ea typeface="Times New Roman"/>
                <a:cs typeface="Times New Roman"/>
                <a:sym typeface="Times New Roman"/>
              </a:rPr>
              <a:t>Z</a:t>
            </a:r>
            <a:r>
              <a:rPr b="0" baseline="-25000" i="1" lang="en-US" sz="1600" u="none" cap="none" strike="noStrike">
                <a:solidFill>
                  <a:srgbClr val="0000FF"/>
                </a:solidFill>
                <a:latin typeface="Times New Roman"/>
                <a:ea typeface="Times New Roman"/>
                <a:cs typeface="Times New Roman"/>
                <a:sym typeface="Times New Roman"/>
              </a:rPr>
              <a:t>L</a:t>
            </a:r>
            <a:endParaRPr/>
          </a:p>
        </p:txBody>
      </p:sp>
      <p:sp>
        <p:nvSpPr>
          <p:cNvPr id="193" name="Google Shape;193;p12"/>
          <p:cNvSpPr/>
          <p:nvPr/>
        </p:nvSpPr>
        <p:spPr>
          <a:xfrm>
            <a:off x="1643064" y="2093327"/>
            <a:ext cx="36576" cy="36576"/>
          </a:xfrm>
          <a:prstGeom prst="ellipse">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sp>
        <p:nvSpPr>
          <p:cNvPr id="194" name="Google Shape;194;p12"/>
          <p:cNvSpPr txBox="1"/>
          <p:nvPr/>
        </p:nvSpPr>
        <p:spPr>
          <a:xfrm>
            <a:off x="706967" y="3639179"/>
            <a:ext cx="2552699" cy="30777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Source Sans Pro"/>
                <a:ea typeface="Source Sans Pro"/>
                <a:cs typeface="Source Sans Pro"/>
                <a:sym typeface="Source Sans Pro"/>
              </a:rPr>
              <a:t>Zero-Sequence Ratio</a:t>
            </a:r>
            <a:endParaRPr/>
          </a:p>
        </p:txBody>
      </p:sp>
      <p:sp>
        <p:nvSpPr>
          <p:cNvPr id="195" name="Google Shape;195;p12"/>
          <p:cNvSpPr txBox="1"/>
          <p:nvPr/>
        </p:nvSpPr>
        <p:spPr>
          <a:xfrm>
            <a:off x="3298941" y="3639179"/>
            <a:ext cx="2552699" cy="30777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Source Sans Pro"/>
                <a:ea typeface="Source Sans Pro"/>
                <a:cs typeface="Source Sans Pro"/>
                <a:sym typeface="Source Sans Pro"/>
              </a:rPr>
              <a:t>Positive-Sequence Ratio</a:t>
            </a:r>
            <a:endParaRPr/>
          </a:p>
        </p:txBody>
      </p:sp>
      <p:sp>
        <p:nvSpPr>
          <p:cNvPr id="196" name="Google Shape;196;p12"/>
          <p:cNvSpPr txBox="1"/>
          <p:nvPr/>
        </p:nvSpPr>
        <p:spPr>
          <a:xfrm>
            <a:off x="5920221" y="3639179"/>
            <a:ext cx="2552698" cy="30777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Source Sans Pro"/>
                <a:ea typeface="Source Sans Pro"/>
                <a:cs typeface="Source Sans Pro"/>
                <a:sym typeface="Source Sans Pro"/>
              </a:rPr>
              <a:t>Negative-Sequence Ratio</a:t>
            </a:r>
            <a:endParaRPr/>
          </a:p>
        </p:txBody>
      </p:sp>
      <p:sp>
        <p:nvSpPr>
          <p:cNvPr id="197" name="Google Shape;197;p12"/>
          <p:cNvSpPr txBox="1"/>
          <p:nvPr/>
        </p:nvSpPr>
        <p:spPr>
          <a:xfrm>
            <a:off x="1410991" y="2536461"/>
            <a:ext cx="243978"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7F7F7F"/>
                </a:solidFill>
                <a:latin typeface="Times New Roman"/>
                <a:ea typeface="Times New Roman"/>
                <a:cs typeface="Times New Roman"/>
                <a:sym typeface="Times New Roman"/>
              </a:rPr>
              <a:t>f</a:t>
            </a:r>
            <a:endParaRPr/>
          </a:p>
        </p:txBody>
      </p:sp>
      <p:cxnSp>
        <p:nvCxnSpPr>
          <p:cNvPr id="198" name="Google Shape;198;p12"/>
          <p:cNvCxnSpPr/>
          <p:nvPr/>
        </p:nvCxnSpPr>
        <p:spPr>
          <a:xfrm rot="10800000">
            <a:off x="1661352" y="2635250"/>
            <a:ext cx="56324" cy="104775"/>
          </a:xfrm>
          <a:prstGeom prst="straightConnector1">
            <a:avLst/>
          </a:prstGeom>
          <a:noFill/>
          <a:ln cap="flat" cmpd="sng" w="9525">
            <a:solidFill>
              <a:srgbClr val="7F7F7F"/>
            </a:solidFill>
            <a:prstDash val="solid"/>
            <a:round/>
            <a:headEnd len="sm" w="sm" type="none"/>
            <a:tailEnd len="lg" w="lg" type="stealth"/>
          </a:ln>
        </p:spPr>
      </p:cxnSp>
      <p:grpSp>
        <p:nvGrpSpPr>
          <p:cNvPr id="199" name="Google Shape;199;p12"/>
          <p:cNvGrpSpPr/>
          <p:nvPr/>
        </p:nvGrpSpPr>
        <p:grpSpPr>
          <a:xfrm>
            <a:off x="3347204" y="1085850"/>
            <a:ext cx="2324100" cy="2443980"/>
            <a:chOff x="3347204" y="1085850"/>
            <a:chExt cx="2324100" cy="2443980"/>
          </a:xfrm>
        </p:grpSpPr>
        <p:pic>
          <p:nvPicPr>
            <p:cNvPr id="200" name="Google Shape;200;p12"/>
            <p:cNvPicPr preferRelativeResize="0"/>
            <p:nvPr/>
          </p:nvPicPr>
          <p:blipFill rotWithShape="1">
            <a:blip r:embed="rId4">
              <a:alphaModFix/>
            </a:blip>
            <a:srcRect b="0" l="35866" r="33231" t="0"/>
            <a:stretch/>
          </p:blipFill>
          <p:spPr>
            <a:xfrm>
              <a:off x="3347204" y="1085850"/>
              <a:ext cx="2324100" cy="2443980"/>
            </a:xfrm>
            <a:prstGeom prst="rect">
              <a:avLst/>
            </a:prstGeom>
            <a:noFill/>
            <a:ln>
              <a:noFill/>
            </a:ln>
          </p:spPr>
        </p:pic>
        <p:sp>
          <p:nvSpPr>
            <p:cNvPr id="201" name="Google Shape;201;p12"/>
            <p:cNvSpPr txBox="1"/>
            <p:nvPr/>
          </p:nvSpPr>
          <p:spPr>
            <a:xfrm>
              <a:off x="4999033" y="1098550"/>
              <a:ext cx="614271"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FF0000"/>
                  </a:solidFill>
                  <a:latin typeface="Times New Roman"/>
                  <a:ea typeface="Times New Roman"/>
                  <a:cs typeface="Times New Roman"/>
                  <a:sym typeface="Times New Roman"/>
                </a:rPr>
                <a:t>Z</a:t>
              </a:r>
              <a:r>
                <a:rPr b="0" baseline="-25000" i="1" lang="en-US" sz="1600" u="none" cap="none" strike="noStrike">
                  <a:solidFill>
                    <a:srgbClr val="FF0000"/>
                  </a:solidFill>
                  <a:latin typeface="Times New Roman"/>
                  <a:ea typeface="Times New Roman"/>
                  <a:cs typeface="Times New Roman"/>
                  <a:sym typeface="Times New Roman"/>
                </a:rPr>
                <a:t>S</a:t>
              </a:r>
              <a:r>
                <a:rPr b="0" i="0" lang="en-US" sz="1600" u="none" cap="none" strike="noStrike">
                  <a:solidFill>
                    <a:srgbClr val="FF0000"/>
                  </a:solidFill>
                  <a:latin typeface="Times New Roman"/>
                  <a:ea typeface="Times New Roman"/>
                  <a:cs typeface="Times New Roman"/>
                  <a:sym typeface="Times New Roman"/>
                </a:rPr>
                <a:t>/</a:t>
              </a:r>
              <a:r>
                <a:rPr b="0" i="1" lang="en-US" sz="1600" u="none" cap="none" strike="noStrike">
                  <a:solidFill>
                    <a:srgbClr val="FF0000"/>
                  </a:solidFill>
                  <a:latin typeface="Times New Roman"/>
                  <a:ea typeface="Times New Roman"/>
                  <a:cs typeface="Times New Roman"/>
                  <a:sym typeface="Times New Roman"/>
                </a:rPr>
                <a:t>Z</a:t>
              </a:r>
              <a:r>
                <a:rPr b="0" baseline="-25000" i="1" lang="en-US" sz="1600" u="none" cap="none" strike="noStrike">
                  <a:solidFill>
                    <a:srgbClr val="FF0000"/>
                  </a:solidFill>
                  <a:latin typeface="Times New Roman"/>
                  <a:ea typeface="Times New Roman"/>
                  <a:cs typeface="Times New Roman"/>
                  <a:sym typeface="Times New Roman"/>
                </a:rPr>
                <a:t>L</a:t>
              </a:r>
              <a:endParaRPr/>
            </a:p>
          </p:txBody>
        </p:sp>
        <p:sp>
          <p:nvSpPr>
            <p:cNvPr id="202" name="Google Shape;202;p12"/>
            <p:cNvSpPr txBox="1"/>
            <p:nvPr/>
          </p:nvSpPr>
          <p:spPr>
            <a:xfrm>
              <a:off x="3667610" y="2536461"/>
              <a:ext cx="243978"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7F7F7F"/>
                  </a:solidFill>
                  <a:latin typeface="Times New Roman"/>
                  <a:ea typeface="Times New Roman"/>
                  <a:cs typeface="Times New Roman"/>
                  <a:sym typeface="Times New Roman"/>
                </a:rPr>
                <a:t>f</a:t>
              </a:r>
              <a:endParaRPr/>
            </a:p>
          </p:txBody>
        </p:sp>
        <p:cxnSp>
          <p:nvCxnSpPr>
            <p:cNvPr id="203" name="Google Shape;203;p12"/>
            <p:cNvCxnSpPr/>
            <p:nvPr/>
          </p:nvCxnSpPr>
          <p:spPr>
            <a:xfrm flipH="1" rot="10800000">
              <a:off x="3845923" y="2813050"/>
              <a:ext cx="72048" cy="58576"/>
            </a:xfrm>
            <a:prstGeom prst="straightConnector1">
              <a:avLst/>
            </a:prstGeom>
            <a:noFill/>
            <a:ln cap="flat" cmpd="sng" w="9525">
              <a:solidFill>
                <a:srgbClr val="7F7F7F"/>
              </a:solidFill>
              <a:prstDash val="solid"/>
              <a:round/>
              <a:headEnd len="sm" w="sm" type="none"/>
              <a:tailEnd len="lg" w="lg" type="stealth"/>
            </a:ln>
          </p:spPr>
        </p:cxnSp>
        <p:sp>
          <p:nvSpPr>
            <p:cNvPr id="204" name="Google Shape;204;p12"/>
            <p:cNvSpPr txBox="1"/>
            <p:nvPr/>
          </p:nvSpPr>
          <p:spPr>
            <a:xfrm>
              <a:off x="3667610" y="1309311"/>
              <a:ext cx="243978"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FF0000"/>
                  </a:solidFill>
                  <a:latin typeface="Times New Roman"/>
                  <a:ea typeface="Times New Roman"/>
                  <a:cs typeface="Times New Roman"/>
                  <a:sym typeface="Times New Roman"/>
                </a:rPr>
                <a:t>f</a:t>
              </a:r>
              <a:endParaRPr/>
            </a:p>
          </p:txBody>
        </p:sp>
        <p:cxnSp>
          <p:nvCxnSpPr>
            <p:cNvPr id="205" name="Google Shape;205;p12"/>
            <p:cNvCxnSpPr/>
            <p:nvPr/>
          </p:nvCxnSpPr>
          <p:spPr>
            <a:xfrm rot="10800000">
              <a:off x="3917971" y="1403350"/>
              <a:ext cx="130155" cy="33754"/>
            </a:xfrm>
            <a:prstGeom prst="straightConnector1">
              <a:avLst/>
            </a:prstGeom>
            <a:noFill/>
            <a:ln cap="flat" cmpd="sng" w="9525">
              <a:solidFill>
                <a:srgbClr val="FF0000"/>
              </a:solidFill>
              <a:prstDash val="solid"/>
              <a:round/>
              <a:headEnd len="sm" w="sm" type="none"/>
              <a:tailEnd len="lg" w="lg" type="stealth"/>
            </a:ln>
          </p:spPr>
        </p:cxnSp>
      </p:grpSp>
      <p:grpSp>
        <p:nvGrpSpPr>
          <p:cNvPr id="206" name="Google Shape;206;p12"/>
          <p:cNvGrpSpPr/>
          <p:nvPr/>
        </p:nvGrpSpPr>
        <p:grpSpPr>
          <a:xfrm>
            <a:off x="5955268" y="1085850"/>
            <a:ext cx="2308860" cy="2443980"/>
            <a:chOff x="5955268" y="1085850"/>
            <a:chExt cx="2308860" cy="2443980"/>
          </a:xfrm>
        </p:grpSpPr>
        <p:pic>
          <p:nvPicPr>
            <p:cNvPr id="207" name="Google Shape;207;p12"/>
            <p:cNvPicPr preferRelativeResize="0"/>
            <p:nvPr/>
          </p:nvPicPr>
          <p:blipFill rotWithShape="1">
            <a:blip r:embed="rId4">
              <a:alphaModFix/>
            </a:blip>
            <a:srcRect b="0" l="69301" r="0" t="0"/>
            <a:stretch/>
          </p:blipFill>
          <p:spPr>
            <a:xfrm>
              <a:off x="5955268" y="1085850"/>
              <a:ext cx="2308860" cy="2443980"/>
            </a:xfrm>
            <a:prstGeom prst="rect">
              <a:avLst/>
            </a:prstGeom>
            <a:noFill/>
            <a:ln>
              <a:noFill/>
            </a:ln>
          </p:spPr>
        </p:pic>
        <p:sp>
          <p:nvSpPr>
            <p:cNvPr id="208" name="Google Shape;208;p12"/>
            <p:cNvSpPr txBox="1"/>
            <p:nvPr/>
          </p:nvSpPr>
          <p:spPr>
            <a:xfrm>
              <a:off x="7602272" y="1098550"/>
              <a:ext cx="614271"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000000"/>
                  </a:solidFill>
                  <a:latin typeface="Times New Roman"/>
                  <a:ea typeface="Times New Roman"/>
                  <a:cs typeface="Times New Roman"/>
                  <a:sym typeface="Times New Roman"/>
                </a:rPr>
                <a:t>Z</a:t>
              </a:r>
              <a:r>
                <a:rPr b="0" baseline="-25000" i="1" lang="en-US" sz="1600" u="none" cap="none" strike="noStrike">
                  <a:solidFill>
                    <a:srgbClr val="000000"/>
                  </a:solidFill>
                  <a:latin typeface="Times New Roman"/>
                  <a:ea typeface="Times New Roman"/>
                  <a:cs typeface="Times New Roman"/>
                  <a:sym typeface="Times New Roman"/>
                </a:rPr>
                <a:t>S</a:t>
              </a:r>
              <a:r>
                <a:rPr b="0" i="0" lang="en-US" sz="1600" u="none" cap="none" strike="noStrike">
                  <a:solidFill>
                    <a:srgbClr val="000000"/>
                  </a:solidFill>
                  <a:latin typeface="Times New Roman"/>
                  <a:ea typeface="Times New Roman"/>
                  <a:cs typeface="Times New Roman"/>
                  <a:sym typeface="Times New Roman"/>
                </a:rPr>
                <a:t>/</a:t>
              </a:r>
              <a:r>
                <a:rPr b="0" i="1" lang="en-US" sz="1600" u="none" cap="none" strike="noStrike">
                  <a:solidFill>
                    <a:srgbClr val="000000"/>
                  </a:solidFill>
                  <a:latin typeface="Times New Roman"/>
                  <a:ea typeface="Times New Roman"/>
                  <a:cs typeface="Times New Roman"/>
                  <a:sym typeface="Times New Roman"/>
                </a:rPr>
                <a:t>Z</a:t>
              </a:r>
              <a:r>
                <a:rPr b="0" baseline="-25000" i="1" lang="en-US" sz="1600" u="none" cap="none" strike="noStrike">
                  <a:solidFill>
                    <a:srgbClr val="000000"/>
                  </a:solidFill>
                  <a:latin typeface="Times New Roman"/>
                  <a:ea typeface="Times New Roman"/>
                  <a:cs typeface="Times New Roman"/>
                  <a:sym typeface="Times New Roman"/>
                </a:rPr>
                <a:t>L</a:t>
              </a:r>
              <a:endParaRPr/>
            </a:p>
          </p:txBody>
        </p:sp>
        <p:sp>
          <p:nvSpPr>
            <p:cNvPr id="209" name="Google Shape;209;p12"/>
            <p:cNvSpPr txBox="1"/>
            <p:nvPr/>
          </p:nvSpPr>
          <p:spPr>
            <a:xfrm>
              <a:off x="6267463" y="2536461"/>
              <a:ext cx="243978"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7F7F7F"/>
                  </a:solidFill>
                  <a:latin typeface="Times New Roman"/>
                  <a:ea typeface="Times New Roman"/>
                  <a:cs typeface="Times New Roman"/>
                  <a:sym typeface="Times New Roman"/>
                </a:rPr>
                <a:t>f</a:t>
              </a:r>
              <a:endParaRPr/>
            </a:p>
          </p:txBody>
        </p:sp>
        <p:cxnSp>
          <p:nvCxnSpPr>
            <p:cNvPr id="210" name="Google Shape;210;p12"/>
            <p:cNvCxnSpPr/>
            <p:nvPr/>
          </p:nvCxnSpPr>
          <p:spPr>
            <a:xfrm flipH="1" rot="10800000">
              <a:off x="6445776" y="2813050"/>
              <a:ext cx="90755" cy="58576"/>
            </a:xfrm>
            <a:prstGeom prst="straightConnector1">
              <a:avLst/>
            </a:prstGeom>
            <a:noFill/>
            <a:ln cap="flat" cmpd="sng" w="9525">
              <a:solidFill>
                <a:srgbClr val="7F7F7F"/>
              </a:solidFill>
              <a:prstDash val="solid"/>
              <a:round/>
              <a:headEnd len="sm" w="sm" type="none"/>
              <a:tailEnd len="lg" w="lg" type="stealth"/>
            </a:ln>
          </p:spPr>
        </p:cxnSp>
        <p:sp>
          <p:nvSpPr>
            <p:cNvPr id="211" name="Google Shape;211;p12"/>
            <p:cNvSpPr txBox="1"/>
            <p:nvPr/>
          </p:nvSpPr>
          <p:spPr>
            <a:xfrm>
              <a:off x="6292553" y="1309311"/>
              <a:ext cx="243978"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chemeClr val="dk1"/>
                  </a:solidFill>
                  <a:latin typeface="Times New Roman"/>
                  <a:ea typeface="Times New Roman"/>
                  <a:cs typeface="Times New Roman"/>
                  <a:sym typeface="Times New Roman"/>
                </a:rPr>
                <a:t>f</a:t>
              </a:r>
              <a:endParaRPr/>
            </a:p>
          </p:txBody>
        </p:sp>
        <p:cxnSp>
          <p:nvCxnSpPr>
            <p:cNvPr id="212" name="Google Shape;212;p12"/>
            <p:cNvCxnSpPr/>
            <p:nvPr/>
          </p:nvCxnSpPr>
          <p:spPr>
            <a:xfrm rot="10800000">
              <a:off x="6542914" y="1408112"/>
              <a:ext cx="130155" cy="33754"/>
            </a:xfrm>
            <a:prstGeom prst="straightConnector1">
              <a:avLst/>
            </a:prstGeom>
            <a:noFill/>
            <a:ln cap="flat" cmpd="sng" w="9525">
              <a:solidFill>
                <a:schemeClr val="dk1"/>
              </a:solidFill>
              <a:prstDash val="solid"/>
              <a:round/>
              <a:headEnd len="sm" w="sm" type="none"/>
              <a:tailEnd len="lg" w="lg" type="stealth"/>
            </a:ln>
          </p:spPr>
        </p:cxn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500"/>
                                        <p:tgtEl>
                                          <p:spTgt spid="1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500"/>
                                        <p:tgtEl>
                                          <p:spTgt spid="2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500"/>
                                        <p:tgtEl>
                                          <p:spTgt spid="1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pic>
        <p:nvPicPr>
          <p:cNvPr id="217" name="Google Shape;217;p13"/>
          <p:cNvPicPr preferRelativeResize="0"/>
          <p:nvPr/>
        </p:nvPicPr>
        <p:blipFill rotWithShape="1">
          <a:blip r:embed="rId3">
            <a:alphaModFix/>
          </a:blip>
          <a:srcRect b="0" l="0" r="0" t="0"/>
          <a:stretch/>
        </p:blipFill>
        <p:spPr>
          <a:xfrm>
            <a:off x="7762915" y="104850"/>
            <a:ext cx="945356" cy="945356"/>
          </a:xfrm>
          <a:prstGeom prst="rect">
            <a:avLst/>
          </a:prstGeom>
          <a:noFill/>
          <a:ln>
            <a:noFill/>
          </a:ln>
        </p:spPr>
      </p:pic>
      <p:sp>
        <p:nvSpPr>
          <p:cNvPr id="218" name="Google Shape;218;p13"/>
          <p:cNvSpPr txBox="1"/>
          <p:nvPr>
            <p:ph type="title"/>
          </p:nvPr>
        </p:nvSpPr>
        <p:spPr>
          <a:xfrm>
            <a:off x="377428" y="273844"/>
            <a:ext cx="7886700" cy="600525"/>
          </a:xfrm>
          <a:prstGeom prst="rect">
            <a:avLst/>
          </a:prstGeom>
          <a:noFill/>
          <a:ln>
            <a:noFill/>
          </a:ln>
        </p:spPr>
        <p:txBody>
          <a:bodyPr anchorCtr="0" anchor="ctr" bIns="17125" lIns="34275" spcFirstLastPara="1" rIns="34275" wrap="square" tIns="17125">
            <a:noAutofit/>
          </a:bodyPr>
          <a:lstStyle/>
          <a:p>
            <a:pPr indent="0" lvl="0" marL="0" rtl="0" algn="l">
              <a:lnSpc>
                <a:spcPct val="90000"/>
              </a:lnSpc>
              <a:spcBef>
                <a:spcPts val="0"/>
              </a:spcBef>
              <a:spcAft>
                <a:spcPts val="0"/>
              </a:spcAft>
              <a:buSzPts val="10000"/>
              <a:buNone/>
            </a:pPr>
            <a:r>
              <a:rPr lang="en-US" sz="3750">
                <a:solidFill>
                  <a:srgbClr val="5F6062"/>
                </a:solidFill>
              </a:rPr>
              <a:t>Impedance Analysis</a:t>
            </a:r>
            <a:endParaRPr sz="3750">
              <a:solidFill>
                <a:srgbClr val="5F6062"/>
              </a:solidFill>
            </a:endParaRPr>
          </a:p>
        </p:txBody>
      </p:sp>
      <p:sp>
        <p:nvSpPr>
          <p:cNvPr id="219" name="Google Shape;219;p13"/>
          <p:cNvSpPr txBox="1"/>
          <p:nvPr/>
        </p:nvSpPr>
        <p:spPr>
          <a:xfrm>
            <a:off x="556260" y="3834848"/>
            <a:ext cx="3276600" cy="52322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None/>
            </a:pPr>
            <a:r>
              <a:rPr b="0" i="0" lang="en-US" sz="1400" u="none" cap="none" strike="noStrike">
                <a:solidFill>
                  <a:srgbClr val="000000"/>
                </a:solidFill>
                <a:latin typeface="Source Sans Pro"/>
                <a:ea typeface="Source Sans Pro"/>
                <a:cs typeface="Source Sans Pro"/>
                <a:sym typeface="Source Sans Pro"/>
              </a:rPr>
              <a:t>Zero-sequence impedance ratio predicts system resonance around 70 Hz</a:t>
            </a:r>
            <a:endParaRPr/>
          </a:p>
        </p:txBody>
      </p:sp>
      <p:pic>
        <p:nvPicPr>
          <p:cNvPr id="220" name="Google Shape;220;p13"/>
          <p:cNvPicPr preferRelativeResize="0"/>
          <p:nvPr/>
        </p:nvPicPr>
        <p:blipFill rotWithShape="1">
          <a:blip r:embed="rId4">
            <a:alphaModFix/>
          </a:blip>
          <a:srcRect b="0" l="0" r="66667" t="0"/>
          <a:stretch/>
        </p:blipFill>
        <p:spPr>
          <a:xfrm>
            <a:off x="556260" y="1085850"/>
            <a:ext cx="2506980" cy="2443980"/>
          </a:xfrm>
          <a:prstGeom prst="rect">
            <a:avLst/>
          </a:prstGeom>
          <a:noFill/>
          <a:ln>
            <a:noFill/>
          </a:ln>
        </p:spPr>
      </p:pic>
      <p:cxnSp>
        <p:nvCxnSpPr>
          <p:cNvPr id="221" name="Google Shape;221;p13"/>
          <p:cNvCxnSpPr/>
          <p:nvPr/>
        </p:nvCxnSpPr>
        <p:spPr>
          <a:xfrm flipH="1" rot="10800000">
            <a:off x="1619250" y="1602382"/>
            <a:ext cx="35719" cy="73819"/>
          </a:xfrm>
          <a:prstGeom prst="straightConnector1">
            <a:avLst/>
          </a:prstGeom>
          <a:noFill/>
          <a:ln cap="flat" cmpd="sng" w="9525">
            <a:solidFill>
              <a:srgbClr val="0000FF"/>
            </a:solidFill>
            <a:prstDash val="solid"/>
            <a:round/>
            <a:headEnd len="sm" w="sm" type="none"/>
            <a:tailEnd len="lg" w="lg" type="stealth"/>
          </a:ln>
        </p:spPr>
      </p:cxnSp>
      <p:sp>
        <p:nvSpPr>
          <p:cNvPr id="222" name="Google Shape;222;p13"/>
          <p:cNvSpPr txBox="1"/>
          <p:nvPr/>
        </p:nvSpPr>
        <p:spPr>
          <a:xfrm>
            <a:off x="1385888" y="1445220"/>
            <a:ext cx="243978"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0000FF"/>
                </a:solidFill>
                <a:latin typeface="Times New Roman"/>
                <a:ea typeface="Times New Roman"/>
                <a:cs typeface="Times New Roman"/>
                <a:sym typeface="Times New Roman"/>
              </a:rPr>
              <a:t>f</a:t>
            </a:r>
            <a:endParaRPr/>
          </a:p>
        </p:txBody>
      </p:sp>
      <p:sp>
        <p:nvSpPr>
          <p:cNvPr id="223" name="Google Shape;223;p13"/>
          <p:cNvSpPr txBox="1"/>
          <p:nvPr/>
        </p:nvSpPr>
        <p:spPr>
          <a:xfrm>
            <a:off x="2385416" y="1098550"/>
            <a:ext cx="614271"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0000FF"/>
                </a:solidFill>
                <a:latin typeface="Times New Roman"/>
                <a:ea typeface="Times New Roman"/>
                <a:cs typeface="Times New Roman"/>
                <a:sym typeface="Times New Roman"/>
              </a:rPr>
              <a:t>Z</a:t>
            </a:r>
            <a:r>
              <a:rPr b="0" baseline="-25000" i="1" lang="en-US" sz="1600" u="none" cap="none" strike="noStrike">
                <a:solidFill>
                  <a:srgbClr val="0000FF"/>
                </a:solidFill>
                <a:latin typeface="Times New Roman"/>
                <a:ea typeface="Times New Roman"/>
                <a:cs typeface="Times New Roman"/>
                <a:sym typeface="Times New Roman"/>
              </a:rPr>
              <a:t>S</a:t>
            </a:r>
            <a:r>
              <a:rPr b="0" i="0" lang="en-US" sz="1600" u="none" cap="none" strike="noStrike">
                <a:solidFill>
                  <a:srgbClr val="0000FF"/>
                </a:solidFill>
                <a:latin typeface="Times New Roman"/>
                <a:ea typeface="Times New Roman"/>
                <a:cs typeface="Times New Roman"/>
                <a:sym typeface="Times New Roman"/>
              </a:rPr>
              <a:t>/</a:t>
            </a:r>
            <a:r>
              <a:rPr b="0" i="1" lang="en-US" sz="1600" u="none" cap="none" strike="noStrike">
                <a:solidFill>
                  <a:srgbClr val="0000FF"/>
                </a:solidFill>
                <a:latin typeface="Times New Roman"/>
                <a:ea typeface="Times New Roman"/>
                <a:cs typeface="Times New Roman"/>
                <a:sym typeface="Times New Roman"/>
              </a:rPr>
              <a:t>Z</a:t>
            </a:r>
            <a:r>
              <a:rPr b="0" baseline="-25000" i="1" lang="en-US" sz="1600" u="none" cap="none" strike="noStrike">
                <a:solidFill>
                  <a:srgbClr val="0000FF"/>
                </a:solidFill>
                <a:latin typeface="Times New Roman"/>
                <a:ea typeface="Times New Roman"/>
                <a:cs typeface="Times New Roman"/>
                <a:sym typeface="Times New Roman"/>
              </a:rPr>
              <a:t>L</a:t>
            </a:r>
            <a:endParaRPr/>
          </a:p>
        </p:txBody>
      </p:sp>
      <p:grpSp>
        <p:nvGrpSpPr>
          <p:cNvPr id="224" name="Google Shape;224;p13"/>
          <p:cNvGrpSpPr/>
          <p:nvPr/>
        </p:nvGrpSpPr>
        <p:grpSpPr>
          <a:xfrm>
            <a:off x="4081256" y="1067593"/>
            <a:ext cx="4435594" cy="3563402"/>
            <a:chOff x="4081256" y="1067593"/>
            <a:chExt cx="4435594" cy="3563402"/>
          </a:xfrm>
        </p:grpSpPr>
        <p:pic>
          <p:nvPicPr>
            <p:cNvPr id="225" name="Google Shape;225;p13"/>
            <p:cNvPicPr preferRelativeResize="0"/>
            <p:nvPr/>
          </p:nvPicPr>
          <p:blipFill rotWithShape="1">
            <a:blip r:embed="rId5">
              <a:alphaModFix/>
            </a:blip>
            <a:srcRect b="0" l="0" r="0" t="0"/>
            <a:stretch/>
          </p:blipFill>
          <p:spPr>
            <a:xfrm>
              <a:off x="4089433" y="1067593"/>
              <a:ext cx="4427417" cy="1742403"/>
            </a:xfrm>
            <a:prstGeom prst="rect">
              <a:avLst/>
            </a:prstGeom>
            <a:noFill/>
            <a:ln>
              <a:noFill/>
            </a:ln>
          </p:spPr>
        </p:pic>
        <p:sp>
          <p:nvSpPr>
            <p:cNvPr id="226" name="Google Shape;226;p13"/>
            <p:cNvSpPr/>
            <p:nvPr/>
          </p:nvSpPr>
          <p:spPr>
            <a:xfrm>
              <a:off x="4814897" y="2614613"/>
              <a:ext cx="3695690" cy="284052"/>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pic>
          <p:nvPicPr>
            <p:cNvPr id="227" name="Google Shape;227;p13"/>
            <p:cNvPicPr preferRelativeResize="0"/>
            <p:nvPr/>
          </p:nvPicPr>
          <p:blipFill rotWithShape="1">
            <a:blip r:embed="rId6">
              <a:alphaModFix/>
            </a:blip>
            <a:srcRect b="0" l="0" r="0" t="0"/>
            <a:stretch/>
          </p:blipFill>
          <p:spPr>
            <a:xfrm>
              <a:off x="4081256" y="2644277"/>
              <a:ext cx="4422067" cy="1719162"/>
            </a:xfrm>
            <a:prstGeom prst="rect">
              <a:avLst/>
            </a:prstGeom>
            <a:noFill/>
            <a:ln>
              <a:noFill/>
            </a:ln>
          </p:spPr>
        </p:pic>
        <p:sp>
          <p:nvSpPr>
            <p:cNvPr id="228" name="Google Shape;228;p13"/>
            <p:cNvSpPr txBox="1"/>
            <p:nvPr/>
          </p:nvSpPr>
          <p:spPr>
            <a:xfrm>
              <a:off x="6843116" y="1496186"/>
              <a:ext cx="373820"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0000FF"/>
                  </a:solidFill>
                  <a:latin typeface="Times New Roman"/>
                  <a:ea typeface="Times New Roman"/>
                  <a:cs typeface="Times New Roman"/>
                  <a:sym typeface="Times New Roman"/>
                </a:rPr>
                <a:t>Z</a:t>
              </a:r>
              <a:r>
                <a:rPr b="0" baseline="-25000" i="1" lang="en-US" sz="1600" u="none" cap="none" strike="noStrike">
                  <a:solidFill>
                    <a:srgbClr val="0000FF"/>
                  </a:solidFill>
                  <a:latin typeface="Times New Roman"/>
                  <a:ea typeface="Times New Roman"/>
                  <a:cs typeface="Times New Roman"/>
                  <a:sym typeface="Times New Roman"/>
                </a:rPr>
                <a:t>L</a:t>
              </a:r>
              <a:endParaRPr/>
            </a:p>
          </p:txBody>
        </p:sp>
        <p:sp>
          <p:nvSpPr>
            <p:cNvPr id="229" name="Google Shape;229;p13"/>
            <p:cNvSpPr txBox="1"/>
            <p:nvPr/>
          </p:nvSpPr>
          <p:spPr>
            <a:xfrm>
              <a:off x="5389138" y="1860953"/>
              <a:ext cx="373820"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FF00FF"/>
                  </a:solidFill>
                  <a:latin typeface="Times New Roman"/>
                  <a:ea typeface="Times New Roman"/>
                  <a:cs typeface="Times New Roman"/>
                  <a:sym typeface="Times New Roman"/>
                </a:rPr>
                <a:t>Z</a:t>
              </a:r>
              <a:r>
                <a:rPr b="0" baseline="-25000" i="1" lang="en-US" sz="1600" u="none" cap="none" strike="noStrike">
                  <a:solidFill>
                    <a:srgbClr val="FF00FF"/>
                  </a:solidFill>
                  <a:latin typeface="Times New Roman"/>
                  <a:ea typeface="Times New Roman"/>
                  <a:cs typeface="Times New Roman"/>
                  <a:sym typeface="Times New Roman"/>
                </a:rPr>
                <a:t>S</a:t>
              </a:r>
              <a:endParaRPr/>
            </a:p>
          </p:txBody>
        </p:sp>
        <p:sp>
          <p:nvSpPr>
            <p:cNvPr id="230" name="Google Shape;230;p13"/>
            <p:cNvSpPr txBox="1"/>
            <p:nvPr/>
          </p:nvSpPr>
          <p:spPr>
            <a:xfrm>
              <a:off x="6843116" y="3260404"/>
              <a:ext cx="373820"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0000FF"/>
                  </a:solidFill>
                  <a:latin typeface="Times New Roman"/>
                  <a:ea typeface="Times New Roman"/>
                  <a:cs typeface="Times New Roman"/>
                  <a:sym typeface="Times New Roman"/>
                </a:rPr>
                <a:t>Z</a:t>
              </a:r>
              <a:r>
                <a:rPr b="0" baseline="-25000" i="1" lang="en-US" sz="1600" u="none" cap="none" strike="noStrike">
                  <a:solidFill>
                    <a:srgbClr val="0000FF"/>
                  </a:solidFill>
                  <a:latin typeface="Times New Roman"/>
                  <a:ea typeface="Times New Roman"/>
                  <a:cs typeface="Times New Roman"/>
                  <a:sym typeface="Times New Roman"/>
                </a:rPr>
                <a:t>L</a:t>
              </a:r>
              <a:endParaRPr/>
            </a:p>
          </p:txBody>
        </p:sp>
        <p:sp>
          <p:nvSpPr>
            <p:cNvPr id="231" name="Google Shape;231;p13"/>
            <p:cNvSpPr txBox="1"/>
            <p:nvPr/>
          </p:nvSpPr>
          <p:spPr>
            <a:xfrm>
              <a:off x="5389138" y="2771763"/>
              <a:ext cx="373820"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FF00FF"/>
                  </a:solidFill>
                  <a:latin typeface="Times New Roman"/>
                  <a:ea typeface="Times New Roman"/>
                  <a:cs typeface="Times New Roman"/>
                  <a:sym typeface="Times New Roman"/>
                </a:rPr>
                <a:t>Z</a:t>
              </a:r>
              <a:r>
                <a:rPr b="0" baseline="-25000" i="1" lang="en-US" sz="1600" u="none" cap="none" strike="noStrike">
                  <a:solidFill>
                    <a:srgbClr val="FF00FF"/>
                  </a:solidFill>
                  <a:latin typeface="Times New Roman"/>
                  <a:ea typeface="Times New Roman"/>
                  <a:cs typeface="Times New Roman"/>
                  <a:sym typeface="Times New Roman"/>
                </a:rPr>
                <a:t>S</a:t>
              </a:r>
              <a:endParaRPr/>
            </a:p>
          </p:txBody>
        </p:sp>
        <p:sp>
          <p:nvSpPr>
            <p:cNvPr id="232" name="Google Shape;232;p13"/>
            <p:cNvSpPr txBox="1"/>
            <p:nvPr/>
          </p:nvSpPr>
          <p:spPr>
            <a:xfrm>
              <a:off x="4747260" y="4353996"/>
              <a:ext cx="3581400" cy="2769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Frequency (Hz)</a:t>
              </a:r>
              <a:endParaRPr b="0" baseline="-25000" i="0" sz="1200" u="none" cap="none" strike="noStrike">
                <a:solidFill>
                  <a:schemeClr val="dk1"/>
                </a:solidFill>
                <a:latin typeface="Times New Roman"/>
                <a:ea typeface="Times New Roman"/>
                <a:cs typeface="Times New Roman"/>
                <a:sym typeface="Times New Roman"/>
              </a:endParaRPr>
            </a:p>
          </p:txBody>
        </p:sp>
      </p:grpSp>
      <p:sp>
        <p:nvSpPr>
          <p:cNvPr id="233" name="Google Shape;233;p13"/>
          <p:cNvSpPr txBox="1"/>
          <p:nvPr/>
        </p:nvSpPr>
        <p:spPr>
          <a:xfrm>
            <a:off x="1410991" y="2536461"/>
            <a:ext cx="243978"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1" lang="en-US" sz="1600" u="none" cap="none" strike="noStrike">
                <a:solidFill>
                  <a:srgbClr val="7F7F7F"/>
                </a:solidFill>
                <a:latin typeface="Times New Roman"/>
                <a:ea typeface="Times New Roman"/>
                <a:cs typeface="Times New Roman"/>
                <a:sym typeface="Times New Roman"/>
              </a:rPr>
              <a:t>f</a:t>
            </a:r>
            <a:endParaRPr/>
          </a:p>
        </p:txBody>
      </p:sp>
      <p:cxnSp>
        <p:nvCxnSpPr>
          <p:cNvPr id="234" name="Google Shape;234;p13"/>
          <p:cNvCxnSpPr/>
          <p:nvPr/>
        </p:nvCxnSpPr>
        <p:spPr>
          <a:xfrm rot="10800000">
            <a:off x="1661352" y="2635250"/>
            <a:ext cx="56324" cy="104775"/>
          </a:xfrm>
          <a:prstGeom prst="straightConnector1">
            <a:avLst/>
          </a:prstGeom>
          <a:noFill/>
          <a:ln cap="flat" cmpd="sng" w="9525">
            <a:solidFill>
              <a:srgbClr val="7F7F7F"/>
            </a:solidFill>
            <a:prstDash val="solid"/>
            <a:round/>
            <a:headEnd len="sm" w="sm" type="none"/>
            <a:tailEnd len="lg" w="lg" type="stealth"/>
          </a:ln>
        </p:spPr>
      </p:cxnSp>
      <p:grpSp>
        <p:nvGrpSpPr>
          <p:cNvPr id="235" name="Google Shape;235;p13"/>
          <p:cNvGrpSpPr/>
          <p:nvPr/>
        </p:nvGrpSpPr>
        <p:grpSpPr>
          <a:xfrm>
            <a:off x="1638761" y="1626753"/>
            <a:ext cx="4429032" cy="560664"/>
            <a:chOff x="1638761" y="1626753"/>
            <a:chExt cx="4429032" cy="560664"/>
          </a:xfrm>
        </p:grpSpPr>
        <p:sp>
          <p:nvSpPr>
            <p:cNvPr id="236" name="Google Shape;236;p13"/>
            <p:cNvSpPr/>
            <p:nvPr/>
          </p:nvSpPr>
          <p:spPr>
            <a:xfrm>
              <a:off x="1638761" y="2132553"/>
              <a:ext cx="54864" cy="54864"/>
            </a:xfrm>
            <a:prstGeom prst="ellipse">
              <a:avLst/>
            </a:prstGeom>
            <a:solidFill>
              <a:schemeClr val="lt1"/>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cxnSp>
          <p:nvCxnSpPr>
            <p:cNvPr id="237" name="Google Shape;237;p13"/>
            <p:cNvCxnSpPr>
              <a:stCxn id="236" idx="0"/>
              <a:endCxn id="238" idx="2"/>
            </p:cNvCxnSpPr>
            <p:nvPr/>
          </p:nvCxnSpPr>
          <p:spPr>
            <a:xfrm rot="-5400000">
              <a:off x="3614093" y="-321147"/>
              <a:ext cx="505800" cy="4401600"/>
            </a:xfrm>
            <a:prstGeom prst="bentConnector2">
              <a:avLst/>
            </a:prstGeom>
            <a:noFill/>
            <a:ln cap="flat" cmpd="sng" w="9525">
              <a:solidFill>
                <a:srgbClr val="FF0000"/>
              </a:solidFill>
              <a:prstDash val="lgDash"/>
              <a:round/>
              <a:headEnd len="sm" w="sm" type="none"/>
              <a:tailEnd len="sm" w="sm" type="none"/>
            </a:ln>
          </p:spPr>
        </p:cxnSp>
      </p:grpSp>
      <p:grpSp>
        <p:nvGrpSpPr>
          <p:cNvPr id="239" name="Google Shape;239;p13"/>
          <p:cNvGrpSpPr/>
          <p:nvPr/>
        </p:nvGrpSpPr>
        <p:grpSpPr>
          <a:xfrm>
            <a:off x="6067886" y="1599173"/>
            <a:ext cx="54864" cy="2178506"/>
            <a:chOff x="6067886" y="1599173"/>
            <a:chExt cx="54864" cy="2178506"/>
          </a:xfrm>
        </p:grpSpPr>
        <p:sp>
          <p:nvSpPr>
            <p:cNvPr id="238" name="Google Shape;238;p13"/>
            <p:cNvSpPr/>
            <p:nvPr/>
          </p:nvSpPr>
          <p:spPr>
            <a:xfrm>
              <a:off x="6067886" y="1599173"/>
              <a:ext cx="54864" cy="54864"/>
            </a:xfrm>
            <a:prstGeom prst="ellipse">
              <a:avLst/>
            </a:prstGeom>
            <a:solidFill>
              <a:schemeClr val="lt1"/>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sp>
          <p:nvSpPr>
            <p:cNvPr id="240" name="Google Shape;240;p13"/>
            <p:cNvSpPr/>
            <p:nvPr/>
          </p:nvSpPr>
          <p:spPr>
            <a:xfrm>
              <a:off x="6067886" y="3082885"/>
              <a:ext cx="54864" cy="54864"/>
            </a:xfrm>
            <a:prstGeom prst="ellipse">
              <a:avLst/>
            </a:prstGeom>
            <a:solidFill>
              <a:schemeClr val="lt1"/>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sp>
          <p:nvSpPr>
            <p:cNvPr id="241" name="Google Shape;241;p13"/>
            <p:cNvSpPr/>
            <p:nvPr/>
          </p:nvSpPr>
          <p:spPr>
            <a:xfrm>
              <a:off x="6067886" y="3722815"/>
              <a:ext cx="54864" cy="54864"/>
            </a:xfrm>
            <a:prstGeom prst="ellipse">
              <a:avLst/>
            </a:prstGeom>
            <a:solidFill>
              <a:schemeClr val="lt1"/>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cxnSp>
          <p:nvCxnSpPr>
            <p:cNvPr id="242" name="Google Shape;242;p13"/>
            <p:cNvCxnSpPr>
              <a:stCxn id="240" idx="0"/>
              <a:endCxn id="238" idx="4"/>
            </p:cNvCxnSpPr>
            <p:nvPr/>
          </p:nvCxnSpPr>
          <p:spPr>
            <a:xfrm rot="10800000">
              <a:off x="6095318" y="1653985"/>
              <a:ext cx="0" cy="1428900"/>
            </a:xfrm>
            <a:prstGeom prst="straightConnector1">
              <a:avLst/>
            </a:prstGeom>
            <a:noFill/>
            <a:ln cap="flat" cmpd="sng" w="9525">
              <a:solidFill>
                <a:srgbClr val="FF0000"/>
              </a:solidFill>
              <a:prstDash val="lgDash"/>
              <a:round/>
              <a:headEnd len="sm" w="sm" type="none"/>
              <a:tailEnd len="sm" w="sm" type="none"/>
            </a:ln>
          </p:spPr>
        </p:cxnSp>
        <p:cxnSp>
          <p:nvCxnSpPr>
            <p:cNvPr id="243" name="Google Shape;243;p13"/>
            <p:cNvCxnSpPr>
              <a:stCxn id="241" idx="0"/>
              <a:endCxn id="240" idx="4"/>
            </p:cNvCxnSpPr>
            <p:nvPr/>
          </p:nvCxnSpPr>
          <p:spPr>
            <a:xfrm rot="10800000">
              <a:off x="6095318" y="3137815"/>
              <a:ext cx="0" cy="585000"/>
            </a:xfrm>
            <a:prstGeom prst="straightConnector1">
              <a:avLst/>
            </a:prstGeom>
            <a:noFill/>
            <a:ln cap="flat" cmpd="sng" w="9525">
              <a:solidFill>
                <a:srgbClr val="FF0000"/>
              </a:solidFill>
              <a:prstDash val="lgDash"/>
              <a:round/>
              <a:headEnd len="sm" w="sm" type="none"/>
              <a:tailEnd len="sm" w="sm" type="none"/>
            </a:ln>
          </p:spPr>
        </p:cxn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500"/>
                                        <p:tgtEl>
                                          <p:spTgt spid="2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500"/>
                                        <p:tgtEl>
                                          <p:spTgt spid="2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500"/>
                                        <p:tgtEl>
                                          <p:spTgt spid="2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500"/>
                                        <p:tgtEl>
                                          <p:spTgt spid="2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pic>
        <p:nvPicPr>
          <p:cNvPr id="248" name="Google Shape;248;p14"/>
          <p:cNvPicPr preferRelativeResize="0"/>
          <p:nvPr/>
        </p:nvPicPr>
        <p:blipFill rotWithShape="1">
          <a:blip r:embed="rId3">
            <a:alphaModFix/>
          </a:blip>
          <a:srcRect b="0" l="0" r="0" t="0"/>
          <a:stretch/>
        </p:blipFill>
        <p:spPr>
          <a:xfrm>
            <a:off x="7762915" y="104850"/>
            <a:ext cx="945356" cy="945356"/>
          </a:xfrm>
          <a:prstGeom prst="rect">
            <a:avLst/>
          </a:prstGeom>
          <a:noFill/>
          <a:ln>
            <a:noFill/>
          </a:ln>
        </p:spPr>
      </p:pic>
      <p:sp>
        <p:nvSpPr>
          <p:cNvPr id="249" name="Google Shape;249;p14"/>
          <p:cNvSpPr txBox="1"/>
          <p:nvPr>
            <p:ph type="title"/>
          </p:nvPr>
        </p:nvSpPr>
        <p:spPr>
          <a:xfrm>
            <a:off x="377428" y="273844"/>
            <a:ext cx="7886700" cy="600525"/>
          </a:xfrm>
          <a:prstGeom prst="rect">
            <a:avLst/>
          </a:prstGeom>
          <a:noFill/>
          <a:ln>
            <a:noFill/>
          </a:ln>
        </p:spPr>
        <p:txBody>
          <a:bodyPr anchorCtr="0" anchor="ctr" bIns="17125" lIns="34275" spcFirstLastPara="1" rIns="34275" wrap="square" tIns="17125">
            <a:noAutofit/>
          </a:bodyPr>
          <a:lstStyle/>
          <a:p>
            <a:pPr indent="0" lvl="0" marL="0" rtl="0" algn="l">
              <a:lnSpc>
                <a:spcPct val="90000"/>
              </a:lnSpc>
              <a:spcBef>
                <a:spcPts val="0"/>
              </a:spcBef>
              <a:spcAft>
                <a:spcPts val="0"/>
              </a:spcAft>
              <a:buSzPts val="10000"/>
              <a:buNone/>
            </a:pPr>
            <a:r>
              <a:rPr lang="en-US" sz="3750">
                <a:solidFill>
                  <a:srgbClr val="5F6062"/>
                </a:solidFill>
              </a:rPr>
              <a:t>High-Frequency Resonance</a:t>
            </a:r>
            <a:endParaRPr sz="3750">
              <a:solidFill>
                <a:srgbClr val="5F6062"/>
              </a:solidFill>
            </a:endParaRPr>
          </a:p>
        </p:txBody>
      </p:sp>
      <p:pic>
        <p:nvPicPr>
          <p:cNvPr id="250" name="Google Shape;250;p14"/>
          <p:cNvPicPr preferRelativeResize="0"/>
          <p:nvPr/>
        </p:nvPicPr>
        <p:blipFill rotWithShape="1">
          <a:blip r:embed="rId4">
            <a:alphaModFix/>
          </a:blip>
          <a:srcRect b="0" l="5190" r="12633" t="0"/>
          <a:stretch/>
        </p:blipFill>
        <p:spPr>
          <a:xfrm>
            <a:off x="3179723" y="1092200"/>
            <a:ext cx="5055870" cy="3460750"/>
          </a:xfrm>
          <a:prstGeom prst="rect">
            <a:avLst/>
          </a:prstGeom>
          <a:noFill/>
          <a:ln>
            <a:noFill/>
          </a:ln>
        </p:spPr>
      </p:pic>
      <p:pic>
        <p:nvPicPr>
          <p:cNvPr id="251" name="Google Shape;251;p14"/>
          <p:cNvPicPr preferRelativeResize="0"/>
          <p:nvPr/>
        </p:nvPicPr>
        <p:blipFill rotWithShape="1">
          <a:blip r:embed="rId5">
            <a:alphaModFix/>
          </a:blip>
          <a:srcRect b="0" l="0" r="0" t="0"/>
          <a:stretch/>
        </p:blipFill>
        <p:spPr>
          <a:xfrm>
            <a:off x="734060" y="1089025"/>
            <a:ext cx="1948993" cy="3463925"/>
          </a:xfrm>
          <a:prstGeom prst="rect">
            <a:avLst/>
          </a:prstGeom>
          <a:noFill/>
          <a:ln>
            <a:noFill/>
          </a:ln>
        </p:spPr>
      </p:pic>
      <p:sp>
        <p:nvSpPr>
          <p:cNvPr id="252" name="Google Shape;252;p14"/>
          <p:cNvSpPr/>
          <p:nvPr/>
        </p:nvSpPr>
        <p:spPr>
          <a:xfrm>
            <a:off x="3407832" y="3231963"/>
            <a:ext cx="4796367" cy="218203"/>
          </a:xfrm>
          <a:prstGeom prst="rect">
            <a:avLst/>
          </a:prstGeom>
          <a:solidFill>
            <a:srgbClr val="0C0C0C"/>
          </a:solidFill>
          <a:ln cap="flat" cmpd="sng" w="254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5" u="none" cap="none" strike="noStrike">
              <a:solidFill>
                <a:schemeClr val="lt1"/>
              </a:solidFill>
              <a:latin typeface="Arial"/>
              <a:ea typeface="Arial"/>
              <a:cs typeface="Arial"/>
              <a:sym typeface="Arial"/>
            </a:endParaRPr>
          </a:p>
        </p:txBody>
      </p:sp>
      <p:sp>
        <p:nvSpPr>
          <p:cNvPr id="253" name="Google Shape;253;p14"/>
          <p:cNvSpPr txBox="1"/>
          <p:nvPr/>
        </p:nvSpPr>
        <p:spPr>
          <a:xfrm>
            <a:off x="3714652" y="3215031"/>
            <a:ext cx="325730" cy="2616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10</a:t>
            </a:r>
            <a:endParaRPr/>
          </a:p>
        </p:txBody>
      </p:sp>
      <p:sp>
        <p:nvSpPr>
          <p:cNvPr id="254" name="Google Shape;254;p14"/>
          <p:cNvSpPr txBox="1"/>
          <p:nvPr/>
        </p:nvSpPr>
        <p:spPr>
          <a:xfrm>
            <a:off x="4194390" y="3215031"/>
            <a:ext cx="325731" cy="2616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20</a:t>
            </a:r>
            <a:endParaRPr/>
          </a:p>
        </p:txBody>
      </p:sp>
      <p:sp>
        <p:nvSpPr>
          <p:cNvPr id="255" name="Google Shape;255;p14"/>
          <p:cNvSpPr txBox="1"/>
          <p:nvPr/>
        </p:nvSpPr>
        <p:spPr>
          <a:xfrm>
            <a:off x="4686828" y="3215031"/>
            <a:ext cx="325730" cy="2616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30</a:t>
            </a:r>
            <a:endParaRPr/>
          </a:p>
        </p:txBody>
      </p:sp>
      <p:sp>
        <p:nvSpPr>
          <p:cNvPr id="256" name="Google Shape;256;p14"/>
          <p:cNvSpPr txBox="1"/>
          <p:nvPr/>
        </p:nvSpPr>
        <p:spPr>
          <a:xfrm>
            <a:off x="5166566" y="3215031"/>
            <a:ext cx="325731" cy="2616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40</a:t>
            </a:r>
            <a:endParaRPr/>
          </a:p>
        </p:txBody>
      </p:sp>
      <p:sp>
        <p:nvSpPr>
          <p:cNvPr id="257" name="Google Shape;257;p14"/>
          <p:cNvSpPr txBox="1"/>
          <p:nvPr/>
        </p:nvSpPr>
        <p:spPr>
          <a:xfrm>
            <a:off x="5633604" y="3215031"/>
            <a:ext cx="325731" cy="2616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50</a:t>
            </a:r>
            <a:endParaRPr/>
          </a:p>
        </p:txBody>
      </p:sp>
      <p:sp>
        <p:nvSpPr>
          <p:cNvPr id="258" name="Google Shape;258;p14"/>
          <p:cNvSpPr txBox="1"/>
          <p:nvPr/>
        </p:nvSpPr>
        <p:spPr>
          <a:xfrm>
            <a:off x="6100643" y="3215031"/>
            <a:ext cx="325731" cy="2616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60</a:t>
            </a:r>
            <a:endParaRPr/>
          </a:p>
        </p:txBody>
      </p:sp>
      <p:sp>
        <p:nvSpPr>
          <p:cNvPr id="259" name="Google Shape;259;p14"/>
          <p:cNvSpPr txBox="1"/>
          <p:nvPr/>
        </p:nvSpPr>
        <p:spPr>
          <a:xfrm>
            <a:off x="6567682" y="3215031"/>
            <a:ext cx="325731" cy="2616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70</a:t>
            </a:r>
            <a:endParaRPr/>
          </a:p>
        </p:txBody>
      </p:sp>
      <p:sp>
        <p:nvSpPr>
          <p:cNvPr id="260" name="Google Shape;260;p14"/>
          <p:cNvSpPr txBox="1"/>
          <p:nvPr/>
        </p:nvSpPr>
        <p:spPr>
          <a:xfrm>
            <a:off x="7034721" y="3215031"/>
            <a:ext cx="325731" cy="2616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80</a:t>
            </a:r>
            <a:endParaRPr/>
          </a:p>
        </p:txBody>
      </p:sp>
      <p:sp>
        <p:nvSpPr>
          <p:cNvPr id="261" name="Google Shape;261;p14"/>
          <p:cNvSpPr txBox="1"/>
          <p:nvPr/>
        </p:nvSpPr>
        <p:spPr>
          <a:xfrm>
            <a:off x="7492474" y="3215031"/>
            <a:ext cx="325731" cy="2616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90</a:t>
            </a:r>
            <a:endParaRPr/>
          </a:p>
        </p:txBody>
      </p:sp>
      <p:sp>
        <p:nvSpPr>
          <p:cNvPr id="262" name="Google Shape;262;p14"/>
          <p:cNvSpPr txBox="1"/>
          <p:nvPr/>
        </p:nvSpPr>
        <p:spPr>
          <a:xfrm>
            <a:off x="7916778" y="3215031"/>
            <a:ext cx="360996" cy="2616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ms</a:t>
            </a:r>
            <a:endParaRPr b="0" i="0" sz="1100" u="none" cap="none" strike="noStrike">
              <a:solidFill>
                <a:schemeClr val="lt1"/>
              </a:solidFill>
              <a:latin typeface="Source Sans Pro"/>
              <a:ea typeface="Source Sans Pro"/>
              <a:cs typeface="Source Sans Pro"/>
              <a:sym typeface="Source Sans Pro"/>
            </a:endParaRPr>
          </a:p>
        </p:txBody>
      </p:sp>
      <p:sp>
        <p:nvSpPr>
          <p:cNvPr id="263" name="Google Shape;263;p14"/>
          <p:cNvSpPr txBox="1"/>
          <p:nvPr/>
        </p:nvSpPr>
        <p:spPr>
          <a:xfrm>
            <a:off x="3469611" y="4015558"/>
            <a:ext cx="575799" cy="2616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360 Hz</a:t>
            </a:r>
            <a:endParaRPr/>
          </a:p>
        </p:txBody>
      </p:sp>
      <p:cxnSp>
        <p:nvCxnSpPr>
          <p:cNvPr id="264" name="Google Shape;264;p14"/>
          <p:cNvCxnSpPr/>
          <p:nvPr/>
        </p:nvCxnSpPr>
        <p:spPr>
          <a:xfrm rot="10800000">
            <a:off x="3577167" y="3797300"/>
            <a:ext cx="47608" cy="244733"/>
          </a:xfrm>
          <a:prstGeom prst="straightConnector1">
            <a:avLst/>
          </a:prstGeom>
          <a:noFill/>
          <a:ln cap="flat" cmpd="sng" w="25400">
            <a:solidFill>
              <a:schemeClr val="lt1"/>
            </a:solidFill>
            <a:prstDash val="solid"/>
            <a:round/>
            <a:headEnd len="sm" w="sm" type="none"/>
            <a:tailEnd len="sm" w="sm" type="none"/>
          </a:ln>
        </p:spPr>
      </p:cxnSp>
      <p:sp>
        <p:nvSpPr>
          <p:cNvPr id="265" name="Google Shape;265;p14"/>
          <p:cNvSpPr txBox="1"/>
          <p:nvPr/>
        </p:nvSpPr>
        <p:spPr>
          <a:xfrm>
            <a:off x="6719902" y="4015558"/>
            <a:ext cx="611065" cy="2616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US" sz="1100" u="none" cap="none" strike="noStrike">
                <a:solidFill>
                  <a:schemeClr val="lt1"/>
                </a:solidFill>
                <a:latin typeface="Source Sans Pro"/>
                <a:ea typeface="Source Sans Pro"/>
                <a:cs typeface="Source Sans Pro"/>
                <a:sym typeface="Source Sans Pro"/>
              </a:rPr>
              <a:t>7.4 kHz</a:t>
            </a:r>
            <a:endParaRPr/>
          </a:p>
        </p:txBody>
      </p:sp>
      <p:cxnSp>
        <p:nvCxnSpPr>
          <p:cNvPr id="266" name="Google Shape;266;p14"/>
          <p:cNvCxnSpPr/>
          <p:nvPr/>
        </p:nvCxnSpPr>
        <p:spPr>
          <a:xfrm rot="10800000">
            <a:off x="6941178" y="3797300"/>
            <a:ext cx="47608" cy="244733"/>
          </a:xfrm>
          <a:prstGeom prst="straightConnector1">
            <a:avLst/>
          </a:prstGeom>
          <a:noFill/>
          <a:ln cap="flat" cmpd="sng" w="25400">
            <a:solidFill>
              <a:schemeClr val="lt1"/>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CP Template">
  <a:themeElements>
    <a:clrScheme name="OCP Template">
      <a:dk1>
        <a:srgbClr val="000000"/>
      </a:dk1>
      <a:lt1>
        <a:srgbClr val="FFFFFF"/>
      </a:lt1>
      <a:dk2>
        <a:srgbClr val="A7A7A7"/>
      </a:dk2>
      <a:lt2>
        <a:srgbClr val="535353"/>
      </a:lt2>
      <a:accent1>
        <a:srgbClr val="343895"/>
      </a:accent1>
      <a:accent2>
        <a:srgbClr val="2C2C71"/>
      </a:accent2>
      <a:accent3>
        <a:srgbClr val="1C1A4B"/>
      </a:accent3>
      <a:accent4>
        <a:srgbClr val="F6B71C"/>
      </a:accent4>
      <a:accent5>
        <a:srgbClr val="B98C2E"/>
      </a:accent5>
      <a:accent6>
        <a:srgbClr val="7B5E2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CP Template">
  <a:themeElements>
    <a:clrScheme name="OCP Template">
      <a:dk1>
        <a:srgbClr val="5F6061"/>
      </a:dk1>
      <a:lt1>
        <a:srgbClr val="613202"/>
      </a:lt1>
      <a:dk2>
        <a:srgbClr val="A7A7A7"/>
      </a:dk2>
      <a:lt2>
        <a:srgbClr val="535353"/>
      </a:lt2>
      <a:accent1>
        <a:srgbClr val="343895"/>
      </a:accent1>
      <a:accent2>
        <a:srgbClr val="2C2C71"/>
      </a:accent2>
      <a:accent3>
        <a:srgbClr val="1C1A4B"/>
      </a:accent3>
      <a:accent4>
        <a:srgbClr val="F6B71C"/>
      </a:accent4>
      <a:accent5>
        <a:srgbClr val="B98C2E"/>
      </a:accent5>
      <a:accent6>
        <a:srgbClr val="7B5E2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