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9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191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734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225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051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53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12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59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watercolor lef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reaker slide | 2 photos | green watercolor righ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watercolo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15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OPEN-logo_srgb_vert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2979" y="5486400"/>
            <a:ext cx="829600" cy="12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| bottom watercolo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left watercolo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F6062"/>
              </a:buClr>
              <a:buFont typeface="Source Sans Pro"/>
              <a:buNone/>
              <a:defRPr sz="6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content | watercolor top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10509354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green stripe bot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Font typeface="Source Sans Pro"/>
              <a:buNone/>
              <a:defRPr sz="6000" b="0" i="0" u="none" strike="noStrike" cap="none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551663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Subtitle. 24pt. Title Case. Book.</a:t>
            </a:r>
          </a:p>
        </p:txBody>
      </p:sp>
      <p:sp>
        <p:nvSpPr>
          <p:cNvPr id="116" name="Shape 116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gray stripe bottom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rgbClr val="4D4D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0" name="Shape 120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524000" y="3351676"/>
            <a:ext cx="9144000" cy="165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| gray">
    <p:bg>
      <p:bgPr>
        <a:solidFill>
          <a:srgbClr val="4D4D4E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1849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26" name="Shape 126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849" y="814047"/>
            <a:ext cx="16188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831849" y="4630284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gree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Shape 131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2 photos | green watercolor righ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27745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-1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3"/>
          </p:nvPr>
        </p:nvSpPr>
        <p:spPr>
          <a:xfrm>
            <a:off x="8144468" y="1605912"/>
            <a:ext cx="3209200" cy="36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| green">
    <p:bg>
      <p:bgPr>
        <a:solidFill>
          <a:srgbClr val="8DC63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1849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37" name="Shape 137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849" y="814047"/>
            <a:ext cx="16188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831849" y="4630284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gra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2" name="Shape 142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524000" y="355355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picture | green strip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 rot="5400000">
            <a:off x="8060397" y="2726400"/>
            <a:ext cx="6858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Shape 148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96120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96120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picture | gray strip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 rot="5400000">
            <a:off x="8060397" y="2726400"/>
            <a:ext cx="6858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Shape 153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96120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96120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image | green stripe bottom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" name="Shape 159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857249" y="5452785"/>
            <a:ext cx="9810800" cy="11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image | gray stripe bottom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rgbClr val="4D4D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Shape 164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857249" y="5452785"/>
            <a:ext cx="9810800" cy="11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with green arrow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-3388037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0" y="4425720"/>
            <a:ext cx="6088800" cy="952400"/>
          </a:xfrm>
          <a:prstGeom prst="snip1Rect">
            <a:avLst>
              <a:gd name="adj" fmla="val 16667"/>
            </a:avLst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40505" y="4425949"/>
            <a:ext cx="5249200" cy="9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7568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with gray arrow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-3388037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0" y="4425720"/>
            <a:ext cx="6088800" cy="952400"/>
          </a:xfrm>
          <a:prstGeom prst="snip1Rect">
            <a:avLst>
              <a:gd name="adj" fmla="val 16667"/>
            </a:avLst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40505" y="4425949"/>
            <a:ext cx="5249200" cy="9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green arrow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00800" y="-2801649"/>
            <a:ext cx="12457200" cy="12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3 photos | arrows corner 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9727152" y="-694500"/>
            <a:ext cx="3284000" cy="32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6412524" y="949324"/>
            <a:ext cx="4968800" cy="49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3"/>
          </p:nvPr>
        </p:nvSpPr>
        <p:spPr>
          <a:xfrm>
            <a:off x="3404243" y="949324"/>
            <a:ext cx="2996000" cy="29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4"/>
          </p:nvPr>
        </p:nvSpPr>
        <p:spPr>
          <a:xfrm>
            <a:off x="4429195" y="3945277"/>
            <a:ext cx="1972800" cy="197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3945277"/>
            <a:ext cx="6400000" cy="132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bottom watercolo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content | watercolor lef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2">
            <a:alphaModFix/>
          </a:blip>
          <a:srcRect l="34542" r="9206" b="8694"/>
          <a:stretch/>
        </p:blipFill>
        <p:spPr>
          <a:xfrm rot="5400000">
            <a:off x="-298075" y="298197"/>
            <a:ext cx="6858000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6172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2 photos | green arrow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0" y="0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2774524"/>
            <a:ext cx="61088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543591" y="1338748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8803961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2 photos | gray arrow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pic" idx="2"/>
          </p:nvPr>
        </p:nvSpPr>
        <p:spPr>
          <a:xfrm>
            <a:off x="0" y="0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2774524"/>
            <a:ext cx="61088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Font typeface="Source Sans Pro"/>
              <a:buNone/>
              <a:defRPr sz="4400" b="0" i="0" u="none" strike="noStrike" cap="none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543591" y="1338748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8803961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| green arrow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2708319" y="-4537733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5F6062"/>
              </a:buClr>
              <a:buFont typeface="Source Sans Pro"/>
              <a:buNone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028952" y="2196904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1028952" y="2584480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3"/>
          </p:nvPr>
        </p:nvSpPr>
        <p:spPr>
          <a:xfrm>
            <a:off x="1028952" y="326137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4"/>
          </p:nvPr>
        </p:nvSpPr>
        <p:spPr>
          <a:xfrm>
            <a:off x="3632083" y="2196904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5"/>
          </p:nvPr>
        </p:nvSpPr>
        <p:spPr>
          <a:xfrm>
            <a:off x="3632083" y="2584480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6"/>
          </p:nvPr>
        </p:nvSpPr>
        <p:spPr>
          <a:xfrm>
            <a:off x="3632083" y="326137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15" name="Shape 215"/>
          <p:cNvCxnSpPr/>
          <p:nvPr/>
        </p:nvCxnSpPr>
        <p:spPr>
          <a:xfrm rot="10800000">
            <a:off x="3490143" y="2185828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216" name="Shape 216"/>
          <p:cNvSpPr txBox="1">
            <a:spLocks noGrp="1"/>
          </p:cNvSpPr>
          <p:nvPr>
            <p:ph type="body" idx="7"/>
          </p:nvPr>
        </p:nvSpPr>
        <p:spPr>
          <a:xfrm>
            <a:off x="6238297" y="2185652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8"/>
          </p:nvPr>
        </p:nvSpPr>
        <p:spPr>
          <a:xfrm>
            <a:off x="6238297" y="2573227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9"/>
          </p:nvPr>
        </p:nvSpPr>
        <p:spPr>
          <a:xfrm>
            <a:off x="6238297" y="3250121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19" name="Shape 219"/>
          <p:cNvCxnSpPr/>
          <p:nvPr/>
        </p:nvCxnSpPr>
        <p:spPr>
          <a:xfrm rot="10800000">
            <a:off x="6096356" y="2174576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220" name="Shape 220"/>
          <p:cNvSpPr txBox="1">
            <a:spLocks noGrp="1"/>
          </p:cNvSpPr>
          <p:nvPr>
            <p:ph type="body" idx="13"/>
          </p:nvPr>
        </p:nvSpPr>
        <p:spPr>
          <a:xfrm>
            <a:off x="8815417" y="2185653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4"/>
          </p:nvPr>
        </p:nvSpPr>
        <p:spPr>
          <a:xfrm>
            <a:off x="8815417" y="2573228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5"/>
          </p:nvPr>
        </p:nvSpPr>
        <p:spPr>
          <a:xfrm>
            <a:off x="8815417" y="325012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23" name="Shape 223"/>
          <p:cNvCxnSpPr/>
          <p:nvPr/>
        </p:nvCxnSpPr>
        <p:spPr>
          <a:xfrm rot="10800000">
            <a:off x="8673477" y="2174577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15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OPEN-logo_srgb_vert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2979" y="5486400"/>
            <a:ext cx="829600" cy="12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460664" y="1060488"/>
            <a:ext cx="9405200" cy="315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9866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807723" y="2899185"/>
            <a:ext cx="9405200" cy="315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9866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bg>
      <p:bgPr>
        <a:solidFill>
          <a:srgbClr val="8BC45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2">
            <a:alphaModFix amt="6454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3">
            <a:alphaModFix amt="40070"/>
          </a:blip>
          <a:srcRect/>
          <a:stretch/>
        </p:blipFill>
        <p:spPr>
          <a:xfrm>
            <a:off x="-1071007" y="1670045"/>
            <a:ext cx="3397200" cy="3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3">
            <a:alphaModFix amt="43970"/>
          </a:blip>
          <a:srcRect/>
          <a:stretch/>
        </p:blipFill>
        <p:spPr>
          <a:xfrm>
            <a:off x="8098392" y="-481808"/>
            <a:ext cx="6312800" cy="6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 amt="53670"/>
          </a:blip>
          <a:srcRect/>
          <a:stretch/>
        </p:blipFill>
        <p:spPr>
          <a:xfrm>
            <a:off x="3502947" y="5596667"/>
            <a:ext cx="2355200" cy="23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3">
            <a:alphaModFix amt="37650"/>
          </a:blip>
          <a:srcRect/>
          <a:stretch/>
        </p:blipFill>
        <p:spPr>
          <a:xfrm>
            <a:off x="4872836" y="-476053"/>
            <a:ext cx="2046400" cy="2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42949" y="2614612"/>
            <a:ext cx="10706000" cy="8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742949" y="3401028"/>
            <a:ext cx="10706000" cy="7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3"/>
          </p:nvPr>
        </p:nvSpPr>
        <p:spPr>
          <a:xfrm>
            <a:off x="762941" y="5539680"/>
            <a:ext cx="10077600" cy="7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11215420" y="6486524"/>
            <a:ext cx="178000" cy="17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93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9296" y="5645898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8BC45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 amt="6454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 amt="40070"/>
          </a:blip>
          <a:srcRect/>
          <a:stretch/>
        </p:blipFill>
        <p:spPr>
          <a:xfrm>
            <a:off x="-1071007" y="1670045"/>
            <a:ext cx="3397200" cy="3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 amt="43970"/>
          </a:blip>
          <a:srcRect/>
          <a:stretch/>
        </p:blipFill>
        <p:spPr>
          <a:xfrm>
            <a:off x="8098392" y="-481808"/>
            <a:ext cx="6312800" cy="6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 amt="53670"/>
          </a:blip>
          <a:srcRect/>
          <a:stretch/>
        </p:blipFill>
        <p:spPr>
          <a:xfrm>
            <a:off x="3502947" y="5596667"/>
            <a:ext cx="2355200" cy="23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 amt="37650"/>
          </a:blip>
          <a:srcRect/>
          <a:stretch/>
        </p:blipFill>
        <p:spPr>
          <a:xfrm>
            <a:off x="4872836" y="-476053"/>
            <a:ext cx="2046400" cy="2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42949" y="2614612"/>
            <a:ext cx="10706000" cy="8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742949" y="3401028"/>
            <a:ext cx="10706000" cy="7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762941" y="5539680"/>
            <a:ext cx="10077600" cy="7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15420" y="6486524"/>
            <a:ext cx="178000" cy="17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933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388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gray arrow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100800" y="-2801649"/>
            <a:ext cx="12457200" cy="12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watercolor top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| watercolor lef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2 photos | gray watercolor right 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27745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2"/>
          </p:nvPr>
        </p:nvSpPr>
        <p:spPr>
          <a:xfrm>
            <a:off x="0" y="-1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3"/>
          </p:nvPr>
        </p:nvSpPr>
        <p:spPr>
          <a:xfrm>
            <a:off x="8144468" y="1605912"/>
            <a:ext cx="3209200" cy="36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| bottom water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38465"/>
            <a:ext cx="12192000" cy="493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10509354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top watercolo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Rack and Power</a:t>
            </a:r>
          </a:p>
          <a:p>
            <a:pPr lvl="0">
              <a:spcBef>
                <a:spcPts val="0"/>
              </a:spcBef>
            </a:pPr>
            <a:r>
              <a:rPr lang="en-US" dirty="0"/>
              <a:t>Advanced Cooling Solutions</a:t>
            </a:r>
          </a:p>
          <a:p>
            <a:pPr lvl="0">
              <a:spcBef>
                <a:spcPts val="0"/>
              </a:spcBef>
            </a:pPr>
            <a:r>
              <a:rPr lang="en-US" dirty="0"/>
              <a:t>Data Center Facilities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OCP Engineering Workshop</a:t>
            </a:r>
            <a:br>
              <a:rPr lang="en-US" dirty="0"/>
            </a:br>
            <a:r>
              <a:rPr lang="en-US" dirty="0"/>
              <a:t>Hosted by Flex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6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2"/>
          </p:nvPr>
        </p:nvSpPr>
        <p:spPr>
          <a:xfrm>
            <a:off x="762941" y="3495183"/>
            <a:ext cx="10706100" cy="7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Status</a:t>
            </a:r>
            <a:endParaRPr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3"/>
          </p:nvPr>
        </p:nvSpPr>
        <p:spPr>
          <a:xfrm>
            <a:off x="762941" y="5539680"/>
            <a:ext cx="10077600" cy="78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John Fernandes, Facebook</a:t>
            </a:r>
            <a:endParaRPr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DCCD1-945C-4B7B-91B3-95B729D2F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ACS Door Heat Exchanger</a:t>
            </a:r>
          </a:p>
        </p:txBody>
      </p:sp>
    </p:spTree>
    <p:extLst>
      <p:ext uri="{BB962C8B-B14F-4D97-AF65-F5344CB8AC3E}">
        <p14:creationId xmlns:p14="http://schemas.microsoft.com/office/powerpoint/2010/main" val="27623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36538" indent="220663"/>
            <a:r>
              <a:rPr lang="en-US" sz="3600" dirty="0"/>
              <a:t>In-scope activities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Design specific to </a:t>
            </a:r>
            <a:r>
              <a:rPr lang="en-US" sz="2800" i="1" u="sng" dirty="0"/>
              <a:t>Open Rack only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Operating conditions and parameters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Metrology of heat extraction performance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Door HX Work Stream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31888-0110-48A2-BD9E-184C7E1D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90" y="432651"/>
            <a:ext cx="280375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26265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Specification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5BDFF-8A47-49CC-8E91-B6EB06DFB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3" y="1591188"/>
            <a:ext cx="8874654" cy="47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26265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Specification</a:t>
            </a:r>
            <a:endParaRPr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873943A-AB20-420D-BFF5-B3E6908F80F0}"/>
              </a:ext>
            </a:extLst>
          </p:cNvPr>
          <p:cNvSpPr/>
          <p:nvPr/>
        </p:nvSpPr>
        <p:spPr>
          <a:xfrm>
            <a:off x="838200" y="1927655"/>
            <a:ext cx="1143000" cy="4114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Physical</a:t>
            </a:r>
          </a:p>
        </p:txBody>
      </p:sp>
      <p:pic>
        <p:nvPicPr>
          <p:cNvPr id="6" name="Picture 2" descr="https://lh3.googleusercontent.com/b2nk-rZesEwLMGXL1jQsJd9VS-uxMYcIfQfSAl16hNzE10pEp8lPznkAwxA0e69IDgeFF2e9EZGO8O8AEZnJvRFqa1zpdbrgf75WMaDKHeTThQE9-LhkhXTwNNO8Nhxtr0pPKeip">
            <a:extLst>
              <a:ext uri="{FF2B5EF4-FFF2-40B4-BE49-F238E27FC236}">
                <a16:creationId xmlns:a16="http://schemas.microsoft.com/office/drawing/2014/main" id="{7A4A1C72-9D15-411C-B3CF-286CCBDB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88" y="1493901"/>
            <a:ext cx="7315200" cy="498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5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10A1-AFAD-419E-9247-B12D961D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88354"/>
            <a:ext cx="9372600" cy="4775210"/>
          </a:xfrm>
        </p:spPr>
        <p:txBody>
          <a:bodyPr/>
          <a:lstStyle/>
          <a:p>
            <a:pPr marL="284163" indent="173038"/>
            <a:r>
              <a:rPr lang="en-US" sz="2200" dirty="0"/>
              <a:t>Hinged solution should permit opening of door by 90°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873943A-AB20-420D-BFF5-B3E6908F80F0}"/>
              </a:ext>
            </a:extLst>
          </p:cNvPr>
          <p:cNvSpPr/>
          <p:nvPr/>
        </p:nvSpPr>
        <p:spPr>
          <a:xfrm>
            <a:off x="838200" y="1927655"/>
            <a:ext cx="1143000" cy="4114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5472A-81E7-4FB9-A9D5-FCA17A45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762" y="2039482"/>
            <a:ext cx="8055864" cy="3891146"/>
          </a:xfrm>
          <a:prstGeom prst="rect">
            <a:avLst/>
          </a:prstGeom>
        </p:spPr>
      </p:pic>
      <p:sp>
        <p:nvSpPr>
          <p:cNvPr id="13" name="Shape 264">
            <a:extLst>
              <a:ext uri="{FF2B5EF4-FFF2-40B4-BE49-F238E27FC236}">
                <a16:creationId xmlns:a16="http://schemas.microsoft.com/office/drawing/2014/main" id="{5A4D3CED-946C-4C4E-98D6-50471C53F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265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Specification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41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10A1-AFAD-419E-9247-B12D961D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88354"/>
            <a:ext cx="9372600" cy="4775210"/>
          </a:xfrm>
        </p:spPr>
        <p:txBody>
          <a:bodyPr/>
          <a:lstStyle/>
          <a:p>
            <a:pPr marL="284163" indent="173038"/>
            <a:r>
              <a:rPr lang="en-US" sz="2200" dirty="0"/>
              <a:t>Air-side conditions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indent="0">
              <a:buNone/>
            </a:pPr>
            <a:r>
              <a:rPr lang="en-US" sz="1800" b="1" dirty="0"/>
              <a:t>*</a:t>
            </a:r>
            <a:r>
              <a:rPr lang="en-US" sz="1800" dirty="0"/>
              <a:t> or dependent on IT gear being supported; 12.2°C may serve as a reference value to define performance metrics under 100% neutralization of heat load</a:t>
            </a:r>
            <a:endParaRPr lang="en-US" sz="22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873943A-AB20-420D-BFF5-B3E6908F80F0}"/>
              </a:ext>
            </a:extLst>
          </p:cNvPr>
          <p:cNvSpPr/>
          <p:nvPr/>
        </p:nvSpPr>
        <p:spPr>
          <a:xfrm>
            <a:off x="838200" y="1927655"/>
            <a:ext cx="1143000" cy="4114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DC Environment</a:t>
            </a:r>
          </a:p>
        </p:txBody>
      </p:sp>
      <p:sp>
        <p:nvSpPr>
          <p:cNvPr id="13" name="Shape 264">
            <a:extLst>
              <a:ext uri="{FF2B5EF4-FFF2-40B4-BE49-F238E27FC236}">
                <a16:creationId xmlns:a16="http://schemas.microsoft.com/office/drawing/2014/main" id="{5A4D3CED-946C-4C4E-98D6-50471C53F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265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Specification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A03399-B1C7-446C-9443-1586B2D0E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13483"/>
              </p:ext>
            </p:extLst>
          </p:nvPr>
        </p:nvGraphicFramePr>
        <p:xfrm>
          <a:off x="3009900" y="2326268"/>
          <a:ext cx="7315200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95461567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1068858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Cold-aisle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18°C ~ 35°C (65°F ~ 85°F)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1321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Temperature Ramp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5°C/15min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6029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Cold-aisle Pressurization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0.005” H</a:t>
                      </a:r>
                      <a:r>
                        <a:rPr lang="en-US" sz="20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 (1.24Pa)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087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Relative Humidity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10% ~ 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8354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≤ 2000m (6600ft)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251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Temperature Difference </a:t>
                      </a:r>
                      <a:r>
                        <a:rPr lang="en-US" sz="20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≥ 12.2°C (22°F)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82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09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10A1-AFAD-419E-9247-B12D961D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88354"/>
            <a:ext cx="9372600" cy="4775210"/>
          </a:xfrm>
        </p:spPr>
        <p:txBody>
          <a:bodyPr/>
          <a:lstStyle/>
          <a:p>
            <a:pPr marL="284163" indent="173038">
              <a:spcBef>
                <a:spcPts val="1500"/>
              </a:spcBef>
            </a:pPr>
            <a:r>
              <a:rPr lang="en-US" sz="2200" dirty="0"/>
              <a:t>For active variant, N+1 rotor redundancy is a must</a:t>
            </a:r>
          </a:p>
          <a:p>
            <a:pPr marL="284163" indent="173038">
              <a:spcBef>
                <a:spcPts val="1500"/>
              </a:spcBef>
            </a:pPr>
            <a:r>
              <a:rPr lang="en-US" sz="2200" dirty="0"/>
              <a:t>Face area of heat exchanger within supporting frame should be maximized for performance and minimal back-pressure</a:t>
            </a:r>
          </a:p>
          <a:p>
            <a:pPr marL="284163" indent="173038">
              <a:spcBef>
                <a:spcPts val="1500"/>
              </a:spcBef>
            </a:pPr>
            <a:r>
              <a:rPr lang="en-US" sz="2200" dirty="0"/>
              <a:t>Performance curves for effective sizing of solution to IT gear and rack requirements</a:t>
            </a:r>
          </a:p>
          <a:p>
            <a:pPr marL="284163" indent="173038">
              <a:spcBef>
                <a:spcPts val="1500"/>
              </a:spcBef>
            </a:pPr>
            <a:r>
              <a:rPr lang="en-US" sz="2200" dirty="0"/>
              <a:t>Low air-side pressure drop to minimize impact to server fans</a:t>
            </a:r>
          </a:p>
          <a:p>
            <a:pPr marL="284163" indent="173038">
              <a:spcBef>
                <a:spcPts val="1500"/>
              </a:spcBef>
            </a:pPr>
            <a:r>
              <a:rPr lang="en-US" sz="2200" dirty="0"/>
              <a:t>For active variant, total power consumption should be ≤ 2% of rated heat rejection capacity</a:t>
            </a:r>
          </a:p>
          <a:p>
            <a:pPr marL="284163" indent="173038">
              <a:spcBef>
                <a:spcPts val="1500"/>
              </a:spcBef>
            </a:pPr>
            <a:r>
              <a:rPr lang="en-US" sz="2200" dirty="0"/>
              <a:t>De-rating factor(s) for heat rejection capacity based on</a:t>
            </a:r>
          </a:p>
          <a:p>
            <a:pPr marL="455613" lvl="1" indent="174625">
              <a:spcBef>
                <a:spcPts val="800"/>
              </a:spcBef>
            </a:pPr>
            <a:r>
              <a:rPr lang="en-US" sz="2000" dirty="0"/>
              <a:t>Coolant selection (with respect to water)</a:t>
            </a:r>
          </a:p>
          <a:p>
            <a:pPr marL="455613" lvl="1" indent="174625">
              <a:spcBef>
                <a:spcPts val="800"/>
              </a:spcBef>
            </a:pPr>
            <a:r>
              <a:rPr lang="en-US" sz="2000" dirty="0"/>
              <a:t>Altitude (with respect to sea-level operation)</a:t>
            </a:r>
            <a:endParaRPr lang="en-US" sz="22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873943A-AB20-420D-BFF5-B3E6908F80F0}"/>
              </a:ext>
            </a:extLst>
          </p:cNvPr>
          <p:cNvSpPr/>
          <p:nvPr/>
        </p:nvSpPr>
        <p:spPr>
          <a:xfrm>
            <a:off x="838200" y="1927655"/>
            <a:ext cx="1143000" cy="4114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Performance / Metrology</a:t>
            </a:r>
          </a:p>
        </p:txBody>
      </p:sp>
      <p:sp>
        <p:nvSpPr>
          <p:cNvPr id="13" name="Shape 264">
            <a:extLst>
              <a:ext uri="{FF2B5EF4-FFF2-40B4-BE49-F238E27FC236}">
                <a16:creationId xmlns:a16="http://schemas.microsoft.com/office/drawing/2014/main" id="{5A4D3CED-946C-4C4E-98D6-50471C53F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265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Specification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84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36538" indent="220663"/>
            <a:r>
              <a:rPr lang="en-US" sz="3600" dirty="0"/>
              <a:t>Align with or leverage in-scope activities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Interfaces to facilities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Fluid physical properties and types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Operating conditions and parameters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Maintenance and service of components within facility</a:t>
            </a:r>
          </a:p>
          <a:p>
            <a:pPr marL="1085850" indent="-2825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Definitions for communication protocols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Need for Harmonization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57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290</Words>
  <Application>Microsoft Office PowerPoint</Application>
  <PresentationFormat>Widescreen</PresentationFormat>
  <Paragraphs>68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Source Sans Pro</vt:lpstr>
      <vt:lpstr>Courier New</vt:lpstr>
      <vt:lpstr>Noto Sans Symbols</vt:lpstr>
      <vt:lpstr>Calibri</vt:lpstr>
      <vt:lpstr>Arial</vt:lpstr>
      <vt:lpstr>Helvetica Neue</vt:lpstr>
      <vt:lpstr>Office Theme</vt:lpstr>
      <vt:lpstr>OCP Engineering Workshop Hosted by Flex</vt:lpstr>
      <vt:lpstr>PowerPoint Presentation</vt:lpstr>
      <vt:lpstr>Door HX Work Stream</vt:lpstr>
      <vt:lpstr>Specification</vt:lpstr>
      <vt:lpstr>Specification</vt:lpstr>
      <vt:lpstr>Specification</vt:lpstr>
      <vt:lpstr>Specification</vt:lpstr>
      <vt:lpstr>Specification</vt:lpstr>
      <vt:lpstr>Need for Harmonization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Mills</dc:creator>
  <cp:lastModifiedBy>John Fernandes (Infra)</cp:lastModifiedBy>
  <cp:revision>17</cp:revision>
  <dcterms:modified xsi:type="dcterms:W3CDTF">2019-07-09T00:09:04Z</dcterms:modified>
</cp:coreProperties>
</file>