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19"/>
  </p:notesMasterIdLst>
  <p:sldIdLst>
    <p:sldId id="269" r:id="rId3"/>
    <p:sldId id="272" r:id="rId4"/>
    <p:sldId id="274" r:id="rId5"/>
    <p:sldId id="277" r:id="rId6"/>
    <p:sldId id="278" r:id="rId7"/>
    <p:sldId id="279" r:id="rId8"/>
    <p:sldId id="280" r:id="rId9"/>
    <p:sldId id="284" r:id="rId10"/>
    <p:sldId id="285" r:id="rId11"/>
    <p:sldId id="286" r:id="rId12"/>
    <p:sldId id="282" r:id="rId13"/>
    <p:sldId id="288" r:id="rId14"/>
    <p:sldId id="281" r:id="rId15"/>
    <p:sldId id="287" r:id="rId16"/>
    <p:sldId id="270" r:id="rId17"/>
    <p:sldId id="258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ource Sans Pro" panose="020B0503030403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ël HELEZEN" initials="MH" lastIdx="2" clrIdx="0">
    <p:extLst>
      <p:ext uri="{19B8F6BF-5375-455C-9EA6-DF929625EA0E}">
        <p15:presenceInfo xmlns:p15="http://schemas.microsoft.com/office/powerpoint/2012/main" userId="S::mhe@2crsi.com::4ab9c549-cf89-4961-b8ab-b153a97958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73E"/>
    <a:srgbClr val="5F6061"/>
    <a:srgbClr val="5F6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035" autoAdjust="0"/>
  </p:normalViewPr>
  <p:slideViewPr>
    <p:cSldViewPr snapToGrid="0">
      <p:cViewPr varScale="1">
        <p:scale>
          <a:sx n="75" d="100"/>
          <a:sy n="75" d="100"/>
        </p:scale>
        <p:origin x="126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3300" baseline="0" dirty="0"/>
          </a:p>
        </p:txBody>
      </p:sp>
    </p:spTree>
    <p:extLst>
      <p:ext uri="{BB962C8B-B14F-4D97-AF65-F5344CB8AC3E}">
        <p14:creationId xmlns:p14="http://schemas.microsoft.com/office/powerpoint/2010/main" val="3818022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A7381BEE-0D2D-41C7-A572-0DA37D3F7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8F9645F-8686-4C6B-8981-14C9161A5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6855C6D3-7054-4818-9CC6-CE3AB60F6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0447C2AA-CB67-478C-A130-5141468CC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75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9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7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5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584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6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57F52574-1DD2-4733-B066-F22B5982A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F377FDF7-BBDA-4749-8C85-1E76F7A6F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22FE1AE6-103D-41B6-A20B-D033E6C1E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AAC3B8-2690-294A-8867-8D93CDBD4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92AB9-EB3E-2A4B-BAD0-B3FCB883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1EA73-A965-9244-AA78-2668EF29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82C28-3FE0-FE47-AFC5-0EA04495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D9D9D-1EFB-4F4A-B08B-16972EC97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4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8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7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628650" y="966312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Rack_%26_Power/Advanced_Cooling_Solution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95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Mechanical and thermal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B17F8A5-3251-4F99-93AB-4DBDC0BCD6D2}"/>
              </a:ext>
            </a:extLst>
          </p:cNvPr>
          <p:cNvSpPr txBox="1"/>
          <p:nvPr/>
        </p:nvSpPr>
        <p:spPr>
          <a:xfrm>
            <a:off x="265814" y="1000690"/>
            <a:ext cx="4306186" cy="44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42CA91-32BF-467A-B98B-60BB9E8D1F36}"/>
              </a:ext>
            </a:extLst>
          </p:cNvPr>
          <p:cNvSpPr txBox="1"/>
          <p:nvPr/>
        </p:nvSpPr>
        <p:spPr>
          <a:xfrm>
            <a:off x="575010" y="1060354"/>
            <a:ext cx="5629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Specific</a:t>
            </a:r>
            <a:r>
              <a:rPr lang="fr-FR" sz="2400" dirty="0"/>
              <a:t> to </a:t>
            </a:r>
            <a:r>
              <a:rPr lang="fr-FR" sz="2400" dirty="0" err="1"/>
              <a:t>submerged</a:t>
            </a:r>
            <a:r>
              <a:rPr lang="fr-FR" sz="2400" dirty="0"/>
              <a:t> servers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4E9BB6-D7DE-41A7-9504-2015FF0C67FB}"/>
              </a:ext>
            </a:extLst>
          </p:cNvPr>
          <p:cNvSpPr txBox="1"/>
          <p:nvPr/>
        </p:nvSpPr>
        <p:spPr>
          <a:xfrm>
            <a:off x="398346" y="2054644"/>
            <a:ext cx="4589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Fixing suitable for submerged components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 of hex socket screws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metal chips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Chassis reinforcement for easier extraction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Handles</a:t>
            </a:r>
            <a:r>
              <a:rPr lang="fr-FR" sz="1800" dirty="0"/>
              <a:t> </a:t>
            </a:r>
            <a:r>
              <a:rPr lang="fr-FR" sz="1800" dirty="0" err="1"/>
              <a:t>added</a:t>
            </a:r>
            <a:r>
              <a:rPr lang="fr-FR" sz="1800" dirty="0"/>
              <a:t> to servers</a:t>
            </a:r>
          </a:p>
        </p:txBody>
      </p:sp>
      <p:pic>
        <p:nvPicPr>
          <p:cNvPr id="12" name="Image 11" descr="Une image contenant ordinateur&#10;&#10;Description générée automatiquement">
            <a:extLst>
              <a:ext uri="{FF2B5EF4-FFF2-40B4-BE49-F238E27FC236}">
                <a16:creationId xmlns:a16="http://schemas.microsoft.com/office/drawing/2014/main" id="{2DA18767-FC13-403F-AFB1-C54CC71BF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13" b="33200"/>
          <a:stretch/>
        </p:blipFill>
        <p:spPr>
          <a:xfrm>
            <a:off x="5680408" y="2926602"/>
            <a:ext cx="2374978" cy="919057"/>
          </a:xfrm>
          <a:prstGeom prst="rect">
            <a:avLst/>
          </a:prstGeom>
        </p:spPr>
      </p:pic>
      <p:pic>
        <p:nvPicPr>
          <p:cNvPr id="18" name="Image 17" descr="Une image contenant vis&#10;&#10;Description générée automatiquement">
            <a:extLst>
              <a:ext uri="{FF2B5EF4-FFF2-40B4-BE49-F238E27FC236}">
                <a16:creationId xmlns:a16="http://schemas.microsoft.com/office/drawing/2014/main" id="{A1388CA0-2956-49EB-9528-EDC83F833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29" b="20786"/>
          <a:stretch/>
        </p:blipFill>
        <p:spPr>
          <a:xfrm>
            <a:off x="6183089" y="1871855"/>
            <a:ext cx="1369617" cy="9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1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Electrical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815B982-9B2B-4599-B2AF-9BA53C544ABB}"/>
              </a:ext>
            </a:extLst>
          </p:cNvPr>
          <p:cNvSpPr txBox="1"/>
          <p:nvPr/>
        </p:nvSpPr>
        <p:spPr>
          <a:xfrm>
            <a:off x="206592" y="1066609"/>
            <a:ext cx="7357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Change of environment for electrical components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5CD054-7641-41F1-9B03-1951E34535C7}"/>
              </a:ext>
            </a:extLst>
          </p:cNvPr>
          <p:cNvSpPr txBox="1"/>
          <p:nvPr/>
        </p:nvSpPr>
        <p:spPr>
          <a:xfrm>
            <a:off x="206592" y="1806468"/>
            <a:ext cx="4546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Physical properties between air and dielectric liquids are different (ex : electrical permittivity or conductivity) and could change passive values of components.</a:t>
            </a:r>
          </a:p>
          <a:p>
            <a:endParaRPr lang="en-US" sz="1600" dirty="0"/>
          </a:p>
          <a:p>
            <a:r>
              <a:rPr lang="en-US" sz="1600" dirty="0"/>
              <a:t>To be assessed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324288-8A95-41CD-9BE5-C250838FF6F8}"/>
              </a:ext>
            </a:extLst>
          </p:cNvPr>
          <p:cNvSpPr txBox="1"/>
          <p:nvPr/>
        </p:nvSpPr>
        <p:spPr>
          <a:xfrm>
            <a:off x="4994031" y="1806468"/>
            <a:ext cx="4043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Homogeneity of temperature of the components 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service life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failure rate reduction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risk to be identified -&gt; temperature too high for specific components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10960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Electrical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710DA25-9CCE-406E-ADC9-0F64649AA8F5}"/>
              </a:ext>
            </a:extLst>
          </p:cNvPr>
          <p:cNvSpPr txBox="1"/>
          <p:nvPr/>
        </p:nvSpPr>
        <p:spPr>
          <a:xfrm>
            <a:off x="186332" y="788658"/>
            <a:ext cx="5581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Immersion of Power </a:t>
            </a:r>
            <a:r>
              <a:rPr lang="fr-FR" sz="2400" dirty="0" err="1"/>
              <a:t>supply</a:t>
            </a:r>
            <a:r>
              <a:rPr lang="fr-FR" sz="2400" dirty="0"/>
              <a:t> </a:t>
            </a:r>
            <a:r>
              <a:rPr lang="fr-FR" sz="2400" dirty="0" err="1"/>
              <a:t>units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936683-6D4F-4156-A9C2-C1B746B2A37C}"/>
              </a:ext>
            </a:extLst>
          </p:cNvPr>
          <p:cNvSpPr txBox="1"/>
          <p:nvPr/>
        </p:nvSpPr>
        <p:spPr>
          <a:xfrm>
            <a:off x="200961" y="1242078"/>
            <a:ext cx="3898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Electrical relay </a:t>
            </a:r>
            <a:r>
              <a:rPr lang="en-US" sz="1600" dirty="0">
                <a:sym typeface="Wingdings" panose="05000000000000000000" pitchFamily="2" charset="2"/>
              </a:rPr>
              <a:t> must be sealed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Capacitor</a:t>
            </a:r>
            <a:r>
              <a:rPr lang="fr-FR" sz="1600" dirty="0"/>
              <a:t> </a:t>
            </a:r>
            <a:r>
              <a:rPr lang="fr-FR" sz="1600" dirty="0" err="1"/>
              <a:t>chemically</a:t>
            </a:r>
            <a:r>
              <a:rPr lang="fr-FR" sz="1600" dirty="0"/>
              <a:t>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Thermal paste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346AEC-7D47-4F78-9DDD-DA9F9C28319E}"/>
              </a:ext>
            </a:extLst>
          </p:cNvPr>
          <p:cNvSpPr txBox="1"/>
          <p:nvPr/>
        </p:nvSpPr>
        <p:spPr>
          <a:xfrm>
            <a:off x="4212815" y="1566135"/>
            <a:ext cx="2421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Turn</a:t>
            </a:r>
            <a:r>
              <a:rPr lang="fr-FR" sz="1600" dirty="0"/>
              <a:t> off the fans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F1D1EF-F27E-4EBF-A4C7-B3462E0468B4}"/>
              </a:ext>
            </a:extLst>
          </p:cNvPr>
          <p:cNvSpPr txBox="1"/>
          <p:nvPr/>
        </p:nvSpPr>
        <p:spPr>
          <a:xfrm>
            <a:off x="6798383" y="1594195"/>
            <a:ext cx="221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Tests </a:t>
            </a:r>
            <a:r>
              <a:rPr lang="fr-FR" sz="1600" dirty="0" err="1"/>
              <a:t>PSUs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E565CD-93DD-4CDA-B62F-BA5B018AD2F8}"/>
              </a:ext>
            </a:extLst>
          </p:cNvPr>
          <p:cNvSpPr txBox="1"/>
          <p:nvPr/>
        </p:nvSpPr>
        <p:spPr>
          <a:xfrm>
            <a:off x="6942070" y="4200953"/>
            <a:ext cx="2134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test device for PSU</a:t>
            </a:r>
            <a:r>
              <a:rPr lang="fr-FR" sz="1400" dirty="0"/>
              <a:t> </a:t>
            </a:r>
          </a:p>
        </p:txBody>
      </p:sp>
      <p:pic>
        <p:nvPicPr>
          <p:cNvPr id="18" name="Image 17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2F2C552A-0B9C-43B2-BE7D-A3177D76E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47" t="37628" r="42534"/>
          <a:stretch/>
        </p:blipFill>
        <p:spPr>
          <a:xfrm>
            <a:off x="1884453" y="2830245"/>
            <a:ext cx="1892202" cy="13455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8CE09C-8AEE-467E-8873-4DDE08639B63}"/>
              </a:ext>
            </a:extLst>
          </p:cNvPr>
          <p:cNvSpPr txBox="1"/>
          <p:nvPr/>
        </p:nvSpPr>
        <p:spPr>
          <a:xfrm>
            <a:off x="1620423" y="4192790"/>
            <a:ext cx="2461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Inflated</a:t>
            </a:r>
            <a:r>
              <a:rPr lang="fr-FR" sz="1400" dirty="0"/>
              <a:t> </a:t>
            </a:r>
            <a:r>
              <a:rPr lang="fr-FR" sz="1400" dirty="0" err="1"/>
              <a:t>capacitor</a:t>
            </a:r>
            <a:r>
              <a:rPr lang="fr-FR" sz="1400" dirty="0"/>
              <a:t> </a:t>
            </a:r>
          </a:p>
        </p:txBody>
      </p:sp>
      <p:pic>
        <p:nvPicPr>
          <p:cNvPr id="21" name="Image 20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DFA45298-3B39-4243-AA39-5B208B7F33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58" t="16078" r="30665" b="8607"/>
          <a:stretch/>
        </p:blipFill>
        <p:spPr>
          <a:xfrm>
            <a:off x="151862" y="2829477"/>
            <a:ext cx="1732591" cy="134557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898F633-07EF-4730-A65D-1F1B2A448FE2}"/>
              </a:ext>
            </a:extLst>
          </p:cNvPr>
          <p:cNvSpPr txBox="1"/>
          <p:nvPr/>
        </p:nvSpPr>
        <p:spPr>
          <a:xfrm>
            <a:off x="377428" y="4175051"/>
            <a:ext cx="110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capacitor</a:t>
            </a:r>
            <a:endParaRPr lang="fr-FR" sz="12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6D5F99C-0DC1-4061-9AD2-E0C44B919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164" y="2003852"/>
            <a:ext cx="2624286" cy="1144725"/>
          </a:xfrm>
          <a:prstGeom prst="rect">
            <a:avLst/>
          </a:prstGeom>
        </p:spPr>
      </p:pic>
      <p:pic>
        <p:nvPicPr>
          <p:cNvPr id="26" name="Image 25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3761BB26-ABA0-489A-85E8-ECE8B22A3F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97" r="26813"/>
          <a:stretch/>
        </p:blipFill>
        <p:spPr>
          <a:xfrm>
            <a:off x="3897164" y="3127550"/>
            <a:ext cx="2624286" cy="10475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2BD430-7172-4C4A-9992-AF58D9F39832}"/>
              </a:ext>
            </a:extLst>
          </p:cNvPr>
          <p:cNvSpPr/>
          <p:nvPr/>
        </p:nvSpPr>
        <p:spPr>
          <a:xfrm>
            <a:off x="3856667" y="4178898"/>
            <a:ext cx="270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disconnect the fan and add a fan simulator</a:t>
            </a:r>
            <a:endParaRPr lang="fr-FR" sz="1400" dirty="0"/>
          </a:p>
        </p:txBody>
      </p:sp>
      <p:pic>
        <p:nvPicPr>
          <p:cNvPr id="6" name="Image 5" descr="Une image contenant équipement électronique, circuit&#10;&#10;Description générée automatiquement">
            <a:extLst>
              <a:ext uri="{FF2B5EF4-FFF2-40B4-BE49-F238E27FC236}">
                <a16:creationId xmlns:a16="http://schemas.microsoft.com/office/drawing/2014/main" id="{E6EA893E-8F94-4662-852F-AAB85470B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752256" y="2029598"/>
            <a:ext cx="2302893" cy="210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Software for PSU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4A47AF5-CFF3-4277-B75F-C59FC1A18DBC}"/>
              </a:ext>
            </a:extLst>
          </p:cNvPr>
          <p:cNvSpPr/>
          <p:nvPr/>
        </p:nvSpPr>
        <p:spPr>
          <a:xfrm>
            <a:off x="437717" y="1148213"/>
            <a:ext cx="6447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By changing the firmware in the PSU, we can: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941333-BA70-497A-962A-5835547A2F00}"/>
              </a:ext>
            </a:extLst>
          </p:cNvPr>
          <p:cNvSpPr txBox="1"/>
          <p:nvPr/>
        </p:nvSpPr>
        <p:spPr>
          <a:xfrm>
            <a:off x="437717" y="1979525"/>
            <a:ext cx="7480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Deactivate the fan and prevent a fault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Ensure weak ventilation for test in air / turn it off in immersion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Modify the Over Temperature Protection (OTP) </a:t>
            </a:r>
            <a:r>
              <a:rPr lang="en-US" sz="1600" dirty="0">
                <a:sym typeface="Wingdings" panose="05000000000000000000" pitchFamily="2" charset="2"/>
              </a:rPr>
              <a:t>to adapt to immersion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23631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Conclusion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923810E-1A4D-4E53-9714-85DBA38C9D79}"/>
              </a:ext>
            </a:extLst>
          </p:cNvPr>
          <p:cNvSpPr txBox="1"/>
          <p:nvPr/>
        </p:nvSpPr>
        <p:spPr>
          <a:xfrm>
            <a:off x="271305" y="971078"/>
            <a:ext cx="75666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After two years working with immersion, 2CRSi wanted to share with the OCP community our experience, the specifics of the servers made for immersion observed</a:t>
            </a:r>
          </a:p>
          <a:p>
            <a:endParaRPr lang="en-US" sz="1600" dirty="0"/>
          </a:p>
          <a:p>
            <a:r>
              <a:rPr lang="en-US" sz="1600" dirty="0"/>
              <a:t>So, in conclusion, there are many points to consider when immersing servers in a dielectric liquid but once they are mastered, there is no problem to use immersed servers. </a:t>
            </a:r>
          </a:p>
          <a:p>
            <a:endParaRPr lang="en-US" sz="1600" dirty="0"/>
          </a:p>
          <a:p>
            <a:r>
              <a:rPr lang="en-US" sz="1600" dirty="0"/>
              <a:t>We know that by taking the appropriate precautions, it is possible to transpose the majority of air servers to immersion</a:t>
            </a:r>
          </a:p>
          <a:p>
            <a:endParaRPr lang="en-US" sz="1600" dirty="0"/>
          </a:p>
          <a:p>
            <a:r>
              <a:rPr lang="en-US" sz="1600" dirty="0"/>
              <a:t>That is why, we are confident in immersion cooling technology for its main advantages like significant money savings, component failure rate reduction, components life cycle increase or IT densification.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3528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ECA195CC-7776-429E-A8ED-879CD8AD5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9491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Call to Action</a:t>
            </a:r>
            <a:endParaRPr sz="3750" dirty="0">
              <a:solidFill>
                <a:srgbClr val="FF0000"/>
              </a:solidFill>
            </a:endParaRPr>
          </a:p>
        </p:txBody>
      </p:sp>
      <p:sp>
        <p:nvSpPr>
          <p:cNvPr id="5" name="Google Shape;67;p14">
            <a:extLst>
              <a:ext uri="{FF2B5EF4-FFF2-40B4-BE49-F238E27FC236}">
                <a16:creationId xmlns:a16="http://schemas.microsoft.com/office/drawing/2014/main" id="{6EF14499-E41A-204F-997D-31EDF40A098F}"/>
              </a:ext>
            </a:extLst>
          </p:cNvPr>
          <p:cNvSpPr txBox="1"/>
          <p:nvPr/>
        </p:nvSpPr>
        <p:spPr>
          <a:xfrm>
            <a:off x="329938" y="3655273"/>
            <a:ext cx="7886700" cy="60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t" anchorCtr="0">
            <a:noAutofit/>
          </a:bodyPr>
          <a:lstStyle/>
          <a:p>
            <a:pPr marL="0" indent="0">
              <a:buClr>
                <a:srgbClr val="FF0000"/>
              </a:buClr>
              <a:buSzPts val="3600"/>
            </a:pP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Project Wiki with latest specification : </a:t>
            </a:r>
            <a:r>
              <a:rPr lang="fr-FR" sz="1400" dirty="0">
                <a:hlinkClick r:id="rId3"/>
              </a:rPr>
              <a:t>https://www.opencompute.org/wiki/Rack_%26_Power/Advanced_Cooling_Solutions</a:t>
            </a:r>
            <a:br>
              <a:rPr lang="en-US" sz="5400" dirty="0"/>
            </a:br>
            <a:endParaRPr lang="en-US" sz="5400" dirty="0"/>
          </a:p>
          <a:p>
            <a:pPr marL="0" indent="0">
              <a:lnSpc>
                <a:spcPct val="70000"/>
              </a:lnSpc>
            </a:pPr>
            <a:endParaRPr lang="en-US" sz="5400" dirty="0"/>
          </a:p>
          <a:p>
            <a:pPr marL="0" indent="0">
              <a:lnSpc>
                <a:spcPct val="70000"/>
              </a:lnSpc>
              <a:buSzPts val="1600"/>
            </a:pPr>
            <a:endParaRPr lang="en-US" sz="105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30FC3A-DABA-45B2-BB4E-83DB57AFBAB8}"/>
              </a:ext>
            </a:extLst>
          </p:cNvPr>
          <p:cNvSpPr txBox="1"/>
          <p:nvPr/>
        </p:nvSpPr>
        <p:spPr>
          <a:xfrm>
            <a:off x="329938" y="1110659"/>
            <a:ext cx="8165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We are participating and will continue to participate in the OCP project: </a:t>
            </a:r>
          </a:p>
          <a:p>
            <a:r>
              <a:rPr lang="en-US" sz="1800" b="1" dirty="0"/>
              <a:t>Rack and power / advanced Cooling solutions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You can find a lot of information on immersion and several practical guides with the link below.</a:t>
            </a:r>
          </a:p>
          <a:p>
            <a:endParaRPr lang="en-US" sz="1800" dirty="0"/>
          </a:p>
          <a:p>
            <a:r>
              <a:rPr lang="en-US" sz="1800" dirty="0"/>
              <a:t>If you have any questions about immersion, feel free to ask questions of members of this group or ourselves and we will be happy to help.</a:t>
            </a: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E8A8FF-C957-457D-A284-8F41338F3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342" y="129029"/>
            <a:ext cx="1168802" cy="16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22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13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;p12">
            <a:extLst>
              <a:ext uri="{FF2B5EF4-FFF2-40B4-BE49-F238E27FC236}">
                <a16:creationId xmlns:a16="http://schemas.microsoft.com/office/drawing/2014/main" id="{C6965893-7392-4618-ABC4-5F21E30D91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190" y="1311965"/>
            <a:ext cx="6300057" cy="2936054"/>
          </a:xfrm>
          <a:prstGeom prst="rect">
            <a:avLst/>
          </a:prstGeom>
        </p:spPr>
        <p:txBody>
          <a:bodyPr spcFirstLastPara="1" wrap="square" lIns="34284" tIns="0" rIns="34284" bIns="34284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750" dirty="0">
                <a:solidFill>
                  <a:srgbClr val="5F6062"/>
                </a:solidFill>
              </a:rPr>
              <a:t>Takeaways after two years of Immersion</a:t>
            </a:r>
            <a:endParaRPr sz="3750" dirty="0">
              <a:solidFill>
                <a:srgbClr val="5F6062"/>
              </a:solidFill>
            </a:endParaRPr>
          </a:p>
          <a:p>
            <a:endParaRPr sz="3700" dirty="0">
              <a:solidFill>
                <a:srgbClr val="5F6062"/>
              </a:solidFill>
            </a:endParaRPr>
          </a:p>
          <a:p>
            <a:pPr>
              <a:buClr>
                <a:srgbClr val="5F6062"/>
              </a:buClr>
              <a:buSzPts val="6400"/>
            </a:pPr>
            <a:r>
              <a:rPr lang="en-US" sz="2400" dirty="0">
                <a:solidFill>
                  <a:srgbClr val="5F6062"/>
                </a:solidFill>
              </a:rPr>
              <a:t>Michaël HELEZEN, Research Engineer, 2CRSi</a:t>
            </a:r>
            <a:br>
              <a:rPr lang="en-US" sz="2400" dirty="0">
                <a:solidFill>
                  <a:srgbClr val="5F6062"/>
                </a:solidFill>
              </a:rPr>
            </a:br>
            <a:br>
              <a:rPr lang="en-US" sz="2400" dirty="0">
                <a:solidFill>
                  <a:srgbClr val="5F6062"/>
                </a:solidFill>
              </a:rPr>
            </a:br>
            <a:r>
              <a:rPr lang="en-US" sz="1800" dirty="0">
                <a:solidFill>
                  <a:srgbClr val="5F6062"/>
                </a:solidFill>
              </a:rPr>
              <a:t>mhe@2crsi.com</a:t>
            </a:r>
            <a:br>
              <a:rPr lang="en-US" sz="2400" dirty="0">
                <a:solidFill>
                  <a:srgbClr val="5F6062"/>
                </a:solidFill>
              </a:rPr>
            </a:br>
            <a:endParaRPr sz="2400" dirty="0">
              <a:solidFill>
                <a:srgbClr val="5F6062"/>
              </a:solidFill>
            </a:endParaRPr>
          </a:p>
        </p:txBody>
      </p:sp>
      <p:pic>
        <p:nvPicPr>
          <p:cNvPr id="5" name="Google Shape;47;p12">
            <a:extLst>
              <a:ext uri="{FF2B5EF4-FFF2-40B4-BE49-F238E27FC236}">
                <a16:creationId xmlns:a16="http://schemas.microsoft.com/office/drawing/2014/main" id="{B39363D2-85F7-4CFB-85E6-8EAD01B323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0564" y="2302459"/>
            <a:ext cx="1729576" cy="1729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5;p12">
            <a:extLst>
              <a:ext uri="{FF2B5EF4-FFF2-40B4-BE49-F238E27FC236}">
                <a16:creationId xmlns:a16="http://schemas.microsoft.com/office/drawing/2014/main" id="{97359EFD-810B-455C-937D-7B27E13B75F6}"/>
              </a:ext>
            </a:extLst>
          </p:cNvPr>
          <p:cNvSpPr txBox="1"/>
          <p:nvPr/>
        </p:nvSpPr>
        <p:spPr>
          <a:xfrm>
            <a:off x="6883718" y="201665"/>
            <a:ext cx="2082622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t" anchorCtr="0">
            <a:noAutofit/>
          </a:bodyPr>
          <a:lstStyle/>
          <a:p>
            <a:pPr algn="ctr">
              <a:buClr>
                <a:srgbClr val="5F6062"/>
              </a:buClr>
              <a:buSzPts val="6400"/>
            </a:pPr>
            <a:r>
              <a:rPr lang="en-US" sz="2400" dirty="0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ACS</a:t>
            </a:r>
          </a:p>
          <a:p>
            <a:pPr>
              <a:buClr>
                <a:srgbClr val="5F6062"/>
              </a:buClr>
              <a:buSzPts val="6400"/>
            </a:pPr>
            <a:endParaRPr sz="2400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13756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Outline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B24A874-CC83-40FE-94C7-5E2260B6D397}"/>
              </a:ext>
            </a:extLst>
          </p:cNvPr>
          <p:cNvSpPr txBox="1"/>
          <p:nvPr/>
        </p:nvSpPr>
        <p:spPr>
          <a:xfrm>
            <a:off x="632610" y="1297442"/>
            <a:ext cx="6661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Material compatibility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/>
              <a:t>Mechanical</a:t>
            </a:r>
            <a:r>
              <a:rPr lang="fr-FR" sz="2800" dirty="0"/>
              <a:t> and thermal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/>
              <a:t>Electrical</a:t>
            </a:r>
            <a:endParaRPr lang="fr-F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382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Introduction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018523-A4A8-46CF-9CEE-24E222D01BD3}"/>
              </a:ext>
            </a:extLst>
          </p:cNvPr>
          <p:cNvSpPr/>
          <p:nvPr/>
        </p:nvSpPr>
        <p:spPr>
          <a:xfrm>
            <a:off x="246800" y="1274534"/>
            <a:ext cx="84751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2CRSi group is designing and manufacturing servers</a:t>
            </a:r>
          </a:p>
          <a:p>
            <a:endParaRPr lang="en-US" sz="2800" dirty="0"/>
          </a:p>
          <a:p>
            <a:pPr algn="just"/>
            <a:r>
              <a:rPr lang="en-US" sz="2800" dirty="0"/>
              <a:t>In order to provide more energy-efficient solutions, 2CRSi started designing servers specifically for immersion cooling two years ago</a:t>
            </a:r>
          </a:p>
        </p:txBody>
      </p:sp>
    </p:spTree>
    <p:extLst>
      <p:ext uri="{BB962C8B-B14F-4D97-AF65-F5344CB8AC3E}">
        <p14:creationId xmlns:p14="http://schemas.microsoft.com/office/powerpoint/2010/main" val="2408977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Material compatibility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4" name="Image 3" descr="Une image contenant casserole&#10;&#10;Description générée automatiquement">
            <a:extLst>
              <a:ext uri="{FF2B5EF4-FFF2-40B4-BE49-F238E27FC236}">
                <a16:creationId xmlns:a16="http://schemas.microsoft.com/office/drawing/2014/main" id="{6A05ECEB-D6E3-4A5F-A6CD-25FBE66C19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8" r="33422"/>
          <a:stretch/>
        </p:blipFill>
        <p:spPr>
          <a:xfrm>
            <a:off x="532563" y="1945276"/>
            <a:ext cx="2085086" cy="20422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D6FCE1-C5D9-451A-A82B-5569D007830A}"/>
              </a:ext>
            </a:extLst>
          </p:cNvPr>
          <p:cNvSpPr/>
          <p:nvPr/>
        </p:nvSpPr>
        <p:spPr>
          <a:xfrm>
            <a:off x="377428" y="1156022"/>
            <a:ext cx="461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Thermal paste for CPU or GPU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29C6A5-90DD-4939-B42C-75A1E0A5F7E7}"/>
              </a:ext>
            </a:extLst>
          </p:cNvPr>
          <p:cNvSpPr txBox="1"/>
          <p:nvPr/>
        </p:nvSpPr>
        <p:spPr>
          <a:xfrm>
            <a:off x="940789" y="4028555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Test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CEB8EA1-BDD4-4865-893C-9973E9EEDE5E}"/>
              </a:ext>
            </a:extLst>
          </p:cNvPr>
          <p:cNvCxnSpPr>
            <a:cxnSpLocks/>
          </p:cNvCxnSpPr>
          <p:nvPr/>
        </p:nvCxnSpPr>
        <p:spPr>
          <a:xfrm>
            <a:off x="2753251" y="2966377"/>
            <a:ext cx="645068" cy="0"/>
          </a:xfrm>
          <a:prstGeom prst="straightConnector1">
            <a:avLst/>
          </a:prstGeom>
          <a:ln w="28575">
            <a:solidFill>
              <a:srgbClr val="8DC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intérieur, assis, moniteur, appareil photo&#10;&#10;Description générée automatiquement">
            <a:extLst>
              <a:ext uri="{FF2B5EF4-FFF2-40B4-BE49-F238E27FC236}">
                <a16:creationId xmlns:a16="http://schemas.microsoft.com/office/drawing/2014/main" id="{F1CA2312-9223-4BBF-9C2E-455EA98B6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798" y="1945276"/>
            <a:ext cx="2398147" cy="204220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9CE91FA-B8CB-47E9-A3F2-0CCA5C57022C}"/>
              </a:ext>
            </a:extLst>
          </p:cNvPr>
          <p:cNvSpPr txBox="1"/>
          <p:nvPr/>
        </p:nvSpPr>
        <p:spPr>
          <a:xfrm>
            <a:off x="3934047" y="4028555"/>
            <a:ext cx="1658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Indium Foil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C5E2DC8-60CB-4932-A44F-1EDE9D98AB9B}"/>
              </a:ext>
            </a:extLst>
          </p:cNvPr>
          <p:cNvCxnSpPr/>
          <p:nvPr/>
        </p:nvCxnSpPr>
        <p:spPr>
          <a:xfrm>
            <a:off x="6116644" y="1945276"/>
            <a:ext cx="0" cy="2083279"/>
          </a:xfrm>
          <a:prstGeom prst="line">
            <a:avLst/>
          </a:prstGeom>
          <a:ln w="28575">
            <a:solidFill>
              <a:srgbClr val="8DC7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1A2E682-BF86-4860-97CE-CB98C6AEA8A1}"/>
              </a:ext>
            </a:extLst>
          </p:cNvPr>
          <p:cNvSpPr txBox="1"/>
          <p:nvPr/>
        </p:nvSpPr>
        <p:spPr>
          <a:xfrm>
            <a:off x="6294483" y="3289891"/>
            <a:ext cx="2743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Processor case potentially not compatible with immersion</a:t>
            </a:r>
            <a:r>
              <a:rPr lang="en-US" sz="1600" dirty="0">
                <a:sym typeface="Wingdings" panose="05000000000000000000" pitchFamily="2" charset="2"/>
              </a:rPr>
              <a:t> Tests in progress</a:t>
            </a:r>
            <a:endParaRPr lang="fr-FR" sz="1600" dirty="0"/>
          </a:p>
        </p:txBody>
      </p:sp>
      <p:pic>
        <p:nvPicPr>
          <p:cNvPr id="8" name="Image 7" descr="Une image contenant intérieur, assis, table, petit&#10;&#10;Description générée automatiquement">
            <a:extLst>
              <a:ext uri="{FF2B5EF4-FFF2-40B4-BE49-F238E27FC236}">
                <a16:creationId xmlns:a16="http://schemas.microsoft.com/office/drawing/2014/main" id="{8FD40CBB-1987-4F62-AFAA-D7F4F2D8E2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57" b="38303"/>
          <a:stretch/>
        </p:blipFill>
        <p:spPr>
          <a:xfrm>
            <a:off x="6294483" y="1945276"/>
            <a:ext cx="2743185" cy="135172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19306E5-4264-433A-847C-0D3F09564CA6}"/>
              </a:ext>
            </a:extLst>
          </p:cNvPr>
          <p:cNvSpPr/>
          <p:nvPr/>
        </p:nvSpPr>
        <p:spPr>
          <a:xfrm>
            <a:off x="6372824" y="2551176"/>
            <a:ext cx="816247" cy="6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380119B-F5C9-4574-9DEE-255363C80A1E}"/>
              </a:ext>
            </a:extLst>
          </p:cNvPr>
          <p:cNvSpPr/>
          <p:nvPr/>
        </p:nvSpPr>
        <p:spPr>
          <a:xfrm>
            <a:off x="8141421" y="2551175"/>
            <a:ext cx="816247" cy="60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37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fr-FR" sz="4000" dirty="0"/>
              <a:t>Material compatibility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A687C3F-3A6A-4AA3-9987-4F1EFA62F69E}"/>
              </a:ext>
            </a:extLst>
          </p:cNvPr>
          <p:cNvSpPr txBox="1"/>
          <p:nvPr/>
        </p:nvSpPr>
        <p:spPr>
          <a:xfrm>
            <a:off x="186332" y="947384"/>
            <a:ext cx="743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Cables</a:t>
            </a:r>
            <a:r>
              <a:rPr lang="fr-FR" sz="2400" dirty="0"/>
              <a:t> compatibility </a:t>
            </a:r>
            <a:r>
              <a:rPr lang="fr-FR" sz="1800" dirty="0"/>
              <a:t>(Network or power) </a:t>
            </a:r>
            <a:r>
              <a:rPr lang="fr-FR" sz="2400" dirty="0"/>
              <a:t>in </a:t>
            </a:r>
            <a:r>
              <a:rPr lang="fr-FR" sz="2400" dirty="0" err="1"/>
              <a:t>dielectric</a:t>
            </a:r>
            <a:r>
              <a:rPr lang="fr-FR" sz="2400" dirty="0"/>
              <a:t> </a:t>
            </a:r>
            <a:r>
              <a:rPr lang="fr-FR" sz="2400" dirty="0" err="1"/>
              <a:t>liquid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41F937-023E-4061-A752-537030AEE329}"/>
              </a:ext>
            </a:extLst>
          </p:cNvPr>
          <p:cNvSpPr txBox="1"/>
          <p:nvPr/>
        </p:nvSpPr>
        <p:spPr>
          <a:xfrm>
            <a:off x="3410086" y="1909971"/>
            <a:ext cx="3227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incompatibility possible between cable / liquid</a:t>
            </a:r>
            <a:endParaRPr lang="fr-FR" sz="1600" dirty="0"/>
          </a:p>
        </p:txBody>
      </p:sp>
      <p:pic>
        <p:nvPicPr>
          <p:cNvPr id="12" name="Image 11" descr="Une image contenant ordinateur&#10;&#10;Description générée automatiquement">
            <a:extLst>
              <a:ext uri="{FF2B5EF4-FFF2-40B4-BE49-F238E27FC236}">
                <a16:creationId xmlns:a16="http://schemas.microsoft.com/office/drawing/2014/main" id="{65AE5D28-FA38-4D8C-98B5-55D5BD74C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7" t="35201" r="35253" b="14809"/>
          <a:stretch/>
        </p:blipFill>
        <p:spPr>
          <a:xfrm>
            <a:off x="186332" y="1651626"/>
            <a:ext cx="3204867" cy="24056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6AC0EF4-CB69-4CCD-9904-B6AC248FA490}"/>
              </a:ext>
            </a:extLst>
          </p:cNvPr>
          <p:cNvSpPr txBox="1"/>
          <p:nvPr/>
        </p:nvSpPr>
        <p:spPr>
          <a:xfrm>
            <a:off x="156188" y="4102452"/>
            <a:ext cx="3204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Example of Cables connection in immersion</a:t>
            </a:r>
            <a:endParaRPr lang="fr-FR" sz="1200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C8718A9-5EA7-4A36-979C-52859EFA522D}"/>
              </a:ext>
            </a:extLst>
          </p:cNvPr>
          <p:cNvCxnSpPr>
            <a:cxnSpLocks/>
          </p:cNvCxnSpPr>
          <p:nvPr/>
        </p:nvCxnSpPr>
        <p:spPr>
          <a:xfrm flipV="1">
            <a:off x="3593777" y="2417324"/>
            <a:ext cx="682582" cy="508120"/>
          </a:xfrm>
          <a:prstGeom prst="straightConnector1">
            <a:avLst/>
          </a:prstGeom>
          <a:ln>
            <a:solidFill>
              <a:srgbClr val="8DC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0A95431-8439-45FA-9B73-149C204FFB3B}"/>
              </a:ext>
            </a:extLst>
          </p:cNvPr>
          <p:cNvCxnSpPr>
            <a:cxnSpLocks/>
          </p:cNvCxnSpPr>
          <p:nvPr/>
        </p:nvCxnSpPr>
        <p:spPr>
          <a:xfrm>
            <a:off x="3593777" y="2982140"/>
            <a:ext cx="574601" cy="551592"/>
          </a:xfrm>
          <a:prstGeom prst="straightConnector1">
            <a:avLst/>
          </a:prstGeom>
          <a:ln>
            <a:solidFill>
              <a:srgbClr val="8DC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6D2DA31-9453-4501-B1FB-62AC1532D2B0}"/>
              </a:ext>
            </a:extLst>
          </p:cNvPr>
          <p:cNvSpPr txBox="1"/>
          <p:nvPr/>
        </p:nvSpPr>
        <p:spPr>
          <a:xfrm>
            <a:off x="3978187" y="3493101"/>
            <a:ext cx="2271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standard fiber optics not compatible within immersion</a:t>
            </a:r>
            <a:endParaRPr lang="fr-FR" sz="1600" dirty="0"/>
          </a:p>
        </p:txBody>
      </p:sp>
      <p:pic>
        <p:nvPicPr>
          <p:cNvPr id="10" name="Image 9" descr="Une image contenant intérieur, blanc, réflexion, miroir&#10;&#10;Description générée automatiquement">
            <a:extLst>
              <a:ext uri="{FF2B5EF4-FFF2-40B4-BE49-F238E27FC236}">
                <a16:creationId xmlns:a16="http://schemas.microsoft.com/office/drawing/2014/main" id="{D1447F8D-6C09-4E24-9259-3D7C1C29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54" t="7814" r="5505" b="9939"/>
          <a:stretch/>
        </p:blipFill>
        <p:spPr>
          <a:xfrm>
            <a:off x="6559100" y="2106826"/>
            <a:ext cx="2478574" cy="210115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1CA95F-DFC0-445F-929B-340D89CB530F}"/>
              </a:ext>
            </a:extLst>
          </p:cNvPr>
          <p:cNvSpPr txBox="1"/>
          <p:nvPr/>
        </p:nvSpPr>
        <p:spPr>
          <a:xfrm>
            <a:off x="6195953" y="4185598"/>
            <a:ext cx="3204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cables stiffens with liquid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94312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A4936CA-372C-450E-930F-53A1756A172E}"/>
              </a:ext>
            </a:extLst>
          </p:cNvPr>
          <p:cNvCxnSpPr>
            <a:cxnSpLocks/>
          </p:cNvCxnSpPr>
          <p:nvPr/>
        </p:nvCxnSpPr>
        <p:spPr>
          <a:xfrm>
            <a:off x="5312895" y="3215266"/>
            <a:ext cx="656056" cy="393510"/>
          </a:xfrm>
          <a:prstGeom prst="straightConnector1">
            <a:avLst/>
          </a:prstGeom>
          <a:ln w="38100">
            <a:solidFill>
              <a:srgbClr val="8DC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fr-FR" sz="3600" dirty="0"/>
              <a:t>Material compatibility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DAAE96-2EFD-4D1A-B325-25F2DDA35DB3}"/>
              </a:ext>
            </a:extLst>
          </p:cNvPr>
          <p:cNvSpPr/>
          <p:nvPr/>
        </p:nvSpPr>
        <p:spPr>
          <a:xfrm>
            <a:off x="-753619" y="1000690"/>
            <a:ext cx="788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Issues with labels and warranty implication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A11130-B3F6-415B-9BC7-E002F533A32B}"/>
              </a:ext>
            </a:extLst>
          </p:cNvPr>
          <p:cNvSpPr txBox="1"/>
          <p:nvPr/>
        </p:nvSpPr>
        <p:spPr>
          <a:xfrm>
            <a:off x="206619" y="1483480"/>
            <a:ext cx="8614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immersion, glued labels may peel off, driving :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tank cleanliness modification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difficult components identification 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warranty implications</a:t>
            </a:r>
            <a:endParaRPr lang="fr-FR" sz="20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2E04291-EB2F-4BF9-A256-47C7EAD6C6B2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662095" y="3206444"/>
            <a:ext cx="667732" cy="393510"/>
          </a:xfrm>
          <a:prstGeom prst="straightConnector1">
            <a:avLst/>
          </a:prstGeom>
          <a:ln w="38100">
            <a:solidFill>
              <a:srgbClr val="8DC7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A8D84F7-EBEF-4D6B-8549-A44B5DCEF777}"/>
              </a:ext>
            </a:extLst>
          </p:cNvPr>
          <p:cNvSpPr txBox="1"/>
          <p:nvPr/>
        </p:nvSpPr>
        <p:spPr>
          <a:xfrm>
            <a:off x="4329827" y="2944834"/>
            <a:ext cx="106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Alternative solutions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B7D537-AD0F-4673-988D-E17B972DFC6E}"/>
              </a:ext>
            </a:extLst>
          </p:cNvPr>
          <p:cNvSpPr txBox="1"/>
          <p:nvPr/>
        </p:nvSpPr>
        <p:spPr>
          <a:xfrm>
            <a:off x="705279" y="4261089"/>
            <a:ext cx="2934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plastified</a:t>
            </a:r>
            <a:r>
              <a:rPr lang="en-US" sz="1400" dirty="0"/>
              <a:t> label</a:t>
            </a:r>
            <a:endParaRPr lang="fr-FR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F543B7-1BDA-4D75-A104-353A453B8A91}"/>
              </a:ext>
            </a:extLst>
          </p:cNvPr>
          <p:cNvSpPr/>
          <p:nvPr/>
        </p:nvSpPr>
        <p:spPr>
          <a:xfrm>
            <a:off x="5503990" y="4261090"/>
            <a:ext cx="4059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cover the label with transparent epoxy resin</a:t>
            </a:r>
            <a:endParaRPr lang="fr-FR" sz="1400" dirty="0"/>
          </a:p>
        </p:txBody>
      </p:sp>
      <p:pic>
        <p:nvPicPr>
          <p:cNvPr id="8" name="Image 7" descr="Une image contenant équipement électronique, circuit&#10;&#10;Description générée automatiquement">
            <a:extLst>
              <a:ext uri="{FF2B5EF4-FFF2-40B4-BE49-F238E27FC236}">
                <a16:creationId xmlns:a16="http://schemas.microsoft.com/office/drawing/2014/main" id="{76785CB5-0A2B-44FE-A955-7FB17EAE9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1" t="30594" b="38081"/>
          <a:stretch/>
        </p:blipFill>
        <p:spPr>
          <a:xfrm>
            <a:off x="6023830" y="2958445"/>
            <a:ext cx="2797581" cy="1220279"/>
          </a:xfrm>
          <a:prstGeom prst="rect">
            <a:avLst/>
          </a:prstGeom>
        </p:spPr>
      </p:pic>
      <p:pic>
        <p:nvPicPr>
          <p:cNvPr id="13" name="Image 12" descr="Une image contenant camion, garé, voiture, bus&#10;&#10;Description générée automatiquement">
            <a:extLst>
              <a:ext uri="{FF2B5EF4-FFF2-40B4-BE49-F238E27FC236}">
                <a16:creationId xmlns:a16="http://schemas.microsoft.com/office/drawing/2014/main" id="{3D8CB814-BD0C-4EE7-8B83-A79800092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09" b="13651"/>
          <a:stretch/>
        </p:blipFill>
        <p:spPr>
          <a:xfrm>
            <a:off x="705280" y="2958445"/>
            <a:ext cx="2934732" cy="12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8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Mechanical and thermal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C6B3689-DC23-45FF-981C-0A837977D706}"/>
              </a:ext>
            </a:extLst>
          </p:cNvPr>
          <p:cNvSpPr txBox="1"/>
          <p:nvPr/>
        </p:nvSpPr>
        <p:spPr>
          <a:xfrm>
            <a:off x="377427" y="874369"/>
            <a:ext cx="645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Position of components in the server</a:t>
            </a:r>
          </a:p>
        </p:txBody>
      </p:sp>
      <p:pic>
        <p:nvPicPr>
          <p:cNvPr id="5" name="Image 4" descr="Une image contenant équipement électronique, ouvrir, circuit, ordinateur&#10;&#10;Description générée automatiquement">
            <a:extLst>
              <a:ext uri="{FF2B5EF4-FFF2-40B4-BE49-F238E27FC236}">
                <a16:creationId xmlns:a16="http://schemas.microsoft.com/office/drawing/2014/main" id="{AC5525FC-7C64-41A1-BC5B-9A5C0C8F2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06" b="9350"/>
          <a:stretch/>
        </p:blipFill>
        <p:spPr>
          <a:xfrm rot="5400000">
            <a:off x="2340327" y="2545309"/>
            <a:ext cx="2464370" cy="15204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9F434-712A-4757-BF7E-CD0151560088}"/>
              </a:ext>
            </a:extLst>
          </p:cNvPr>
          <p:cNvSpPr/>
          <p:nvPr/>
        </p:nvSpPr>
        <p:spPr>
          <a:xfrm>
            <a:off x="377426" y="1611687"/>
            <a:ext cx="57178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According to the typology of convection (natural or forced):</a:t>
            </a:r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54278DD-98FB-4272-89A7-C14E67AAD9FD}"/>
              </a:ext>
            </a:extLst>
          </p:cNvPr>
          <p:cNvSpPr txBox="1"/>
          <p:nvPr/>
        </p:nvSpPr>
        <p:spPr>
          <a:xfrm>
            <a:off x="146968" y="2634306"/>
            <a:ext cx="25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Key principle: </a:t>
            </a:r>
          </a:p>
          <a:p>
            <a:r>
              <a:rPr lang="en-US" sz="1600" dirty="0"/>
              <a:t>Hottest components at the bottom of the tank and the coldest at the top</a:t>
            </a:r>
            <a:endParaRPr lang="fr-FR" sz="1600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E14AB76-DDB2-41AB-96B3-A755846DBF31}"/>
              </a:ext>
            </a:extLst>
          </p:cNvPr>
          <p:cNvCxnSpPr/>
          <p:nvPr/>
        </p:nvCxnSpPr>
        <p:spPr>
          <a:xfrm flipV="1">
            <a:off x="4572000" y="2459584"/>
            <a:ext cx="0" cy="1691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7EAA8CF-F3BB-4755-93C9-64A6FDC4F9A0}"/>
              </a:ext>
            </a:extLst>
          </p:cNvPr>
          <p:cNvSpPr txBox="1"/>
          <p:nvPr/>
        </p:nvSpPr>
        <p:spPr>
          <a:xfrm>
            <a:off x="4587920" y="2503806"/>
            <a:ext cx="131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Direction of </a:t>
            </a:r>
            <a:r>
              <a:rPr lang="fr-FR" sz="1600" dirty="0" err="1"/>
              <a:t>heating</a:t>
            </a:r>
            <a:r>
              <a:rPr lang="fr-FR" sz="1600" dirty="0"/>
              <a:t> flow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8D42012-6CF1-485F-A725-E17B792FB5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92" t="30995"/>
          <a:stretch/>
        </p:blipFill>
        <p:spPr>
          <a:xfrm>
            <a:off x="6429298" y="1950241"/>
            <a:ext cx="2321326" cy="169190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E7CEA1D-0A1C-4791-8601-784DC7100195}"/>
              </a:ext>
            </a:extLst>
          </p:cNvPr>
          <p:cNvSpPr txBox="1"/>
          <p:nvPr/>
        </p:nvSpPr>
        <p:spPr>
          <a:xfrm>
            <a:off x="6429298" y="3726381"/>
            <a:ext cx="243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Heatsink</a:t>
            </a:r>
            <a:r>
              <a:rPr lang="fr-FR" sz="1600" dirty="0"/>
              <a:t> fins </a:t>
            </a:r>
            <a:r>
              <a:rPr lang="fr-FR" sz="1600" dirty="0" err="1"/>
              <a:t>parallel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flow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582572-453D-48FE-96C5-0F33A95DDDB7}"/>
              </a:ext>
            </a:extLst>
          </p:cNvPr>
          <p:cNvSpPr txBox="1"/>
          <p:nvPr/>
        </p:nvSpPr>
        <p:spPr>
          <a:xfrm>
            <a:off x="4615504" y="3579678"/>
            <a:ext cx="1479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 not block the movement of the liquid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179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428" y="273844"/>
            <a:ext cx="7886700" cy="6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r>
              <a:rPr lang="en-US" sz="3750" dirty="0">
                <a:solidFill>
                  <a:srgbClr val="5F6062"/>
                </a:solidFill>
              </a:rPr>
              <a:t>Mechanical and thermal</a:t>
            </a:r>
            <a:endParaRPr sz="3750" dirty="0">
              <a:solidFill>
                <a:srgbClr val="5F6062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AFBFCAB3-A31E-4E94-832D-3B2356ADD03D}"/>
              </a:ext>
            </a:extLst>
          </p:cNvPr>
          <p:cNvGrpSpPr/>
          <p:nvPr/>
        </p:nvGrpSpPr>
        <p:grpSpPr>
          <a:xfrm flipH="1">
            <a:off x="7814584" y="0"/>
            <a:ext cx="1223090" cy="1573619"/>
            <a:chOff x="4318093" y="682966"/>
            <a:chExt cx="3455799" cy="50788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CB91DF1-F032-4EAF-B3CD-67292A3DA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44147" y="682966"/>
              <a:ext cx="3229745" cy="3229745"/>
            </a:xfrm>
            <a:prstGeom prst="rect">
              <a:avLst/>
            </a:prstGeom>
          </p:spPr>
        </p:pic>
        <p:sp>
          <p:nvSpPr>
            <p:cNvPr id="11" name="Google Shape;139;p21">
              <a:extLst>
                <a:ext uri="{FF2B5EF4-FFF2-40B4-BE49-F238E27FC236}">
                  <a16:creationId xmlns:a16="http://schemas.microsoft.com/office/drawing/2014/main" id="{1B370FDB-1240-4293-B249-84324E7342C7}"/>
                </a:ext>
              </a:extLst>
            </p:cNvPr>
            <p:cNvSpPr/>
            <p:nvPr/>
          </p:nvSpPr>
          <p:spPr>
            <a:xfrm>
              <a:off x="4318093" y="3979120"/>
              <a:ext cx="3389769" cy="1782728"/>
            </a:xfrm>
            <a:prstGeom prst="roundRect">
              <a:avLst>
                <a:gd name="adj" fmla="val 6122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ADVANCED COOLING SOLUTIONS</a:t>
              </a:r>
              <a:endParaRPr sz="135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4884BB5-8D91-4161-84D5-4F4138A63EE9}"/>
              </a:ext>
            </a:extLst>
          </p:cNvPr>
          <p:cNvSpPr txBox="1"/>
          <p:nvPr/>
        </p:nvSpPr>
        <p:spPr>
          <a:xfrm>
            <a:off x="558140" y="988268"/>
            <a:ext cx="241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Servers cooling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11853C-070B-407C-B6BE-F4E92CDEFDB8}"/>
              </a:ext>
            </a:extLst>
          </p:cNvPr>
          <p:cNvSpPr txBox="1"/>
          <p:nvPr/>
        </p:nvSpPr>
        <p:spPr>
          <a:xfrm>
            <a:off x="460553" y="4065042"/>
            <a:ext cx="3227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Location of the chassis in the tank -&gt; facilitate the thermal flow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2B4E09-F10C-4C05-93EF-50DC88148307}"/>
              </a:ext>
            </a:extLst>
          </p:cNvPr>
          <p:cNvSpPr txBox="1"/>
          <p:nvPr/>
        </p:nvSpPr>
        <p:spPr>
          <a:xfrm>
            <a:off x="4308210" y="4053393"/>
            <a:ext cx="337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Temperature evolution after cooling shut down</a:t>
            </a:r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345DCE7-7163-4AFB-B1C8-5657F14A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772" y="1480684"/>
            <a:ext cx="3851718" cy="2641550"/>
          </a:xfrm>
          <a:prstGeom prst="rect">
            <a:avLst/>
          </a:prstGeom>
        </p:spPr>
      </p:pic>
      <p:pic>
        <p:nvPicPr>
          <p:cNvPr id="12" name="Image 11" descr="Une image contenant eau, table, bateau&#10;&#10;Description générée automatiquement">
            <a:extLst>
              <a:ext uri="{FF2B5EF4-FFF2-40B4-BE49-F238E27FC236}">
                <a16:creationId xmlns:a16="http://schemas.microsoft.com/office/drawing/2014/main" id="{52388669-5645-40D3-9906-D7ED56FB72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79" b="20127"/>
          <a:stretch/>
        </p:blipFill>
        <p:spPr>
          <a:xfrm>
            <a:off x="558140" y="1501391"/>
            <a:ext cx="3046297" cy="1258740"/>
          </a:xfrm>
          <a:prstGeom prst="rect">
            <a:avLst/>
          </a:prstGeom>
        </p:spPr>
      </p:pic>
      <p:pic>
        <p:nvPicPr>
          <p:cNvPr id="15" name="Image 14" descr="Une image contenant bus, grand, rue, cité&#10;&#10;Description générée automatiquement">
            <a:extLst>
              <a:ext uri="{FF2B5EF4-FFF2-40B4-BE49-F238E27FC236}">
                <a16:creationId xmlns:a16="http://schemas.microsoft.com/office/drawing/2014/main" id="{46423A32-5E95-4021-82E3-33584437BC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971" b="34340"/>
          <a:stretch/>
        </p:blipFill>
        <p:spPr>
          <a:xfrm>
            <a:off x="558140" y="2742898"/>
            <a:ext cx="3046298" cy="12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03256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7133</TotalTime>
  <Words>659</Words>
  <Application>Microsoft Office PowerPoint</Application>
  <PresentationFormat>Affichage à l'écran (16:9)</PresentationFormat>
  <Paragraphs>112</Paragraphs>
  <Slides>16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Arial</vt:lpstr>
      <vt:lpstr>Source Sans Pro</vt:lpstr>
      <vt:lpstr>Calibri</vt:lpstr>
      <vt:lpstr>OCP Template</vt:lpstr>
      <vt:lpstr>Custom Design</vt:lpstr>
      <vt:lpstr>Présentation PowerPoint</vt:lpstr>
      <vt:lpstr>Takeaways after two years of Immersion  Michaël HELEZEN, Research Engineer, 2CRSi  mhe@2crsi.com </vt:lpstr>
      <vt:lpstr>Outline</vt:lpstr>
      <vt:lpstr>Introduction</vt:lpstr>
      <vt:lpstr>Material compatibility</vt:lpstr>
      <vt:lpstr>Material compatibility</vt:lpstr>
      <vt:lpstr>Material compatibility</vt:lpstr>
      <vt:lpstr>Mechanical and thermal</vt:lpstr>
      <vt:lpstr>Mechanical and thermal</vt:lpstr>
      <vt:lpstr>Mechanical and thermal</vt:lpstr>
      <vt:lpstr>Electrical</vt:lpstr>
      <vt:lpstr>Electrical</vt:lpstr>
      <vt:lpstr>Software for PSU</vt:lpstr>
      <vt:lpstr>Conclusion</vt:lpstr>
      <vt:lpstr>Call to Action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 Burdette</dc:creator>
  <cp:lastModifiedBy>Michaël HELEZEN</cp:lastModifiedBy>
  <cp:revision>152</cp:revision>
  <dcterms:modified xsi:type="dcterms:W3CDTF">2020-03-31T07:42:15Z</dcterms:modified>
</cp:coreProperties>
</file>