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1" r:id="rId4"/>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Source Sans Pr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SourceSansPro-regular.fntdata"/><Relationship Id="rId21" Type="http://schemas.openxmlformats.org/officeDocument/2006/relationships/slide" Target="slides/slide15.xml"/><Relationship Id="rId24" Type="http://schemas.openxmlformats.org/officeDocument/2006/relationships/font" Target="fonts/SourceSansPro-italic.fntdata"/><Relationship Id="rId23" Type="http://schemas.openxmlformats.org/officeDocument/2006/relationships/font" Target="fonts/SourceSansPro-bold.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SourceSansPro-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 name="Shape 26"/>
        <p:cNvGrpSpPr/>
        <p:nvPr/>
      </p:nvGrpSpPr>
      <p:grpSpPr>
        <a:xfrm>
          <a:off x="0" y="0"/>
          <a:ext cx="0" cy="0"/>
          <a:chOff x="0" y="0"/>
          <a:chExt cx="0" cy="0"/>
        </a:xfrm>
      </p:grpSpPr>
      <p:sp>
        <p:nvSpPr>
          <p:cNvPr id="27" name="Google Shape;27;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 name="Google Shape;2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5" name="Google Shape;105;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0" name="Google Shape;120;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1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9" name="Google Shape;13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 name="Shape 30"/>
        <p:cNvGrpSpPr/>
        <p:nvPr/>
      </p:nvGrpSpPr>
      <p:grpSpPr>
        <a:xfrm>
          <a:off x="0" y="0"/>
          <a:ext cx="0" cy="0"/>
          <a:chOff x="0" y="0"/>
          <a:chExt cx="0" cy="0"/>
        </a:xfrm>
      </p:grpSpPr>
      <p:sp>
        <p:nvSpPr>
          <p:cNvPr id="31" name="Google Shape;31;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 name="Google Shape;3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 name="Shape 37"/>
        <p:cNvGrpSpPr/>
        <p:nvPr/>
      </p:nvGrpSpPr>
      <p:grpSpPr>
        <a:xfrm>
          <a:off x="0" y="0"/>
          <a:ext cx="0" cy="0"/>
          <a:chOff x="0" y="0"/>
          <a:chExt cx="0" cy="0"/>
        </a:xfrm>
      </p:grpSpPr>
      <p:sp>
        <p:nvSpPr>
          <p:cNvPr id="38" name="Google Shape;3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 name="Google Shape;39;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 name="Google Shape;57;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6" name="Google Shape;66;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 name="Google Shape;96;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7" name="Shape 7"/>
        <p:cNvGrpSpPr/>
        <p:nvPr/>
      </p:nvGrpSpPr>
      <p:grpSpPr>
        <a:xfrm>
          <a:off x="0" y="0"/>
          <a:ext cx="0" cy="0"/>
          <a:chOff x="0" y="0"/>
          <a:chExt cx="0" cy="0"/>
        </a:xfrm>
      </p:grpSpPr>
      <p:sp>
        <p:nvSpPr>
          <p:cNvPr id="8" name="Google Shape;8;p2"/>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9pPr>
          </a:lstStyle>
          <a:p/>
        </p:txBody>
      </p:sp>
      <p:sp>
        <p:nvSpPr>
          <p:cNvPr id="9" name="Google Shape;9;p2"/>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9pPr>
          </a:lstStyle>
          <a:p/>
        </p:txBody>
      </p:sp>
      <p:sp>
        <p:nvSpPr>
          <p:cNvPr id="10" name="Google Shape;10;p2"/>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1" name="Google Shape;11;p2"/>
          <p:cNvPicPr preferRelativeResize="0"/>
          <p:nvPr/>
        </p:nvPicPr>
        <p:blipFill rotWithShape="1">
          <a:blip r:embed="rId2">
            <a:alphaModFix/>
          </a:blip>
          <a:srcRect b="0" l="0" r="0" t="0"/>
          <a:stretch/>
        </p:blipFill>
        <p:spPr>
          <a:xfrm>
            <a:off x="0" y="0"/>
            <a:ext cx="9144000" cy="51435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12" name="Shape 12"/>
        <p:cNvGrpSpPr/>
        <p:nvPr/>
      </p:nvGrpSpPr>
      <p:grpSpPr>
        <a:xfrm>
          <a:off x="0" y="0"/>
          <a:ext cx="0" cy="0"/>
          <a:chOff x="0" y="0"/>
          <a:chExt cx="0" cy="0"/>
        </a:xfrm>
      </p:grpSpPr>
      <p:sp>
        <p:nvSpPr>
          <p:cNvPr id="13" name="Google Shape;13;p3"/>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9pPr>
          </a:lstStyle>
          <a:p/>
        </p:txBody>
      </p:sp>
      <p:sp>
        <p:nvSpPr>
          <p:cNvPr id="14" name="Google Shape;14;p3"/>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9pPr>
          </a:lstStyle>
          <a:p/>
        </p:txBody>
      </p:sp>
      <p:sp>
        <p:nvSpPr>
          <p:cNvPr id="15" name="Google Shape;15;p3"/>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6" name="Google Shape;16;p3"/>
          <p:cNvPicPr preferRelativeResize="0"/>
          <p:nvPr/>
        </p:nvPicPr>
        <p:blipFill rotWithShape="1">
          <a:blip r:embed="rId2">
            <a:alphaModFix/>
          </a:blip>
          <a:srcRect b="0" l="0" r="0" t="0"/>
          <a:stretch/>
        </p:blipFill>
        <p:spPr>
          <a:xfrm>
            <a:off x="0" y="0"/>
            <a:ext cx="9144000" cy="51435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0" name="Shape 20"/>
        <p:cNvGrpSpPr/>
        <p:nvPr/>
      </p:nvGrpSpPr>
      <p:grpSpPr>
        <a:xfrm>
          <a:off x="0" y="0"/>
          <a:ext cx="0" cy="0"/>
          <a:chOff x="0" y="0"/>
          <a:chExt cx="0" cy="0"/>
        </a:xfrm>
      </p:grpSpPr>
      <p:sp>
        <p:nvSpPr>
          <p:cNvPr id="21" name="Google Shape;21;p5"/>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00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 type="body"/>
          </p:nvPr>
        </p:nvSpPr>
        <p:spPr>
          <a:xfrm>
            <a:off x="628650" y="966312"/>
            <a:ext cx="7886700" cy="326350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2000"/>
              </a:spcBef>
              <a:spcAft>
                <a:spcPts val="0"/>
              </a:spcAft>
              <a:buSzPts val="6400"/>
              <a:buNone/>
              <a:defRPr/>
            </a:lvl1pPr>
            <a:lvl2pPr indent="-635000" lvl="1" marL="914400" algn="l">
              <a:lnSpc>
                <a:spcPct val="90000"/>
              </a:lnSpc>
              <a:spcBef>
                <a:spcPts val="2000"/>
              </a:spcBef>
              <a:spcAft>
                <a:spcPts val="0"/>
              </a:spcAft>
              <a:buSzPts val="6400"/>
              <a:buChar char="•"/>
              <a:defRPr/>
            </a:lvl2pPr>
            <a:lvl3pPr indent="-635000" lvl="2" marL="1371600" algn="l">
              <a:lnSpc>
                <a:spcPct val="90000"/>
              </a:lnSpc>
              <a:spcBef>
                <a:spcPts val="2000"/>
              </a:spcBef>
              <a:spcAft>
                <a:spcPts val="0"/>
              </a:spcAft>
              <a:buSzPts val="6400"/>
              <a:buChar char="•"/>
              <a:defRPr/>
            </a:lvl3pPr>
            <a:lvl4pPr indent="-635000" lvl="3" marL="1828800" algn="l">
              <a:lnSpc>
                <a:spcPct val="90000"/>
              </a:lnSpc>
              <a:spcBef>
                <a:spcPts val="2000"/>
              </a:spcBef>
              <a:spcAft>
                <a:spcPts val="0"/>
              </a:spcAft>
              <a:buSzPts val="6400"/>
              <a:buChar char="•"/>
              <a:defRPr/>
            </a:lvl4pPr>
            <a:lvl5pPr indent="-635000" lvl="4" marL="2286000" algn="l">
              <a:lnSpc>
                <a:spcPct val="90000"/>
              </a:lnSpc>
              <a:spcBef>
                <a:spcPts val="2000"/>
              </a:spcBef>
              <a:spcAft>
                <a:spcPts val="0"/>
              </a:spcAft>
              <a:buSzPts val="64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23" name="Google Shape;23;p5"/>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9pPr>
          </a:lstStyle>
          <a:p/>
        </p:txBody>
      </p:sp>
      <p:sp>
        <p:nvSpPr>
          <p:cNvPr id="24" name="Google Shape;24;p5"/>
          <p:cNvSpPr txBox="1"/>
          <p:nvPr>
            <p:ph idx="11" type="ftr"/>
          </p:nvPr>
        </p:nvSpPr>
        <p:spPr>
          <a:xfrm>
            <a:off x="3028950" y="4767262"/>
            <a:ext cx="3086100" cy="273844"/>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525" u="none" cap="none" strike="noStrike">
                <a:solidFill>
                  <a:srgbClr val="000000"/>
                </a:solidFill>
                <a:latin typeface="Arial"/>
                <a:ea typeface="Arial"/>
                <a:cs typeface="Arial"/>
                <a:sym typeface="Arial"/>
              </a:defRPr>
            </a:lvl9pPr>
          </a:lstStyle>
          <a:p/>
        </p:txBody>
      </p:sp>
      <p:sp>
        <p:nvSpPr>
          <p:cNvPr id="25" name="Google Shape;25;p5"/>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525"/>
              <a:buFont typeface="Arial"/>
              <a:buNone/>
              <a:defRPr b="0" i="0" sz="525"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0" y="0"/>
            <a:ext cx="9144000" cy="51435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7" name="Shape 17"/>
        <p:cNvGrpSpPr/>
        <p:nvPr/>
      </p:nvGrpSpPr>
      <p:grpSpPr>
        <a:xfrm>
          <a:off x="0" y="0"/>
          <a:ext cx="0" cy="0"/>
          <a:chOff x="0" y="0"/>
          <a:chExt cx="0" cy="0"/>
        </a:xfrm>
      </p:grpSpPr>
      <p:sp>
        <p:nvSpPr>
          <p:cNvPr id="18" name="Google Shape;18;p4"/>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535353"/>
              </a:buClr>
              <a:buSzPts val="10000"/>
              <a:buFont typeface="Source Sans Pro"/>
              <a:buNone/>
              <a:defRPr b="0" i="0" sz="10000" u="none" cap="none" strike="noStrike">
                <a:solidFill>
                  <a:srgbClr val="535353"/>
                </a:solidFill>
                <a:latin typeface="Source Sans Pro"/>
                <a:ea typeface="Source Sans Pro"/>
                <a:cs typeface="Source Sans Pro"/>
                <a:sym typeface="Source Sans Pro"/>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9" name="Google Shape;19;p4"/>
          <p:cNvSpPr txBox="1"/>
          <p:nvPr>
            <p:ph idx="1" type="body"/>
          </p:nvPr>
        </p:nvSpPr>
        <p:spPr>
          <a:xfrm>
            <a:off x="628650" y="966312"/>
            <a:ext cx="7886700" cy="326350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2000"/>
              </a:spcBef>
              <a:spcAft>
                <a:spcPts val="0"/>
              </a:spcAft>
              <a:buClr>
                <a:srgbClr val="5F6062"/>
              </a:buClr>
              <a:buSzPts val="6400"/>
              <a:buFont typeface="Source Sans Pro"/>
              <a:buNone/>
              <a:defRPr b="0" i="0" sz="6400" u="none" cap="none" strike="noStrike">
                <a:solidFill>
                  <a:srgbClr val="5F6062"/>
                </a:solidFill>
                <a:latin typeface="Source Sans Pro"/>
                <a:ea typeface="Source Sans Pro"/>
                <a:cs typeface="Source Sans Pro"/>
                <a:sym typeface="Source Sans Pro"/>
              </a:defRPr>
            </a:lvl1pPr>
            <a:lvl2pPr indent="-635000" lvl="1" marL="914400" marR="0" rtl="0" algn="l">
              <a:lnSpc>
                <a:spcPct val="90000"/>
              </a:lnSpc>
              <a:spcBef>
                <a:spcPts val="2000"/>
              </a:spcBef>
              <a:spcAft>
                <a:spcPts val="0"/>
              </a:spcAft>
              <a:buClr>
                <a:srgbClr val="5F6062"/>
              </a:buClr>
              <a:buSzPts val="6400"/>
              <a:buFont typeface="Source Sans Pro"/>
              <a:buChar char="•"/>
              <a:defRPr b="0" i="0" sz="6400" u="none" cap="none" strike="noStrike">
                <a:solidFill>
                  <a:srgbClr val="5F6062"/>
                </a:solidFill>
                <a:latin typeface="Source Sans Pro"/>
                <a:ea typeface="Source Sans Pro"/>
                <a:cs typeface="Source Sans Pro"/>
                <a:sym typeface="Source Sans Pro"/>
              </a:defRPr>
            </a:lvl2pPr>
            <a:lvl3pPr indent="-635000" lvl="2" marL="1371600" marR="0" rtl="0" algn="l">
              <a:lnSpc>
                <a:spcPct val="90000"/>
              </a:lnSpc>
              <a:spcBef>
                <a:spcPts val="2000"/>
              </a:spcBef>
              <a:spcAft>
                <a:spcPts val="0"/>
              </a:spcAft>
              <a:buClr>
                <a:srgbClr val="5F6062"/>
              </a:buClr>
              <a:buSzPts val="6400"/>
              <a:buFont typeface="Source Sans Pro"/>
              <a:buChar char="•"/>
              <a:defRPr b="0" i="0" sz="6400" u="none" cap="none" strike="noStrike">
                <a:solidFill>
                  <a:srgbClr val="5F6062"/>
                </a:solidFill>
                <a:latin typeface="Source Sans Pro"/>
                <a:ea typeface="Source Sans Pro"/>
                <a:cs typeface="Source Sans Pro"/>
                <a:sym typeface="Source Sans Pro"/>
              </a:defRPr>
            </a:lvl3pPr>
            <a:lvl4pPr indent="-635000" lvl="3" marL="1828800" marR="0" rtl="0" algn="l">
              <a:lnSpc>
                <a:spcPct val="90000"/>
              </a:lnSpc>
              <a:spcBef>
                <a:spcPts val="2000"/>
              </a:spcBef>
              <a:spcAft>
                <a:spcPts val="0"/>
              </a:spcAft>
              <a:buClr>
                <a:srgbClr val="5F6062"/>
              </a:buClr>
              <a:buSzPts val="6400"/>
              <a:buFont typeface="Source Sans Pro"/>
              <a:buChar char="•"/>
              <a:defRPr b="0" i="0" sz="6400" u="none" cap="none" strike="noStrike">
                <a:solidFill>
                  <a:srgbClr val="5F6062"/>
                </a:solidFill>
                <a:latin typeface="Source Sans Pro"/>
                <a:ea typeface="Source Sans Pro"/>
                <a:cs typeface="Source Sans Pro"/>
                <a:sym typeface="Source Sans Pro"/>
              </a:defRPr>
            </a:lvl4pPr>
            <a:lvl5pPr indent="-635000" lvl="4" marL="2286000" marR="0" rtl="0" algn="l">
              <a:lnSpc>
                <a:spcPct val="90000"/>
              </a:lnSpc>
              <a:spcBef>
                <a:spcPts val="2000"/>
              </a:spcBef>
              <a:spcAft>
                <a:spcPts val="0"/>
              </a:spcAft>
              <a:buClr>
                <a:srgbClr val="5F6062"/>
              </a:buClr>
              <a:buSzPts val="6400"/>
              <a:buFont typeface="Source Sans Pro"/>
              <a:buChar char="•"/>
              <a:defRPr b="0" i="0" sz="6400" u="none" cap="none" strike="noStrike">
                <a:solidFill>
                  <a:srgbClr val="5F6062"/>
                </a:solidFill>
                <a:latin typeface="Source Sans Pro"/>
                <a:ea typeface="Source Sans Pro"/>
                <a:cs typeface="Source Sans Pro"/>
                <a:sym typeface="Source Sans Pro"/>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ocp-all.groups.io/g/OCP-MDC"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 name="Shape 2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5"/>
          <p:cNvSpPr txBox="1"/>
          <p:nvPr/>
        </p:nvSpPr>
        <p:spPr>
          <a:xfrm>
            <a:off x="448087" y="1100175"/>
            <a:ext cx="8069380" cy="3229782"/>
          </a:xfrm>
          <a:prstGeom prst="rect">
            <a:avLst/>
          </a:prstGeom>
          <a:no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Who has installed, operated, used an MDC?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What’s the expectations that an MDC can provide?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What’s the biggest challenge facing the DC market right now that MDC could solve?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What is the biggest challenge limiting the use of an MDC?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Regulatory? Operating? Right sizing?</a:t>
            </a:r>
            <a:endParaRPr b="0" i="0" sz="1400" u="none" cap="none" strike="noStrike">
              <a:solidFill>
                <a:srgbClr val="000000"/>
              </a:solidFill>
              <a:latin typeface="Arial"/>
              <a:ea typeface="Arial"/>
              <a:cs typeface="Arial"/>
              <a:sym typeface="Arial"/>
            </a:endParaRPr>
          </a:p>
        </p:txBody>
      </p:sp>
      <p:grpSp>
        <p:nvGrpSpPr>
          <p:cNvPr id="108" name="Google Shape;108;p15"/>
          <p:cNvGrpSpPr/>
          <p:nvPr/>
        </p:nvGrpSpPr>
        <p:grpSpPr>
          <a:xfrm flipH="1">
            <a:off x="7462731" y="350488"/>
            <a:ext cx="1233182" cy="1499374"/>
            <a:chOff x="648384" y="5396219"/>
            <a:chExt cx="3205640" cy="3897602"/>
          </a:xfrm>
        </p:grpSpPr>
        <p:pic>
          <p:nvPicPr>
            <p:cNvPr descr="A picture containing object&#10;&#10;Description automatically generated" id="109" name="Google Shape;109;p15"/>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110" name="Google Shape;110;p15"/>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111" name="Google Shape;111;p15"/>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5400"/>
              <a:t>Questions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469491" y="273844"/>
            <a:ext cx="7886700" cy="600525"/>
          </a:xfrm>
          <a:prstGeom prst="rect">
            <a:avLst/>
          </a:prstGeom>
          <a:noFill/>
          <a:ln>
            <a:noFill/>
          </a:ln>
        </p:spPr>
        <p:txBody>
          <a:bodyPr anchorCtr="0" anchor="ctr" bIns="17125" lIns="34275" spcFirstLastPara="1" rIns="34275" wrap="square" tIns="17125">
            <a:noAutofit/>
          </a:bodyPr>
          <a:lstStyle/>
          <a:p>
            <a:pPr indent="0" lvl="0" marL="0" rtl="0" algn="l">
              <a:lnSpc>
                <a:spcPct val="90000"/>
              </a:lnSpc>
              <a:spcBef>
                <a:spcPts val="0"/>
              </a:spcBef>
              <a:spcAft>
                <a:spcPts val="0"/>
              </a:spcAft>
              <a:buSzPts val="10000"/>
              <a:buNone/>
            </a:pPr>
            <a:r>
              <a:rPr lang="en-US" sz="3750">
                <a:solidFill>
                  <a:srgbClr val="5F6062"/>
                </a:solidFill>
              </a:rPr>
              <a:t>Advance MDC with us!</a:t>
            </a:r>
            <a:endParaRPr sz="3750">
              <a:solidFill>
                <a:srgbClr val="FF0000"/>
              </a:solidFill>
            </a:endParaRPr>
          </a:p>
        </p:txBody>
      </p:sp>
      <p:pic>
        <p:nvPicPr>
          <p:cNvPr id="117" name="Google Shape;117;p16"/>
          <p:cNvPicPr preferRelativeResize="0"/>
          <p:nvPr/>
        </p:nvPicPr>
        <p:blipFill rotWithShape="1">
          <a:blip r:embed="rId3">
            <a:alphaModFix/>
          </a:blip>
          <a:srcRect b="0" l="0" r="0" t="0"/>
          <a:stretch/>
        </p:blipFill>
        <p:spPr>
          <a:xfrm>
            <a:off x="1454150" y="967925"/>
            <a:ext cx="6235700" cy="332851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7"/>
          <p:cNvSpPr txBox="1"/>
          <p:nvPr>
            <p:ph type="title"/>
          </p:nvPr>
        </p:nvSpPr>
        <p:spPr>
          <a:xfrm>
            <a:off x="469491" y="273844"/>
            <a:ext cx="7886700" cy="600525"/>
          </a:xfrm>
          <a:prstGeom prst="rect">
            <a:avLst/>
          </a:prstGeom>
          <a:noFill/>
          <a:ln>
            <a:noFill/>
          </a:ln>
        </p:spPr>
        <p:txBody>
          <a:bodyPr anchorCtr="0" anchor="ctr" bIns="17125" lIns="34275" spcFirstLastPara="1" rIns="34275" wrap="square" tIns="17125">
            <a:noAutofit/>
          </a:bodyPr>
          <a:lstStyle/>
          <a:p>
            <a:pPr indent="0" lvl="0" marL="0" rtl="0" algn="l">
              <a:lnSpc>
                <a:spcPct val="90000"/>
              </a:lnSpc>
              <a:spcBef>
                <a:spcPts val="0"/>
              </a:spcBef>
              <a:spcAft>
                <a:spcPts val="0"/>
              </a:spcAft>
              <a:buSzPts val="10000"/>
              <a:buNone/>
            </a:pPr>
            <a:r>
              <a:rPr lang="en-US" sz="3750">
                <a:solidFill>
                  <a:srgbClr val="5F6062"/>
                </a:solidFill>
              </a:rPr>
              <a:t>Advance MDC with us!</a:t>
            </a:r>
            <a:endParaRPr sz="3750">
              <a:solidFill>
                <a:srgbClr val="FF0000"/>
              </a:solidFill>
            </a:endParaRPr>
          </a:p>
        </p:txBody>
      </p:sp>
      <p:pic>
        <p:nvPicPr>
          <p:cNvPr id="123" name="Google Shape;123;p17"/>
          <p:cNvPicPr preferRelativeResize="0"/>
          <p:nvPr/>
        </p:nvPicPr>
        <p:blipFill rotWithShape="1">
          <a:blip r:embed="rId3">
            <a:alphaModFix/>
          </a:blip>
          <a:srcRect b="0" l="0" r="0" t="0"/>
          <a:stretch/>
        </p:blipFill>
        <p:spPr>
          <a:xfrm>
            <a:off x="1174136" y="859724"/>
            <a:ext cx="6477409" cy="342405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469491" y="273844"/>
            <a:ext cx="7886700" cy="600525"/>
          </a:xfrm>
          <a:prstGeom prst="rect">
            <a:avLst/>
          </a:prstGeom>
          <a:noFill/>
          <a:ln>
            <a:noFill/>
          </a:ln>
        </p:spPr>
        <p:txBody>
          <a:bodyPr anchorCtr="0" anchor="ctr" bIns="17125" lIns="34275" spcFirstLastPara="1" rIns="34275" wrap="square" tIns="17125">
            <a:noAutofit/>
          </a:bodyPr>
          <a:lstStyle/>
          <a:p>
            <a:pPr indent="0" lvl="0" marL="0" rtl="0" algn="l">
              <a:lnSpc>
                <a:spcPct val="90000"/>
              </a:lnSpc>
              <a:spcBef>
                <a:spcPts val="0"/>
              </a:spcBef>
              <a:spcAft>
                <a:spcPts val="0"/>
              </a:spcAft>
              <a:buSzPts val="10000"/>
              <a:buNone/>
            </a:pPr>
            <a:r>
              <a:rPr lang="en-US" sz="3750">
                <a:solidFill>
                  <a:srgbClr val="5F6062"/>
                </a:solidFill>
              </a:rPr>
              <a:t>Advance MDC with us!</a:t>
            </a:r>
            <a:endParaRPr sz="3750">
              <a:solidFill>
                <a:srgbClr val="FF0000"/>
              </a:solidFill>
            </a:endParaRPr>
          </a:p>
        </p:txBody>
      </p:sp>
      <p:pic>
        <p:nvPicPr>
          <p:cNvPr id="129" name="Google Shape;129;p18"/>
          <p:cNvPicPr preferRelativeResize="0"/>
          <p:nvPr/>
        </p:nvPicPr>
        <p:blipFill rotWithShape="1">
          <a:blip r:embed="rId3">
            <a:alphaModFix/>
          </a:blip>
          <a:srcRect b="0" l="0" r="0" t="0"/>
          <a:stretch/>
        </p:blipFill>
        <p:spPr>
          <a:xfrm>
            <a:off x="723900" y="1174750"/>
            <a:ext cx="7696200" cy="2794000"/>
          </a:xfrm>
          <a:prstGeom prst="rect">
            <a:avLst/>
          </a:prstGeom>
          <a:noFill/>
          <a:ln>
            <a:noFill/>
          </a:ln>
        </p:spPr>
      </p:pic>
      <p:sp>
        <p:nvSpPr>
          <p:cNvPr id="130" name="Google Shape;130;p18"/>
          <p:cNvSpPr/>
          <p:nvPr/>
        </p:nvSpPr>
        <p:spPr>
          <a:xfrm rot="1039612">
            <a:off x="687404" y="2491105"/>
            <a:ext cx="599440" cy="323850"/>
          </a:xfrm>
          <a:prstGeom prst="rightArrow">
            <a:avLst>
              <a:gd fmla="val 50000" name="adj1"/>
              <a:gd fmla="val 50000" name="adj2"/>
            </a:avLst>
          </a:prstGeom>
          <a:solidFill>
            <a:schemeClr val="accent2"/>
          </a:solidFill>
          <a:ln cap="flat" cmpd="sng" w="25400">
            <a:solidFill>
              <a:srgbClr val="AC5B2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25"/>
              <a:buFont typeface="Arial"/>
              <a:buNone/>
            </a:pPr>
            <a:r>
              <a:t/>
            </a:r>
            <a:endParaRPr b="0" i="0" sz="525" u="none" cap="none" strike="noStrike">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469491" y="273844"/>
            <a:ext cx="7886700" cy="600525"/>
          </a:xfrm>
          <a:prstGeom prst="rect">
            <a:avLst/>
          </a:prstGeom>
          <a:noFill/>
          <a:ln>
            <a:noFill/>
          </a:ln>
        </p:spPr>
        <p:txBody>
          <a:bodyPr anchorCtr="0" anchor="ctr" bIns="17125" lIns="34275" spcFirstLastPara="1" rIns="34275" wrap="square" tIns="17125">
            <a:noAutofit/>
          </a:bodyPr>
          <a:lstStyle/>
          <a:p>
            <a:pPr indent="0" lvl="0" marL="0" rtl="0" algn="l">
              <a:lnSpc>
                <a:spcPct val="90000"/>
              </a:lnSpc>
              <a:spcBef>
                <a:spcPts val="0"/>
              </a:spcBef>
              <a:spcAft>
                <a:spcPts val="0"/>
              </a:spcAft>
              <a:buSzPts val="10000"/>
              <a:buNone/>
            </a:pPr>
            <a:r>
              <a:rPr lang="en-US" sz="3750">
                <a:solidFill>
                  <a:srgbClr val="5F6062"/>
                </a:solidFill>
              </a:rPr>
              <a:t>Advance MDC with us!</a:t>
            </a:r>
            <a:endParaRPr sz="3750">
              <a:solidFill>
                <a:srgbClr val="FF0000"/>
              </a:solidFill>
            </a:endParaRPr>
          </a:p>
        </p:txBody>
      </p:sp>
      <p:sp>
        <p:nvSpPr>
          <p:cNvPr id="136" name="Google Shape;136;p19"/>
          <p:cNvSpPr txBox="1"/>
          <p:nvPr/>
        </p:nvSpPr>
        <p:spPr>
          <a:xfrm>
            <a:off x="469491" y="1110334"/>
            <a:ext cx="7886700" cy="3548025"/>
          </a:xfrm>
          <a:prstGeom prst="rect">
            <a:avLst/>
          </a:prstGeom>
          <a:noFill/>
          <a:ln>
            <a:noFill/>
          </a:ln>
        </p:spPr>
        <p:txBody>
          <a:bodyPr anchorCtr="0" anchor="t" bIns="34275" lIns="34275" spcFirstLastPara="1" rIns="34275" wrap="square" tIns="34275">
            <a:noAutofit/>
          </a:bodyPr>
          <a:lstStyle/>
          <a:p>
            <a:pPr indent="-321469" lvl="0" marL="321469" marR="0" rtl="0" algn="l">
              <a:lnSpc>
                <a:spcPct val="100000"/>
              </a:lnSpc>
              <a:spcBef>
                <a:spcPts val="0"/>
              </a:spcBef>
              <a:spcAft>
                <a:spcPts val="0"/>
              </a:spcAft>
              <a:buClr>
                <a:srgbClr val="5F6062"/>
              </a:buClr>
              <a:buSzPts val="2200"/>
              <a:buFont typeface="Arial"/>
              <a:buChar char="•"/>
            </a:pPr>
            <a:r>
              <a:rPr b="0" i="0" lang="en-US" sz="2200" u="sng" cap="none" strike="noStrike">
                <a:solidFill>
                  <a:schemeClr val="hlink"/>
                </a:solidFill>
                <a:latin typeface="Source Sans Pro"/>
                <a:ea typeface="Source Sans Pro"/>
                <a:cs typeface="Source Sans Pro"/>
                <a:sym typeface="Source Sans Pro"/>
                <a:hlinkClick r:id="rId3"/>
              </a:rPr>
              <a:t>https://ocp-all.groups.io/g/OCP-MDC</a:t>
            </a:r>
            <a:endParaRPr b="0" i="0" sz="2200" u="none" cap="none" strike="noStrike">
              <a:solidFill>
                <a:srgbClr val="5F6062"/>
              </a:solidFill>
              <a:latin typeface="Source Sans Pro"/>
              <a:ea typeface="Source Sans Pro"/>
              <a:cs typeface="Source Sans Pro"/>
              <a:sym typeface="Source Sans Pro"/>
            </a:endParaRPr>
          </a:p>
          <a:p>
            <a:pPr indent="-321469" lvl="0" marL="321469" marR="0" rtl="0" algn="l">
              <a:lnSpc>
                <a:spcPct val="100000"/>
              </a:lnSpc>
              <a:spcBef>
                <a:spcPts val="0"/>
              </a:spcBef>
              <a:spcAft>
                <a:spcPts val="0"/>
              </a:spcAft>
              <a:buClr>
                <a:srgbClr val="5F6062"/>
              </a:buClr>
              <a:buSzPts val="2200"/>
              <a:buFont typeface="Arial"/>
              <a:buChar char="•"/>
            </a:pPr>
            <a:r>
              <a:rPr b="0" i="0" lang="en-US" sz="2200" u="none" cap="none" strike="noStrike">
                <a:solidFill>
                  <a:srgbClr val="5F6062"/>
                </a:solidFill>
                <a:latin typeface="Source Sans Pro"/>
                <a:ea typeface="Source Sans Pro"/>
                <a:cs typeface="Source Sans Pro"/>
                <a:sym typeface="Source Sans Pro"/>
              </a:rPr>
              <a:t>Cooling solutions, Rack Layout, UPS solutions, etc.</a:t>
            </a:r>
            <a:endParaRPr b="0" i="0" sz="1400" u="none" cap="none" strike="noStrike">
              <a:solidFill>
                <a:srgbClr val="000000"/>
              </a:solidFill>
              <a:latin typeface="Arial"/>
              <a:ea typeface="Arial"/>
              <a:cs typeface="Arial"/>
              <a:sym typeface="Arial"/>
            </a:endParaRPr>
          </a:p>
          <a:p>
            <a:pPr indent="-321469" lvl="1" marL="321469" marR="0" rtl="0" algn="l">
              <a:lnSpc>
                <a:spcPct val="100000"/>
              </a:lnSpc>
              <a:spcBef>
                <a:spcPts val="0"/>
              </a:spcBef>
              <a:spcAft>
                <a:spcPts val="0"/>
              </a:spcAft>
              <a:buClr>
                <a:srgbClr val="5F6062"/>
              </a:buClr>
              <a:buSzPts val="2200"/>
              <a:buFont typeface="Arial"/>
              <a:buChar char="•"/>
            </a:pPr>
            <a:r>
              <a:rPr b="0" i="0" lang="en-US" sz="2200" u="none" cap="none" strike="noStrike">
                <a:solidFill>
                  <a:srgbClr val="5F6062"/>
                </a:solidFill>
                <a:latin typeface="Source Sans Pro"/>
                <a:ea typeface="Source Sans Pro"/>
                <a:cs typeface="Source Sans Pro"/>
                <a:sym typeface="Source Sans Pro"/>
              </a:rPr>
              <a:t>Next meeting date </a:t>
            </a:r>
            <a:r>
              <a:rPr b="1" i="0" lang="en-US" sz="2200" u="none" cap="none" strike="noStrike">
                <a:solidFill>
                  <a:srgbClr val="5F6062"/>
                </a:solidFill>
                <a:latin typeface="Source Sans Pro"/>
                <a:ea typeface="Source Sans Pro"/>
                <a:cs typeface="Source Sans Pro"/>
                <a:sym typeface="Source Sans Pro"/>
              </a:rPr>
              <a:t>April 1</a:t>
            </a:r>
            <a:r>
              <a:rPr b="1" baseline="30000" i="0" lang="en-US" sz="2200" u="none" cap="none" strike="noStrike">
                <a:solidFill>
                  <a:srgbClr val="5F6062"/>
                </a:solidFill>
                <a:latin typeface="Source Sans Pro"/>
                <a:ea typeface="Source Sans Pro"/>
                <a:cs typeface="Source Sans Pro"/>
                <a:sym typeface="Source Sans Pro"/>
              </a:rPr>
              <a:t>st</a:t>
            </a:r>
            <a:r>
              <a:rPr b="1" i="0" lang="en-US" sz="2200" u="none" cap="none" strike="noStrike">
                <a:solidFill>
                  <a:srgbClr val="5F6062"/>
                </a:solidFill>
                <a:latin typeface="Source Sans Pro"/>
                <a:ea typeface="Source Sans Pro"/>
                <a:cs typeface="Source Sans Pro"/>
                <a:sym typeface="Source Sans Pro"/>
              </a:rPr>
              <a:t> </a:t>
            </a:r>
            <a:r>
              <a:rPr b="0" i="0" lang="en-US" sz="2200" u="none" cap="none" strike="noStrike">
                <a:solidFill>
                  <a:srgbClr val="5F6062"/>
                </a:solidFill>
                <a:latin typeface="Source Sans Pro"/>
                <a:ea typeface="Source Sans Pro"/>
                <a:cs typeface="Source Sans Pro"/>
                <a:sym typeface="Source Sans Pro"/>
              </a:rPr>
              <a:t>(no joke!)</a:t>
            </a:r>
            <a:endParaRPr b="1" i="0" sz="2200" u="none" cap="none" strike="noStrike">
              <a:solidFill>
                <a:srgbClr val="5F6062"/>
              </a:solidFill>
              <a:latin typeface="Source Sans Pro"/>
              <a:ea typeface="Source Sans Pro"/>
              <a:cs typeface="Source Sans Pro"/>
              <a:sym typeface="Source Sans Pro"/>
            </a:endParaRPr>
          </a:p>
          <a:p>
            <a:pPr indent="0" lvl="0" marL="0" marR="0" rtl="0" algn="l">
              <a:lnSpc>
                <a:spcPct val="70000"/>
              </a:lnSpc>
              <a:spcBef>
                <a:spcPts val="0"/>
              </a:spcBef>
              <a:spcAft>
                <a:spcPts val="0"/>
              </a:spcAft>
              <a:buClr>
                <a:srgbClr val="000000"/>
              </a:buClr>
              <a:buSzPts val="4000"/>
              <a:buFont typeface="Arial"/>
              <a:buNone/>
            </a:pPr>
            <a:br>
              <a:rPr b="0" i="0" lang="en-US" sz="4000" u="none" cap="none" strike="noStrike">
                <a:solidFill>
                  <a:srgbClr val="000000"/>
                </a:solidFill>
                <a:latin typeface="Arial"/>
                <a:ea typeface="Arial"/>
                <a:cs typeface="Arial"/>
                <a:sym typeface="Arial"/>
              </a:rPr>
            </a:br>
            <a:endParaRPr b="0" i="0" sz="4000" u="none" cap="none" strike="noStrike">
              <a:solidFill>
                <a:srgbClr val="000000"/>
              </a:solidFill>
              <a:latin typeface="Arial"/>
              <a:ea typeface="Arial"/>
              <a:cs typeface="Arial"/>
              <a:sym typeface="Arial"/>
            </a:endParaRPr>
          </a:p>
          <a:p>
            <a:pPr indent="0" lvl="0" marL="0" marR="0" rtl="0" algn="l">
              <a:lnSpc>
                <a:spcPct val="70000"/>
              </a:lnSpc>
              <a:spcBef>
                <a:spcPts val="0"/>
              </a:spcBef>
              <a:spcAft>
                <a:spcPts val="0"/>
              </a:spcAft>
              <a:buClr>
                <a:srgbClr val="000000"/>
              </a:buClr>
              <a:buSzPts val="4000"/>
              <a:buFont typeface="Arial"/>
              <a:buNone/>
            </a:pPr>
            <a:r>
              <a:t/>
            </a:r>
            <a:endParaRPr b="0" i="0" sz="4000" u="none" cap="none" strike="noStrike">
              <a:solidFill>
                <a:srgbClr val="000000"/>
              </a:solidFill>
              <a:latin typeface="Arial"/>
              <a:ea typeface="Arial"/>
              <a:cs typeface="Arial"/>
              <a:sym typeface="Arial"/>
            </a:endParaRPr>
          </a:p>
          <a:p>
            <a:pPr indent="0" lvl="0" marL="0" marR="0" rtl="0" algn="l">
              <a:lnSpc>
                <a:spcPct val="70000"/>
              </a:lnSpc>
              <a:spcBef>
                <a:spcPts val="0"/>
              </a:spcBef>
              <a:spcAft>
                <a:spcPts val="0"/>
              </a:spcAft>
              <a:buClr>
                <a:srgbClr val="000000"/>
              </a:buClr>
              <a:buSzPts val="800"/>
              <a:buFont typeface="Arial"/>
              <a:buNone/>
            </a:pPr>
            <a:r>
              <a:t/>
            </a:r>
            <a:endParaRPr b="0" i="0" sz="8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 name="Shape 33"/>
        <p:cNvGrpSpPr/>
        <p:nvPr/>
      </p:nvGrpSpPr>
      <p:grpSpPr>
        <a:xfrm>
          <a:off x="0" y="0"/>
          <a:ext cx="0" cy="0"/>
          <a:chOff x="0" y="0"/>
          <a:chExt cx="0" cy="0"/>
        </a:xfrm>
      </p:grpSpPr>
      <p:sp>
        <p:nvSpPr>
          <p:cNvPr id="34" name="Google Shape;34;p7"/>
          <p:cNvSpPr txBox="1"/>
          <p:nvPr>
            <p:ph type="title"/>
          </p:nvPr>
        </p:nvSpPr>
        <p:spPr>
          <a:xfrm>
            <a:off x="377190" y="1311965"/>
            <a:ext cx="6506528" cy="2936054"/>
          </a:xfrm>
          <a:prstGeom prst="rect">
            <a:avLst/>
          </a:prstGeom>
          <a:noFill/>
          <a:ln>
            <a:noFill/>
          </a:ln>
        </p:spPr>
        <p:txBody>
          <a:bodyPr anchorCtr="0" anchor="t" bIns="34275" lIns="34275" spcFirstLastPara="1" rIns="34275" wrap="square" tIns="0">
            <a:noAutofit/>
          </a:bodyPr>
          <a:lstStyle/>
          <a:p>
            <a:pPr indent="0" lvl="0" marL="0" rtl="0" algn="l">
              <a:lnSpc>
                <a:spcPct val="100000"/>
              </a:lnSpc>
              <a:spcBef>
                <a:spcPts val="0"/>
              </a:spcBef>
              <a:spcAft>
                <a:spcPts val="0"/>
              </a:spcAft>
              <a:buSzPts val="10000"/>
              <a:buNone/>
            </a:pPr>
            <a:r>
              <a:rPr lang="en-US" sz="3750">
                <a:solidFill>
                  <a:srgbClr val="5F6062"/>
                </a:solidFill>
              </a:rPr>
              <a:t>What Defines a Modular Data Center?</a:t>
            </a:r>
            <a:endParaRPr sz="3750">
              <a:solidFill>
                <a:srgbClr val="5F6062"/>
              </a:solidFill>
            </a:endParaRPr>
          </a:p>
          <a:p>
            <a:pPr indent="0" lvl="0" marL="0" rtl="0" algn="l">
              <a:lnSpc>
                <a:spcPct val="90000"/>
              </a:lnSpc>
              <a:spcBef>
                <a:spcPts val="0"/>
              </a:spcBef>
              <a:spcAft>
                <a:spcPts val="0"/>
              </a:spcAft>
              <a:buSzPts val="10000"/>
              <a:buNone/>
            </a:pPr>
            <a:r>
              <a:t/>
            </a:r>
            <a:endParaRPr sz="3700">
              <a:solidFill>
                <a:srgbClr val="5F6062"/>
              </a:solidFill>
            </a:endParaRPr>
          </a:p>
          <a:p>
            <a:pPr indent="0" lvl="0" marL="0" rtl="0" algn="l">
              <a:lnSpc>
                <a:spcPct val="90000"/>
              </a:lnSpc>
              <a:spcBef>
                <a:spcPts val="0"/>
              </a:spcBef>
              <a:spcAft>
                <a:spcPts val="0"/>
              </a:spcAft>
              <a:buClr>
                <a:srgbClr val="5F6062"/>
              </a:buClr>
              <a:buSzPts val="6400"/>
              <a:buNone/>
            </a:pPr>
            <a:r>
              <a:rPr lang="en-US" sz="2400">
                <a:solidFill>
                  <a:srgbClr val="5F6062"/>
                </a:solidFill>
              </a:rPr>
              <a:t>Rob Coyle, Director, PCX Corporation</a:t>
            </a:r>
            <a:br>
              <a:rPr lang="en-US" sz="2400">
                <a:solidFill>
                  <a:srgbClr val="5F6062"/>
                </a:solidFill>
              </a:rPr>
            </a:br>
            <a:endParaRPr sz="2400">
              <a:solidFill>
                <a:srgbClr val="5F6062"/>
              </a:solidFill>
            </a:endParaRPr>
          </a:p>
        </p:txBody>
      </p:sp>
      <p:sp>
        <p:nvSpPr>
          <p:cNvPr id="35" name="Google Shape;35;p7"/>
          <p:cNvSpPr txBox="1"/>
          <p:nvPr/>
        </p:nvSpPr>
        <p:spPr>
          <a:xfrm>
            <a:off x="7407673" y="238109"/>
            <a:ext cx="2632461" cy="438582"/>
          </a:xfrm>
          <a:prstGeom prst="rect">
            <a:avLst/>
          </a:prstGeom>
          <a:no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5F6062"/>
                </a:solidFill>
                <a:latin typeface="Source Sans Pro"/>
                <a:ea typeface="Source Sans Pro"/>
                <a:cs typeface="Source Sans Pro"/>
                <a:sym typeface="Source Sans Pro"/>
              </a:rPr>
              <a:t>DCF/MDC</a:t>
            </a:r>
            <a:endParaRPr b="0" i="0" sz="2400" u="none" cap="none" strike="noStrike">
              <a:solidFill>
                <a:srgbClr val="5F6062"/>
              </a:solidFill>
              <a:latin typeface="Source Sans Pro"/>
              <a:ea typeface="Source Sans Pro"/>
              <a:cs typeface="Source Sans Pro"/>
              <a:sym typeface="Source Sans Pro"/>
            </a:endParaRPr>
          </a:p>
        </p:txBody>
      </p:sp>
      <p:pic>
        <p:nvPicPr>
          <p:cNvPr id="36" name="Google Shape;36;p7"/>
          <p:cNvPicPr preferRelativeResize="0"/>
          <p:nvPr/>
        </p:nvPicPr>
        <p:blipFill rotWithShape="1">
          <a:blip r:embed="rId3">
            <a:alphaModFix/>
          </a:blip>
          <a:srcRect b="0" l="0" r="0" t="0"/>
          <a:stretch/>
        </p:blipFill>
        <p:spPr>
          <a:xfrm>
            <a:off x="7126153" y="1793873"/>
            <a:ext cx="1597751" cy="245414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 name="Shape 40"/>
        <p:cNvGrpSpPr/>
        <p:nvPr/>
      </p:nvGrpSpPr>
      <p:grpSpPr>
        <a:xfrm>
          <a:off x="0" y="0"/>
          <a:ext cx="0" cy="0"/>
          <a:chOff x="0" y="0"/>
          <a:chExt cx="0" cy="0"/>
        </a:xfrm>
      </p:grpSpPr>
      <p:sp>
        <p:nvSpPr>
          <p:cNvPr id="41" name="Google Shape;41;p8"/>
          <p:cNvSpPr txBox="1"/>
          <p:nvPr/>
        </p:nvSpPr>
        <p:spPr>
          <a:xfrm>
            <a:off x="448087" y="1100175"/>
            <a:ext cx="8069380" cy="3229782"/>
          </a:xfrm>
          <a:prstGeom prst="rect">
            <a:avLst/>
          </a:prstGeom>
          <a:noFill/>
          <a:ln>
            <a:noFill/>
          </a:ln>
        </p:spPr>
        <p:txBody>
          <a:bodyPr anchorCtr="0" anchor="t" bIns="34275" lIns="34275" spcFirstLastPara="1" rIns="34275" wrap="square" tIns="34275">
            <a:noAutofit/>
          </a:bodyPr>
          <a:lstStyle/>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Discussion Mission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Goals of the Group (charter)</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Current Status of MDC Group – Recent Submissions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Goals of this Discussion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Questions to prompt discussion</a:t>
            </a:r>
            <a:endParaRPr b="0" i="0" sz="1400" u="none" cap="none" strike="noStrike">
              <a:solidFill>
                <a:srgbClr val="000000"/>
              </a:solidFill>
              <a:latin typeface="Arial"/>
              <a:ea typeface="Arial"/>
              <a:cs typeface="Arial"/>
              <a:sym typeface="Arial"/>
            </a:endParaRPr>
          </a:p>
          <a:p>
            <a:pPr indent="-203200" lvl="0" marL="342900" marR="0" rtl="0" algn="l">
              <a:lnSpc>
                <a:spcPct val="100000"/>
              </a:lnSpc>
              <a:spcBef>
                <a:spcPts val="0"/>
              </a:spcBef>
              <a:spcAft>
                <a:spcPts val="0"/>
              </a:spcAft>
              <a:buClr>
                <a:srgbClr val="5F6061"/>
              </a:buClr>
              <a:buSzPts val="2200"/>
              <a:buFont typeface="Arial"/>
              <a:buNone/>
            </a:pPr>
            <a:r>
              <a:t/>
            </a:r>
            <a:endParaRPr b="0" i="0" sz="2200" u="none" cap="none" strike="noStrike">
              <a:solidFill>
                <a:srgbClr val="5F6061"/>
              </a:solidFill>
              <a:latin typeface="Source Sans Pro"/>
              <a:ea typeface="Source Sans Pro"/>
              <a:cs typeface="Source Sans Pro"/>
              <a:sym typeface="Source Sans Pro"/>
            </a:endParaRPr>
          </a:p>
          <a:p>
            <a:pPr indent="-203200" lvl="0" marL="342900" marR="0" rtl="0" algn="l">
              <a:lnSpc>
                <a:spcPct val="100000"/>
              </a:lnSpc>
              <a:spcBef>
                <a:spcPts val="0"/>
              </a:spcBef>
              <a:spcAft>
                <a:spcPts val="0"/>
              </a:spcAft>
              <a:buClr>
                <a:srgbClr val="5F6061"/>
              </a:buClr>
              <a:buSzPts val="2200"/>
              <a:buFont typeface="Arial"/>
              <a:buNone/>
            </a:pPr>
            <a:r>
              <a:t/>
            </a:r>
            <a:endParaRPr b="0" i="0" sz="2200" u="none" cap="none" strike="noStrike">
              <a:solidFill>
                <a:srgbClr val="5F6061"/>
              </a:solidFill>
              <a:latin typeface="Source Sans Pro"/>
              <a:ea typeface="Source Sans Pro"/>
              <a:cs typeface="Source Sans Pro"/>
              <a:sym typeface="Source Sans Pro"/>
            </a:endParaRPr>
          </a:p>
        </p:txBody>
      </p:sp>
      <p:grpSp>
        <p:nvGrpSpPr>
          <p:cNvPr id="42" name="Google Shape;42;p8"/>
          <p:cNvGrpSpPr/>
          <p:nvPr/>
        </p:nvGrpSpPr>
        <p:grpSpPr>
          <a:xfrm flipH="1">
            <a:off x="7462731" y="350488"/>
            <a:ext cx="1233182" cy="1499374"/>
            <a:chOff x="648384" y="5396219"/>
            <a:chExt cx="3205640" cy="3897602"/>
          </a:xfrm>
        </p:grpSpPr>
        <p:pic>
          <p:nvPicPr>
            <p:cNvPr descr="A picture containing object&#10;&#10;Description automatically generated" id="43" name="Google Shape;43;p8"/>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44" name="Google Shape;44;p8"/>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45" name="Google Shape;45;p8"/>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5400"/>
              <a:t>Outline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9"/>
          <p:cNvSpPr txBox="1"/>
          <p:nvPr/>
        </p:nvSpPr>
        <p:spPr>
          <a:xfrm>
            <a:off x="537310" y="1127760"/>
            <a:ext cx="6784197" cy="3162440"/>
          </a:xfrm>
          <a:prstGeom prst="rect">
            <a:avLst/>
          </a:prstGeom>
          <a:noFill/>
          <a:ln>
            <a:noFill/>
          </a:ln>
        </p:spPr>
        <p:txBody>
          <a:bodyPr anchorCtr="0" anchor="t" bIns="34275" lIns="34275" spcFirstLastPara="1" rIns="34275" wrap="square" tIns="34275">
            <a:noAutofit/>
          </a:bodyPr>
          <a:lstStyle/>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Everyone to feel like they can share thoughts or ask questions.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Leverage the community.</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Focus on the topic of MDCs.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5F6061"/>
              </a:buClr>
              <a:buSzPts val="2200"/>
              <a:buFont typeface="Arial"/>
              <a:buChar char="•"/>
            </a:pPr>
            <a:r>
              <a:rPr b="0" i="0" lang="en-US" sz="2200" u="none" cap="none" strike="noStrike">
                <a:solidFill>
                  <a:srgbClr val="5F6061"/>
                </a:solidFill>
                <a:latin typeface="Source Sans Pro"/>
                <a:ea typeface="Source Sans Pro"/>
                <a:cs typeface="Source Sans Pro"/>
                <a:sym typeface="Source Sans Pro"/>
              </a:rPr>
              <a:t>Leave with a direction for the upcoming MDC GoToMeeting.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5F6061"/>
              </a:solidFill>
              <a:latin typeface="Source Sans Pro"/>
              <a:ea typeface="Source Sans Pro"/>
              <a:cs typeface="Source Sans Pro"/>
              <a:sym typeface="Source Sans Pro"/>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5F6061"/>
              </a:solidFill>
              <a:latin typeface="Source Sans Pro"/>
              <a:ea typeface="Source Sans Pro"/>
              <a:cs typeface="Source Sans Pro"/>
              <a:sym typeface="Source Sans Pro"/>
            </a:endParaRPr>
          </a:p>
        </p:txBody>
      </p:sp>
      <p:grpSp>
        <p:nvGrpSpPr>
          <p:cNvPr id="51" name="Google Shape;51;p9"/>
          <p:cNvGrpSpPr/>
          <p:nvPr/>
        </p:nvGrpSpPr>
        <p:grpSpPr>
          <a:xfrm flipH="1">
            <a:off x="7462731" y="350488"/>
            <a:ext cx="1233182" cy="1499374"/>
            <a:chOff x="648384" y="5396219"/>
            <a:chExt cx="3205640" cy="3897602"/>
          </a:xfrm>
        </p:grpSpPr>
        <p:pic>
          <p:nvPicPr>
            <p:cNvPr descr="A picture containing object&#10;&#10;Description automatically generated" id="52" name="Google Shape;52;p9"/>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53" name="Google Shape;53;p9"/>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54" name="Google Shape;54;p9"/>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5400"/>
              <a:t>Discussion Mission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0"/>
          <p:cNvSpPr txBox="1"/>
          <p:nvPr/>
        </p:nvSpPr>
        <p:spPr>
          <a:xfrm>
            <a:off x="537310" y="1060418"/>
            <a:ext cx="6784197" cy="3229782"/>
          </a:xfrm>
          <a:prstGeom prst="rect">
            <a:avLst/>
          </a:prstGeom>
          <a:no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The OCP Data Center Facility Project will develop an open-source Modular Data Center Specification to support OCP Hardware and contribute it to the OCP Community. The collaborative Specification will include Design Files and Reference Architectures. Multiple Solution Providers can develop and offer an OCP Accepted product to the market from the Specification. The project will provide the capability for OCP Hardware users to leverage the inherent advantages of Modular Data Center advantages in efficiency and scalability.</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br>
              <a:rPr b="0" i="0" lang="en-US" sz="2400" u="none" cap="none" strike="noStrike">
                <a:solidFill>
                  <a:srgbClr val="000000"/>
                </a:solidFill>
                <a:latin typeface="Arial"/>
                <a:ea typeface="Arial"/>
                <a:cs typeface="Arial"/>
                <a:sym typeface="Arial"/>
              </a:rPr>
            </a:br>
            <a:br>
              <a:rPr b="0" i="0" lang="en-US" sz="2400" u="none" cap="none" strike="noStrike">
                <a:solidFill>
                  <a:srgbClr val="000000"/>
                </a:solidFill>
                <a:latin typeface="Arial"/>
                <a:ea typeface="Arial"/>
                <a:cs typeface="Arial"/>
                <a:sym typeface="Arial"/>
              </a:rPr>
            </a:br>
            <a:endParaRPr b="0" i="0" sz="6600" u="none" cap="none" strike="noStrike">
              <a:solidFill>
                <a:srgbClr val="5F6061"/>
              </a:solidFill>
              <a:latin typeface="Source Sans Pro"/>
              <a:ea typeface="Source Sans Pro"/>
              <a:cs typeface="Source Sans Pro"/>
              <a:sym typeface="Source Sans Pro"/>
            </a:endParaRPr>
          </a:p>
        </p:txBody>
      </p:sp>
      <p:grpSp>
        <p:nvGrpSpPr>
          <p:cNvPr id="60" name="Google Shape;60;p10"/>
          <p:cNvGrpSpPr/>
          <p:nvPr/>
        </p:nvGrpSpPr>
        <p:grpSpPr>
          <a:xfrm flipH="1">
            <a:off x="7462731" y="350488"/>
            <a:ext cx="1233182" cy="1499374"/>
            <a:chOff x="648384" y="5396219"/>
            <a:chExt cx="3205640" cy="3897602"/>
          </a:xfrm>
        </p:grpSpPr>
        <p:pic>
          <p:nvPicPr>
            <p:cNvPr descr="A picture containing object&#10;&#10;Description automatically generated" id="61" name="Google Shape;61;p10"/>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62" name="Google Shape;62;p10"/>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63" name="Google Shape;63;p10"/>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4400"/>
              <a:t>Goals of the DCF/MDC Group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grpSp>
        <p:nvGrpSpPr>
          <p:cNvPr id="68" name="Google Shape;68;p11"/>
          <p:cNvGrpSpPr/>
          <p:nvPr/>
        </p:nvGrpSpPr>
        <p:grpSpPr>
          <a:xfrm flipH="1">
            <a:off x="7462731" y="350488"/>
            <a:ext cx="1233182" cy="1499374"/>
            <a:chOff x="648384" y="5396219"/>
            <a:chExt cx="3205640" cy="3897602"/>
          </a:xfrm>
        </p:grpSpPr>
        <p:pic>
          <p:nvPicPr>
            <p:cNvPr descr="A picture containing object&#10;&#10;Description automatically generated" id="69" name="Google Shape;69;p11"/>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70" name="Google Shape;70;p11"/>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71" name="Google Shape;71;p11"/>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4400"/>
              <a:t>Goals of the DCF/MDC Group</a:t>
            </a:r>
            <a:endParaRPr/>
          </a:p>
        </p:txBody>
      </p:sp>
      <p:pic>
        <p:nvPicPr>
          <p:cNvPr id="72" name="Google Shape;72;p11"/>
          <p:cNvPicPr preferRelativeResize="0"/>
          <p:nvPr/>
        </p:nvPicPr>
        <p:blipFill rotWithShape="1">
          <a:blip r:embed="rId4">
            <a:alphaModFix/>
          </a:blip>
          <a:srcRect b="0" l="0" r="0" t="0"/>
          <a:stretch/>
        </p:blipFill>
        <p:spPr>
          <a:xfrm>
            <a:off x="954384" y="944488"/>
            <a:ext cx="6041390" cy="3254524"/>
          </a:xfrm>
          <a:prstGeom prst="rect">
            <a:avLst/>
          </a:prstGeom>
          <a:noFill/>
          <a:ln>
            <a:noFill/>
          </a:ln>
        </p:spPr>
      </p:pic>
      <p:sp>
        <p:nvSpPr>
          <p:cNvPr id="73" name="Google Shape;73;p11"/>
          <p:cNvSpPr/>
          <p:nvPr/>
        </p:nvSpPr>
        <p:spPr>
          <a:xfrm rot="1219246">
            <a:off x="4826000" y="2659890"/>
            <a:ext cx="560408" cy="294640"/>
          </a:xfrm>
          <a:prstGeom prst="rightArrow">
            <a:avLst>
              <a:gd fmla="val 50000" name="adj1"/>
              <a:gd fmla="val 50000" name="adj2"/>
            </a:avLst>
          </a:prstGeom>
          <a:solidFill>
            <a:schemeClr val="accent2"/>
          </a:solidFill>
          <a:ln cap="flat" cmpd="sng" w="25400">
            <a:solidFill>
              <a:srgbClr val="AC5B2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25"/>
              <a:buFont typeface="Arial"/>
              <a:buNone/>
            </a:pPr>
            <a:r>
              <a:t/>
            </a:r>
            <a:endParaRPr b="0" i="0" sz="525"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2"/>
          <p:cNvSpPr txBox="1"/>
          <p:nvPr/>
        </p:nvSpPr>
        <p:spPr>
          <a:xfrm>
            <a:off x="537310" y="1060418"/>
            <a:ext cx="6784197" cy="3229782"/>
          </a:xfrm>
          <a:prstGeom prst="rect">
            <a:avLst/>
          </a:prstGeom>
          <a:no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2400"/>
              <a:buFont typeface="Arial"/>
              <a:buNone/>
            </a:pPr>
            <a:br>
              <a:rPr b="0" i="0" lang="en-US" sz="2400" u="none" cap="none" strike="noStrike">
                <a:solidFill>
                  <a:srgbClr val="000000"/>
                </a:solidFill>
                <a:latin typeface="Arial"/>
                <a:ea typeface="Arial"/>
                <a:cs typeface="Arial"/>
                <a:sym typeface="Arial"/>
              </a:rPr>
            </a:br>
            <a:br>
              <a:rPr b="0" i="0" lang="en-US" sz="2400" u="none" cap="none" strike="noStrike">
                <a:solidFill>
                  <a:srgbClr val="000000"/>
                </a:solidFill>
                <a:latin typeface="Arial"/>
                <a:ea typeface="Arial"/>
                <a:cs typeface="Arial"/>
                <a:sym typeface="Arial"/>
              </a:rPr>
            </a:br>
            <a:endParaRPr b="0" i="0" sz="6600" u="none" cap="none" strike="noStrike">
              <a:solidFill>
                <a:srgbClr val="5F6061"/>
              </a:solidFill>
              <a:latin typeface="Source Sans Pro"/>
              <a:ea typeface="Source Sans Pro"/>
              <a:cs typeface="Source Sans Pro"/>
              <a:sym typeface="Source Sans Pro"/>
            </a:endParaRPr>
          </a:p>
        </p:txBody>
      </p:sp>
      <p:grpSp>
        <p:nvGrpSpPr>
          <p:cNvPr id="79" name="Google Shape;79;p12"/>
          <p:cNvGrpSpPr/>
          <p:nvPr/>
        </p:nvGrpSpPr>
        <p:grpSpPr>
          <a:xfrm flipH="1">
            <a:off x="7462731" y="350488"/>
            <a:ext cx="1233182" cy="1499374"/>
            <a:chOff x="648384" y="5396219"/>
            <a:chExt cx="3205640" cy="3897602"/>
          </a:xfrm>
        </p:grpSpPr>
        <p:pic>
          <p:nvPicPr>
            <p:cNvPr descr="A picture containing object&#10;&#10;Description automatically generated" id="80" name="Google Shape;80;p12"/>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81" name="Google Shape;81;p12"/>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82" name="Google Shape;82;p12"/>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4400"/>
              <a:t>Goals of the DCF/MDC Group</a:t>
            </a:r>
            <a:endParaRPr/>
          </a:p>
        </p:txBody>
      </p:sp>
      <p:pic>
        <p:nvPicPr>
          <p:cNvPr id="83" name="Google Shape;83;p12"/>
          <p:cNvPicPr preferRelativeResize="0"/>
          <p:nvPr/>
        </p:nvPicPr>
        <p:blipFill rotWithShape="1">
          <a:blip r:embed="rId4">
            <a:alphaModFix/>
          </a:blip>
          <a:srcRect b="0" l="0" r="0" t="0"/>
          <a:stretch/>
        </p:blipFill>
        <p:spPr>
          <a:xfrm>
            <a:off x="1643408" y="922709"/>
            <a:ext cx="4572000" cy="3505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nvSpPr>
        <p:spPr>
          <a:xfrm>
            <a:off x="448087" y="1100175"/>
            <a:ext cx="4298032" cy="1919250"/>
          </a:xfrm>
          <a:prstGeom prst="rect">
            <a:avLst/>
          </a:prstGeom>
          <a:noFill/>
          <a:ln>
            <a:noFill/>
          </a:ln>
        </p:spPr>
        <p:txBody>
          <a:bodyPr anchorCtr="0" anchor="t" bIns="34275" lIns="34275" spcFirstLastPara="1" rIns="34275" wrap="square" tIns="34275">
            <a:noAutofit/>
          </a:bodyPr>
          <a:lstStyle/>
          <a:p>
            <a:pPr indent="-181769" lvl="0" marL="321469" marR="0" rtl="0" algn="l">
              <a:lnSpc>
                <a:spcPct val="100000"/>
              </a:lnSpc>
              <a:spcBef>
                <a:spcPts val="0"/>
              </a:spcBef>
              <a:spcAft>
                <a:spcPts val="0"/>
              </a:spcAft>
              <a:buClr>
                <a:srgbClr val="5F6062"/>
              </a:buClr>
              <a:buSzPts val="2200"/>
              <a:buFont typeface="Arial"/>
              <a:buNone/>
            </a:pPr>
            <a:r>
              <a:t/>
            </a:r>
            <a:endParaRPr b="0" i="0" sz="2200" u="none" cap="none" strike="noStrike">
              <a:solidFill>
                <a:srgbClr val="5F6062"/>
              </a:solidFill>
              <a:latin typeface="Source Sans Pro"/>
              <a:ea typeface="Source Sans Pro"/>
              <a:cs typeface="Source Sans Pro"/>
              <a:sym typeface="Source Sans Pro"/>
            </a:endParaRPr>
          </a:p>
        </p:txBody>
      </p:sp>
      <p:sp>
        <p:nvSpPr>
          <p:cNvPr id="89" name="Google Shape;89;p13"/>
          <p:cNvSpPr txBox="1"/>
          <p:nvPr>
            <p:ph type="title"/>
          </p:nvPr>
        </p:nvSpPr>
        <p:spPr>
          <a:xfrm>
            <a:off x="377825" y="274638"/>
            <a:ext cx="7886700" cy="600075"/>
          </a:xfrm>
          <a:prstGeom prst="rect">
            <a:avLst/>
          </a:prstGeom>
          <a:noFill/>
          <a:ln>
            <a:noFill/>
          </a:ln>
        </p:spPr>
        <p:txBody>
          <a:bodyPr anchorCtr="0" anchor="ctr" bIns="17125" lIns="34275" spcFirstLastPara="1" rIns="34275" wrap="square" tIns="17125">
            <a:noAutofit/>
          </a:bodyPr>
          <a:lstStyle/>
          <a:p>
            <a:pPr indent="0" lvl="0" marL="0" rtl="0" algn="l">
              <a:lnSpc>
                <a:spcPct val="90000"/>
              </a:lnSpc>
              <a:spcBef>
                <a:spcPts val="0"/>
              </a:spcBef>
              <a:spcAft>
                <a:spcPts val="0"/>
              </a:spcAft>
              <a:buSzPts val="10000"/>
              <a:buNone/>
            </a:pPr>
            <a:r>
              <a:rPr lang="en-US" sz="3750">
                <a:solidFill>
                  <a:srgbClr val="5F6062"/>
                </a:solidFill>
              </a:rPr>
              <a:t>OCP Tenets = MDC</a:t>
            </a:r>
            <a:endParaRPr sz="3750">
              <a:solidFill>
                <a:srgbClr val="5F6062"/>
              </a:solidFill>
            </a:endParaRPr>
          </a:p>
        </p:txBody>
      </p:sp>
      <p:sp>
        <p:nvSpPr>
          <p:cNvPr id="90" name="Google Shape;90;p13"/>
          <p:cNvSpPr txBox="1"/>
          <p:nvPr/>
        </p:nvSpPr>
        <p:spPr>
          <a:xfrm>
            <a:off x="448087" y="690883"/>
            <a:ext cx="6769142" cy="4657084"/>
          </a:xfrm>
          <a:prstGeom prst="rect">
            <a:avLst/>
          </a:prstGeom>
          <a:noFill/>
          <a:ln>
            <a:noFill/>
          </a:ln>
        </p:spPr>
        <p:txBody>
          <a:bodyPr anchorCtr="0" anchor="t" bIns="45700" lIns="91425" spcFirstLastPara="1" rIns="91425" wrap="square" tIns="45700">
            <a:noAutofit/>
          </a:bodyPr>
          <a:lstStyle/>
          <a:p>
            <a:pPr indent="-228600" lvl="0" marL="457200" marR="0" rtl="0" algn="l">
              <a:lnSpc>
                <a:spcPct val="90000"/>
              </a:lnSpc>
              <a:spcBef>
                <a:spcPts val="2000"/>
              </a:spcBef>
              <a:spcAft>
                <a:spcPts val="0"/>
              </a:spcAft>
              <a:buClr>
                <a:srgbClr val="5F6062"/>
              </a:buClr>
              <a:buSzPts val="6400"/>
              <a:buFont typeface="Source Sans Pro"/>
              <a:buNone/>
            </a:pPr>
            <a:r>
              <a:rPr b="0" i="0" lang="en-US" sz="1800" u="sng" cap="none" strike="noStrike">
                <a:solidFill>
                  <a:srgbClr val="5F6062"/>
                </a:solidFill>
                <a:latin typeface="Source Sans Pro"/>
                <a:ea typeface="Source Sans Pro"/>
                <a:cs typeface="Source Sans Pro"/>
                <a:sym typeface="Source Sans Pro"/>
              </a:rPr>
              <a:t>Efficiency</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600"/>
              </a:spcBef>
              <a:spcAft>
                <a:spcPts val="0"/>
              </a:spcAft>
              <a:buClr>
                <a:srgbClr val="5F6062"/>
              </a:buClr>
              <a:buSzPts val="6400"/>
              <a:buFont typeface="Source Sans Pro"/>
              <a:buNone/>
            </a:pPr>
            <a:r>
              <a:rPr b="0" i="0" lang="en-US" sz="1200" u="none" cap="none" strike="noStrike">
                <a:solidFill>
                  <a:srgbClr val="5F6062"/>
                </a:solidFill>
                <a:latin typeface="Source Sans Pro"/>
                <a:ea typeface="Source Sans Pro"/>
                <a:cs typeface="Source Sans Pro"/>
                <a:sym typeface="Source Sans Pro"/>
              </a:rPr>
              <a:t>Prefabricated modules allow for manufacturing and deployment efficient, minimizing the amount of work and waste onsite.  The base design of this module is in row to reduce stranded capacity with hot aisle containment.</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600"/>
              </a:spcBef>
              <a:spcAft>
                <a:spcPts val="0"/>
              </a:spcAft>
              <a:buClr>
                <a:srgbClr val="5F6062"/>
              </a:buClr>
              <a:buSzPts val="6400"/>
              <a:buFont typeface="Source Sans Pro"/>
              <a:buNone/>
            </a:pPr>
            <a:r>
              <a:rPr b="0" i="0" lang="en-US" sz="1800" u="sng" cap="none" strike="noStrike">
                <a:solidFill>
                  <a:srgbClr val="5F6062"/>
                </a:solidFill>
                <a:latin typeface="Source Sans Pro"/>
                <a:ea typeface="Source Sans Pro"/>
                <a:cs typeface="Source Sans Pro"/>
                <a:sym typeface="Source Sans Pro"/>
              </a:rPr>
              <a:t>Scalability</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600"/>
              </a:spcBef>
              <a:spcAft>
                <a:spcPts val="0"/>
              </a:spcAft>
              <a:buClr>
                <a:srgbClr val="5F6062"/>
              </a:buClr>
              <a:buSzPts val="6400"/>
              <a:buFont typeface="Source Sans Pro"/>
              <a:buNone/>
            </a:pPr>
            <a:r>
              <a:rPr b="0" i="0" lang="en-US" sz="1200" u="none" cap="none" strike="noStrike">
                <a:solidFill>
                  <a:srgbClr val="5F6062"/>
                </a:solidFill>
                <a:latin typeface="Source Sans Pro"/>
                <a:ea typeface="Source Sans Pro"/>
                <a:cs typeface="Source Sans Pro"/>
                <a:sym typeface="Source Sans Pro"/>
              </a:rPr>
              <a:t>This modular design for Data Centers scale well for any requirement, for customers who look for “pay as you grow” solutions additional modules are easily added.  </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2000"/>
              </a:spcBef>
              <a:spcAft>
                <a:spcPts val="0"/>
              </a:spcAft>
              <a:buClr>
                <a:srgbClr val="5F6062"/>
              </a:buClr>
              <a:buSzPts val="6400"/>
              <a:buFont typeface="Source Sans Pro"/>
              <a:buNone/>
            </a:pPr>
            <a:r>
              <a:rPr b="0" i="0" lang="en-US" sz="1800" u="sng" cap="none" strike="noStrike">
                <a:solidFill>
                  <a:srgbClr val="5F6062"/>
                </a:solidFill>
                <a:latin typeface="Source Sans Pro"/>
                <a:ea typeface="Source Sans Pro"/>
                <a:cs typeface="Source Sans Pro"/>
                <a:sym typeface="Source Sans Pro"/>
              </a:rPr>
              <a:t>Openness</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600"/>
              </a:spcBef>
              <a:spcAft>
                <a:spcPts val="0"/>
              </a:spcAft>
              <a:buClr>
                <a:srgbClr val="5F6062"/>
              </a:buClr>
              <a:buSzPts val="6400"/>
              <a:buFont typeface="Source Sans Pro"/>
              <a:buNone/>
            </a:pPr>
            <a:r>
              <a:rPr b="0" i="0" lang="en-US" sz="1200" u="none" cap="none" strike="noStrike">
                <a:solidFill>
                  <a:srgbClr val="5F6062"/>
                </a:solidFill>
                <a:latin typeface="Source Sans Pro"/>
                <a:ea typeface="Source Sans Pro"/>
                <a:cs typeface="Source Sans Pro"/>
                <a:sym typeface="Source Sans Pro"/>
              </a:rPr>
              <a:t>Specifications allow multiple vendors to bid on the same concept, giving users greater choice and supply chain redundancy.</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2000"/>
              </a:spcBef>
              <a:spcAft>
                <a:spcPts val="0"/>
              </a:spcAft>
              <a:buClr>
                <a:srgbClr val="5F6062"/>
              </a:buClr>
              <a:buSzPts val="6400"/>
              <a:buFont typeface="Source Sans Pro"/>
              <a:buNone/>
            </a:pPr>
            <a:r>
              <a:rPr b="0" i="0" lang="en-US" sz="1800" u="sng" cap="none" strike="noStrike">
                <a:solidFill>
                  <a:srgbClr val="5F6062"/>
                </a:solidFill>
                <a:latin typeface="Source Sans Pro"/>
                <a:ea typeface="Source Sans Pro"/>
                <a:cs typeface="Source Sans Pro"/>
                <a:sym typeface="Source Sans Pro"/>
              </a:rPr>
              <a:t>Impact</a:t>
            </a:r>
            <a:endParaRPr b="0" i="0" sz="1400" u="none" cap="none" strike="noStrike">
              <a:solidFill>
                <a:srgbClr val="000000"/>
              </a:solidFill>
              <a:latin typeface="Arial"/>
              <a:ea typeface="Arial"/>
              <a:cs typeface="Arial"/>
              <a:sym typeface="Arial"/>
            </a:endParaRPr>
          </a:p>
          <a:p>
            <a:pPr indent="-228600" lvl="0" marL="457200" marR="0" rtl="0" algn="l">
              <a:lnSpc>
                <a:spcPct val="90000"/>
              </a:lnSpc>
              <a:spcBef>
                <a:spcPts val="600"/>
              </a:spcBef>
              <a:spcAft>
                <a:spcPts val="0"/>
              </a:spcAft>
              <a:buClr>
                <a:srgbClr val="5F6062"/>
              </a:buClr>
              <a:buSzPts val="6400"/>
              <a:buFont typeface="Source Sans Pro"/>
              <a:buNone/>
            </a:pPr>
            <a:r>
              <a:rPr b="0" i="0" lang="en-US" sz="1200" u="none" cap="none" strike="noStrike">
                <a:solidFill>
                  <a:srgbClr val="5F6062"/>
                </a:solidFill>
                <a:latin typeface="Source Sans Pro"/>
                <a:ea typeface="Source Sans Pro"/>
                <a:cs typeface="Source Sans Pro"/>
                <a:sym typeface="Source Sans Pro"/>
              </a:rPr>
              <a:t>This effort is the industry’s first attempt to standardize how prefabricated MDCs are described.  If adopted and further developed, it will vastly improve the efficiency in which customers and vendors specify MDCs.</a:t>
            </a:r>
            <a:endParaRPr b="0" i="0" sz="1400" u="none" cap="none" strike="noStrike">
              <a:solidFill>
                <a:srgbClr val="000000"/>
              </a:solidFill>
              <a:latin typeface="Arial"/>
              <a:ea typeface="Arial"/>
              <a:cs typeface="Arial"/>
              <a:sym typeface="Arial"/>
            </a:endParaRPr>
          </a:p>
        </p:txBody>
      </p:sp>
      <p:grpSp>
        <p:nvGrpSpPr>
          <p:cNvPr id="91" name="Google Shape;91;p13"/>
          <p:cNvGrpSpPr/>
          <p:nvPr/>
        </p:nvGrpSpPr>
        <p:grpSpPr>
          <a:xfrm flipH="1">
            <a:off x="7462731" y="350488"/>
            <a:ext cx="1233182" cy="1499374"/>
            <a:chOff x="648384" y="5396219"/>
            <a:chExt cx="3205640" cy="3897602"/>
          </a:xfrm>
        </p:grpSpPr>
        <p:pic>
          <p:nvPicPr>
            <p:cNvPr descr="A picture containing object&#10;&#10;Description automatically generated" id="92" name="Google Shape;92;p13"/>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93" name="Google Shape;93;p13"/>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4"/>
          <p:cNvSpPr txBox="1"/>
          <p:nvPr/>
        </p:nvSpPr>
        <p:spPr>
          <a:xfrm>
            <a:off x="448087" y="1100175"/>
            <a:ext cx="8069380" cy="3229782"/>
          </a:xfrm>
          <a:prstGeom prst="rect">
            <a:avLst/>
          </a:prstGeom>
          <a:noFill/>
          <a:ln>
            <a:noFill/>
          </a:ln>
        </p:spPr>
        <p:txBody>
          <a:bodyPr anchorCtr="0" anchor="t" bIns="34275" lIns="34275" spcFirstLastPara="1" rIns="34275" wrap="square" tIns="34275">
            <a:no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Explore current market needs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Lessons learned when using Modular Data Centers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rgbClr val="5F6061"/>
                </a:solidFill>
                <a:latin typeface="Source Sans Pro"/>
                <a:ea typeface="Source Sans Pro"/>
                <a:cs typeface="Source Sans Pro"/>
                <a:sym typeface="Source Sans Pro"/>
              </a:rPr>
              <a:t>Define next focus of the group. (ie. evolve current design/spec, create new spec, subgroup partnerships, etc.)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5F6061"/>
              </a:solidFill>
              <a:latin typeface="Source Sans Pro"/>
              <a:ea typeface="Source Sans Pro"/>
              <a:cs typeface="Source Sans Pro"/>
              <a:sym typeface="Source Sans Pro"/>
            </a:endParaRPr>
          </a:p>
        </p:txBody>
      </p:sp>
      <p:grpSp>
        <p:nvGrpSpPr>
          <p:cNvPr id="99" name="Google Shape;99;p14"/>
          <p:cNvGrpSpPr/>
          <p:nvPr/>
        </p:nvGrpSpPr>
        <p:grpSpPr>
          <a:xfrm flipH="1">
            <a:off x="7462731" y="350488"/>
            <a:ext cx="1233182" cy="1499374"/>
            <a:chOff x="648384" y="5396219"/>
            <a:chExt cx="3205640" cy="3897602"/>
          </a:xfrm>
        </p:grpSpPr>
        <p:pic>
          <p:nvPicPr>
            <p:cNvPr descr="A picture containing object&#10;&#10;Description automatically generated" id="100" name="Google Shape;100;p14"/>
            <p:cNvPicPr preferRelativeResize="0"/>
            <p:nvPr/>
          </p:nvPicPr>
          <p:blipFill rotWithShape="1">
            <a:blip r:embed="rId3">
              <a:alphaModFix/>
            </a:blip>
            <a:srcRect b="0" l="0" r="0" t="0"/>
            <a:stretch/>
          </p:blipFill>
          <p:spPr>
            <a:xfrm flipH="1">
              <a:off x="1015494" y="5396219"/>
              <a:ext cx="2471420" cy="2471420"/>
            </a:xfrm>
            <a:prstGeom prst="rect">
              <a:avLst/>
            </a:prstGeom>
            <a:noFill/>
            <a:ln>
              <a:noFill/>
            </a:ln>
          </p:spPr>
        </p:pic>
        <p:sp>
          <p:nvSpPr>
            <p:cNvPr id="101" name="Google Shape;101;p14"/>
            <p:cNvSpPr/>
            <p:nvPr/>
          </p:nvSpPr>
          <p:spPr>
            <a:xfrm>
              <a:off x="648384" y="7867639"/>
              <a:ext cx="3205640" cy="1426182"/>
            </a:xfrm>
            <a:prstGeom prst="roundRect">
              <a:avLst>
                <a:gd fmla="val 8549" name="adj"/>
              </a:avLst>
            </a:prstGeom>
            <a:solidFill>
              <a:srgbClr val="8DC73E"/>
            </a:solidFill>
            <a:ln>
              <a:noFill/>
            </a:ln>
          </p:spPr>
          <p:txBody>
            <a:bodyPr anchorCtr="0" anchor="ctr" bIns="45725" lIns="91400" spcFirstLastPara="1" rIns="91400" wrap="square" tIns="45725">
              <a:noAutofit/>
            </a:bodyPr>
            <a:lstStyle/>
            <a:p>
              <a:pPr indent="0" lvl="0" marL="0" marR="0" rtl="0" algn="ctr">
                <a:lnSpc>
                  <a:spcPct val="100000"/>
                </a:lnSpc>
                <a:spcBef>
                  <a:spcPts val="0"/>
                </a:spcBef>
                <a:spcAft>
                  <a:spcPts val="0"/>
                </a:spcAft>
                <a:buClr>
                  <a:schemeClr val="dk1"/>
                </a:buClr>
                <a:buSzPts val="2300"/>
                <a:buFont typeface="Source Sans Pro"/>
                <a:buNone/>
              </a:pPr>
              <a:r>
                <a:rPr b="0" i="0" lang="en-US" sz="1350" u="none" cap="none" strike="noStrike">
                  <a:solidFill>
                    <a:schemeClr val="dk1"/>
                  </a:solidFill>
                  <a:latin typeface="Source Sans Pro"/>
                  <a:ea typeface="Source Sans Pro"/>
                  <a:cs typeface="Source Sans Pro"/>
                  <a:sym typeface="Source Sans Pro"/>
                </a:rPr>
                <a:t>MODULAR DATA CENTER</a:t>
              </a:r>
              <a:endParaRPr b="0" i="0" sz="1350" u="none" cap="none" strike="noStrike">
                <a:solidFill>
                  <a:srgbClr val="5F6061"/>
                </a:solidFill>
                <a:latin typeface="Source Sans Pro"/>
                <a:ea typeface="Source Sans Pro"/>
                <a:cs typeface="Source Sans Pro"/>
                <a:sym typeface="Source Sans Pro"/>
              </a:endParaRPr>
            </a:p>
          </p:txBody>
        </p:sp>
      </p:grpSp>
      <p:sp>
        <p:nvSpPr>
          <p:cNvPr id="102" name="Google Shape;102;p14"/>
          <p:cNvSpPr txBox="1"/>
          <p:nvPr>
            <p:ph type="title"/>
          </p:nvPr>
        </p:nvSpPr>
        <p:spPr>
          <a:xfrm>
            <a:off x="628650" y="273844"/>
            <a:ext cx="7886700" cy="5776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0000"/>
              <a:buNone/>
            </a:pPr>
            <a:r>
              <a:rPr lang="en-US" sz="5400"/>
              <a:t>Goals of our Discussion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CP Template">
  <a:themeElements>
    <a:clrScheme name="OCP Template">
      <a:dk1>
        <a:srgbClr val="000000"/>
      </a:dk1>
      <a:lt1>
        <a:srgbClr val="FFFFFF"/>
      </a:lt1>
      <a:dk2>
        <a:srgbClr val="A7A7A7"/>
      </a:dk2>
      <a:lt2>
        <a:srgbClr val="535353"/>
      </a:lt2>
      <a:accent1>
        <a:srgbClr val="343895"/>
      </a:accent1>
      <a:accent2>
        <a:srgbClr val="2C2C71"/>
      </a:accent2>
      <a:accent3>
        <a:srgbClr val="1C1A4B"/>
      </a:accent3>
      <a:accent4>
        <a:srgbClr val="F6B71C"/>
      </a:accent4>
      <a:accent5>
        <a:srgbClr val="B98C2E"/>
      </a:accent5>
      <a:accent6>
        <a:srgbClr val="7B5E2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CP Template">
  <a:themeElements>
    <a:clrScheme name="OCP Template">
      <a:dk1>
        <a:srgbClr val="5F6061"/>
      </a:dk1>
      <a:lt1>
        <a:srgbClr val="613202"/>
      </a:lt1>
      <a:dk2>
        <a:srgbClr val="A7A7A7"/>
      </a:dk2>
      <a:lt2>
        <a:srgbClr val="535353"/>
      </a:lt2>
      <a:accent1>
        <a:srgbClr val="343895"/>
      </a:accent1>
      <a:accent2>
        <a:srgbClr val="2C2C71"/>
      </a:accent2>
      <a:accent3>
        <a:srgbClr val="1C1A4B"/>
      </a:accent3>
      <a:accent4>
        <a:srgbClr val="F6B71C"/>
      </a:accent4>
      <a:accent5>
        <a:srgbClr val="B98C2E"/>
      </a:accent5>
      <a:accent6>
        <a:srgbClr val="7B5E2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