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3716000" cx="24384000"/>
  <p:notesSz cx="6858000" cy="9144000"/>
  <p:embeddedFontLst>
    <p:embeddedFont>
      <p:font typeface="Libre Franklin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ibreFranklin-bold.fntdata"/><Relationship Id="rId21" Type="http://schemas.openxmlformats.org/officeDocument/2006/relationships/font" Target="fonts/LibreFranklin-regular.fntdata"/><Relationship Id="rId24" Type="http://schemas.openxmlformats.org/officeDocument/2006/relationships/font" Target="fonts/LibreFranklin-boldItalic.fntdata"/><Relationship Id="rId23" Type="http://schemas.openxmlformats.org/officeDocument/2006/relationships/font" Target="fonts/LibreFrankli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8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Calibri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Calibri"/>
              <a:buNone/>
            </a:pPr>
            <a:r>
              <a:t/>
            </a:r>
            <a:endParaRPr sz="8000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sz="8000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CP17 End Bumper copy 1" showMasterSp="0">
  <p:cSld name="OCP17 End Bumper copy 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3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None/>
              <a:defRPr/>
            </a:lvl1pPr>
            <a:lvl2pPr indent="-6350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Char char="•"/>
              <a:defRPr/>
            </a:lvl2pPr>
            <a:lvl3pPr indent="-6350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Char char="•"/>
              <a:defRPr/>
            </a:lvl3pPr>
            <a:lvl4pPr indent="-6350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Char char="•"/>
              <a:defRPr/>
            </a:lvl4pPr>
            <a:lvl5pPr indent="-6350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b="0" i="0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35000" lvl="1" marL="9144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635000" lvl="2" marL="13716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635000" lvl="3" marL="18288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35000" lvl="4" marL="22860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35000" lvl="1" marL="9144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635000" lvl="2" marL="13716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635000" lvl="3" marL="18288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35000" lvl="4" marL="22860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b="0" i="0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35000" lvl="1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635000" lvl="2" marL="1371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635000" lvl="3" marL="1828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35000" lvl="4" marL="228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b="0" i="0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opencompute.org/projects/data-center-facility" TargetMode="External"/><Relationship Id="rId4" Type="http://schemas.openxmlformats.org/officeDocument/2006/relationships/hyperlink" Target="https://ocp-all.groups.io/g/OCP-DCF" TargetMode="External"/><Relationship Id="rId11" Type="http://schemas.openxmlformats.org/officeDocument/2006/relationships/hyperlink" Target="about:blank" TargetMode="External"/><Relationship Id="rId10" Type="http://schemas.openxmlformats.org/officeDocument/2006/relationships/hyperlink" Target="mailto:jim.gordon@ocproject.net" TargetMode="External"/><Relationship Id="rId9" Type="http://schemas.openxmlformats.org/officeDocument/2006/relationships/hyperlink" Target="mailto:steve.helvie@opencompute.org" TargetMode="External"/><Relationship Id="rId5" Type="http://schemas.openxmlformats.org/officeDocument/2006/relationships/hyperlink" Target="https://www.opencompute.org/membership/how-to-join" TargetMode="External"/><Relationship Id="rId6" Type="http://schemas.openxmlformats.org/officeDocument/2006/relationships/hyperlink" Target="https://www.opencompute.org/sp/facility-recognition-program" TargetMode="External"/><Relationship Id="rId7" Type="http://schemas.openxmlformats.org/officeDocument/2006/relationships/hyperlink" Target="https://www.opencompute.org/products?refinementList%5Bstatus%5D%5B0%5D=OCP%20Ready%20%E2%84%A2%20Facilities&amp;page=1" TargetMode="External"/><Relationship Id="rId8" Type="http://schemas.openxmlformats.org/officeDocument/2006/relationships/hyperlink" Target="mailto:mark.dansie@opencompute.or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1743075" y="1479446"/>
            <a:ext cx="19558000" cy="769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8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Highlight ‘Requirements’ matrix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and retire rack types 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references to related sub-projects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references to other OCP projects</a:t>
            </a:r>
            <a:endParaRPr/>
          </a:p>
          <a:p>
            <a:pPr indent="-914400" lvl="8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8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8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4" name="Google Shape;124;p17"/>
          <p:cNvGrpSpPr/>
          <p:nvPr/>
        </p:nvGrpSpPr>
        <p:grpSpPr>
          <a:xfrm>
            <a:off x="20585306" y="365090"/>
            <a:ext cx="3487797" cy="4179677"/>
            <a:chOff x="13398891" y="6090482"/>
            <a:chExt cx="3487797" cy="4179677"/>
          </a:xfrm>
        </p:grpSpPr>
        <p:pic>
          <p:nvPicPr>
            <p:cNvPr id="125" name="Google Shape;12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7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27" name="Google Shape;127;p17"/>
          <p:cNvSpPr txBox="1"/>
          <p:nvPr>
            <p:ph type="title"/>
          </p:nvPr>
        </p:nvSpPr>
        <p:spPr>
          <a:xfrm>
            <a:off x="1006475" y="730251"/>
            <a:ext cx="21031199" cy="16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</a:pPr>
            <a:r>
              <a:rPr b="0" i="0" lang="en-US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Appendices</a:t>
            </a:r>
            <a:endParaRPr b="0" i="0" sz="100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1006475" y="2690696"/>
            <a:ext cx="18094325" cy="207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96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A close up of a sign&#10;&#10;Description automatically generated"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05803" y="0"/>
            <a:ext cx="2707203" cy="476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>
            <p:ph type="title"/>
          </p:nvPr>
        </p:nvSpPr>
        <p:spPr>
          <a:xfrm>
            <a:off x="1006475" y="2095016"/>
            <a:ext cx="21031199" cy="579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960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OCP Ready </a:t>
            </a:r>
            <a:r>
              <a:rPr baseline="30000" lang="en-US" sz="960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 </a:t>
            </a:r>
            <a:r>
              <a:rPr lang="en-US" sz="9600"/>
              <a:t>Site</a:t>
            </a:r>
            <a:r>
              <a:rPr baseline="30000" lang="en-US" sz="9600"/>
              <a:t> </a:t>
            </a:r>
            <a:r>
              <a:rPr lang="en-US" sz="9600"/>
              <a:t>Assessment </a:t>
            </a:r>
            <a:br>
              <a:rPr lang="en-US" sz="9600"/>
            </a:br>
            <a:r>
              <a:rPr lang="en-US" sz="9600"/>
              <a:t>Revision Update </a:t>
            </a:r>
            <a:br>
              <a:rPr lang="en-US" sz="8800"/>
            </a:br>
            <a:endParaRPr b="0" i="0" sz="88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006475" y="5260842"/>
            <a:ext cx="21454691" cy="17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Site Operations Standards to ‘Considerations’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3983003" y="6858000"/>
            <a:ext cx="173228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0" lvl="8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OCP CFOPS Framework</a:t>
            </a:r>
            <a:endParaRPr/>
          </a:p>
          <a:p>
            <a:pPr indent="-1143000" lvl="8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BICSI 009-2019</a:t>
            </a:r>
            <a:endParaRPr/>
          </a:p>
          <a:p>
            <a:pPr indent="-1143000" lvl="8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Other framework or standard </a:t>
            </a:r>
            <a:endParaRPr/>
          </a:p>
          <a:p>
            <a:pPr indent="-1143000" lvl="8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Proprietary or in-house processes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1320800" y="5317702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None/>
            </a:pPr>
            <a:r>
              <a:rPr lang="en-US" sz="12000"/>
              <a:t>Questions?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1251975" y="730251"/>
            <a:ext cx="21031199" cy="16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</a:pPr>
            <a:r>
              <a:rPr b="0" i="0" lang="en-US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Call to Action</a:t>
            </a:r>
            <a:endParaRPr b="0" i="0" sz="100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698075" y="2331651"/>
            <a:ext cx="20138999" cy="89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b="0" i="0" lang="en-US" sz="4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Links</a:t>
            </a:r>
            <a:endParaRPr/>
          </a:p>
          <a:p>
            <a:pPr indent="-635000" lvl="2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</a:pP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DCF Project</a:t>
            </a:r>
            <a:endParaRPr b="0" i="0" sz="36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635000" lvl="2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</a:pP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DCF Mailing List</a:t>
            </a:r>
            <a:endParaRPr b="0" i="0" sz="36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635000" lvl="2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</a:pP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/>
              </a:rPr>
              <a:t>Membership - How to Join</a:t>
            </a:r>
            <a:endParaRPr b="0" i="0" sz="36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635000" lvl="2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</a:pP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/>
              </a:rPr>
              <a:t>Facility Recognition Program</a:t>
            </a:r>
            <a:endParaRPr b="0" i="0" sz="36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635000" lvl="2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</a:pP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7"/>
              </a:rPr>
              <a:t>Marketplace</a:t>
            </a:r>
            <a:endParaRPr b="0" i="0" sz="36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Source Sans Pro"/>
              <a:buNone/>
            </a:pPr>
            <a:r>
              <a:rPr b="0" i="0" lang="en-US" sz="4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OCP Foundation Contacts</a:t>
            </a:r>
            <a:br>
              <a:rPr b="0" i="0" lang="en-US" sz="4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0" i="0" lang="en-US" sz="4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</a:t>
            </a:r>
            <a:r>
              <a:rPr b="0" i="0" lang="en-US" sz="36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OCP Ready </a:t>
            </a:r>
            <a:r>
              <a:rPr b="0" baseline="30000" i="0" lang="en-US" sz="36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TM</a:t>
            </a:r>
            <a:r>
              <a:rPr b="0" i="0" lang="en-US" sz="36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Lead: </a:t>
            </a: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8"/>
              </a:rPr>
              <a:t>mark.dansie@opencompute.org</a:t>
            </a:r>
            <a:br>
              <a:rPr b="0" i="0" lang="en-US" sz="36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0" i="0" lang="en-US" sz="36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VP of Channel: </a:t>
            </a: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9"/>
              </a:rPr>
              <a:t>steve.helvie@opencompute.org</a:t>
            </a:r>
            <a:endParaRPr b="0" i="0" sz="36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Source Sans Pro"/>
              <a:buNone/>
            </a:pPr>
            <a:r>
              <a:rPr b="0" i="0" lang="en-US" sz="4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Center Facility Project - Volunteer Leader Contacts​</a:t>
            </a:r>
            <a:endParaRPr/>
          </a:p>
          <a:p>
            <a:pPr indent="-635000" lvl="2" marL="736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</a:pPr>
            <a:r>
              <a:rPr b="0" i="0" lang="en-US" sz="36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Project Lead: </a:t>
            </a: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10"/>
              </a:rPr>
              <a:t>Jim.Gordon@ocproject.net​</a:t>
            </a:r>
            <a:endParaRPr b="0" i="0" sz="36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635000" lvl="2" marL="736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</a:pPr>
            <a:r>
              <a:rPr b="0" i="0" lang="en-US" sz="36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Incubation Committee Representative: </a:t>
            </a:r>
            <a:r>
              <a:rPr b="0" i="0" lang="en-US" sz="3600" u="sng" cap="none" strike="noStrik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11"/>
              </a:rPr>
              <a:t>Brevan.Reyher@ocproject.net​</a:t>
            </a:r>
            <a:endParaRPr b="0" i="0" sz="36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1005840" y="3498574"/>
            <a:ext cx="18141696" cy="78294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>
                <a:solidFill>
                  <a:schemeClr val="dk2"/>
                </a:solidFill>
              </a:rPr>
              <a:t>Colo Facility Guidelines and 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OCP Ready </a:t>
            </a:r>
            <a:r>
              <a:rPr baseline="30000" lang="en-US">
                <a:solidFill>
                  <a:schemeClr val="dk2"/>
                </a:solidFill>
              </a:rPr>
              <a:t>TM </a:t>
            </a:r>
            <a:r>
              <a:rPr lang="en-US">
                <a:solidFill>
                  <a:schemeClr val="dk2"/>
                </a:solidFill>
              </a:rPr>
              <a:t>Assessment Revision</a:t>
            </a: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None/>
            </a:pPr>
            <a:r>
              <a:rPr lang="en-US" sz="6400">
                <a:solidFill>
                  <a:srgbClr val="5F6062"/>
                </a:solidFill>
              </a:rPr>
              <a:t>Mark Dansie, OCP Ready </a:t>
            </a:r>
            <a:r>
              <a:rPr baseline="30000" lang="en-US" sz="6400">
                <a:solidFill>
                  <a:srgbClr val="5F6062"/>
                </a:solidFill>
              </a:rPr>
              <a:t>TM</a:t>
            </a:r>
            <a:r>
              <a:rPr lang="en-US" sz="6400">
                <a:solidFill>
                  <a:srgbClr val="5F6062"/>
                </a:solidFill>
              </a:rPr>
              <a:t> Lead, OCP Foundation</a:t>
            </a:r>
            <a:endParaRPr sz="6400">
              <a:solidFill>
                <a:schemeClr val="lt2"/>
              </a:solidFill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DCF/MDC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t/>
            </a:r>
            <a:endParaRPr b="0" i="0" sz="6400" u="none" cap="none" strike="noStrike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2" name="Google Shape;42;p9"/>
          <p:cNvGrpSpPr/>
          <p:nvPr/>
        </p:nvGrpSpPr>
        <p:grpSpPr>
          <a:xfrm>
            <a:off x="19890363" y="2678323"/>
            <a:ext cx="3487797" cy="4179677"/>
            <a:chOff x="13398891" y="6090482"/>
            <a:chExt cx="3487797" cy="4179677"/>
          </a:xfrm>
        </p:grpSpPr>
        <p:pic>
          <p:nvPicPr>
            <p:cNvPr id="43" name="Google Shape;4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9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/>
        </p:nvSpPr>
        <p:spPr>
          <a:xfrm>
            <a:off x="2098675" y="3012106"/>
            <a:ext cx="21031199" cy="769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were the guidelines created?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the purpose of the OCP Ready </a:t>
            </a:r>
            <a:r>
              <a:rPr b="0" baseline="3000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</a:t>
            </a: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program?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80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are we revising these documents?</a:t>
            </a:r>
            <a:endParaRPr b="0" i="0" sz="80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0" name="Google Shape;50;p10"/>
          <p:cNvGrpSpPr/>
          <p:nvPr/>
        </p:nvGrpSpPr>
        <p:grpSpPr>
          <a:xfrm>
            <a:off x="20585306" y="365090"/>
            <a:ext cx="3487797" cy="4179677"/>
            <a:chOff x="13398891" y="6090482"/>
            <a:chExt cx="3487797" cy="4179677"/>
          </a:xfrm>
        </p:grpSpPr>
        <p:pic>
          <p:nvPicPr>
            <p:cNvPr id="51" name="Google Shape;5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10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descr="A close up of a sign&#10;&#10;Description automatically generated" id="53" name="Google Shape;5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75603" y="6183989"/>
            <a:ext cx="2707203" cy="476908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type="title"/>
          </p:nvPr>
        </p:nvSpPr>
        <p:spPr>
          <a:xfrm>
            <a:off x="1006475" y="730251"/>
            <a:ext cx="21031199" cy="16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</a:pPr>
            <a:r>
              <a:rPr b="0" i="0" lang="en-US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  <a:endParaRPr b="0" i="0" sz="100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/>
        </p:nvSpPr>
        <p:spPr>
          <a:xfrm>
            <a:off x="3332206" y="1796994"/>
            <a:ext cx="15147925" cy="769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8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143000" lvl="7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Chapters 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 designs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Appendices</a:t>
            </a:r>
            <a:endParaRPr/>
          </a:p>
          <a:p>
            <a:pPr indent="-342900" lvl="8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0" name="Google Shape;60;p11"/>
          <p:cNvGrpSpPr/>
          <p:nvPr/>
        </p:nvGrpSpPr>
        <p:grpSpPr>
          <a:xfrm>
            <a:off x="20585306" y="365090"/>
            <a:ext cx="3487797" cy="4179677"/>
            <a:chOff x="13398891" y="6090482"/>
            <a:chExt cx="3487797" cy="4179677"/>
          </a:xfrm>
        </p:grpSpPr>
        <p:pic>
          <p:nvPicPr>
            <p:cNvPr id="61" name="Google Shape;61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1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3" name="Google Shape;63;p11"/>
          <p:cNvSpPr txBox="1"/>
          <p:nvPr>
            <p:ph type="title"/>
          </p:nvPr>
        </p:nvSpPr>
        <p:spPr>
          <a:xfrm>
            <a:off x="1006475" y="730251"/>
            <a:ext cx="21031199" cy="16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</a:pPr>
            <a:r>
              <a:rPr b="0" i="0" lang="en-US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Guidelines Revision Update</a:t>
            </a:r>
            <a:endParaRPr b="0" i="0" sz="100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/>
        </p:nvSpPr>
        <p:spPr>
          <a:xfrm>
            <a:off x="3111652" y="1796994"/>
            <a:ext cx="15147925" cy="769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8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143000" lvl="7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Architectural 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Cooling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Electrical Systems</a:t>
            </a:r>
            <a:endParaRPr/>
          </a:p>
          <a:p>
            <a:pPr indent="-342900" lvl="8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9" name="Google Shape;69;p12"/>
          <p:cNvGrpSpPr/>
          <p:nvPr/>
        </p:nvGrpSpPr>
        <p:grpSpPr>
          <a:xfrm>
            <a:off x="20585306" y="365090"/>
            <a:ext cx="3487797" cy="4179677"/>
            <a:chOff x="13398891" y="6090482"/>
            <a:chExt cx="3487797" cy="4179677"/>
          </a:xfrm>
        </p:grpSpPr>
        <p:pic>
          <p:nvPicPr>
            <p:cNvPr id="70" name="Google Shape;7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2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2" name="Google Shape;72;p12"/>
          <p:cNvSpPr txBox="1"/>
          <p:nvPr>
            <p:ph type="title"/>
          </p:nvPr>
        </p:nvSpPr>
        <p:spPr>
          <a:xfrm>
            <a:off x="1006475" y="730251"/>
            <a:ext cx="21031199" cy="16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</a:pPr>
            <a:r>
              <a:rPr b="0" i="0" lang="en-US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Existing Chapters</a:t>
            </a:r>
            <a:endParaRPr b="0" i="0" sz="100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/>
        </p:nvSpPr>
        <p:spPr>
          <a:xfrm>
            <a:off x="1206565" y="9994400"/>
            <a:ext cx="19197603" cy="159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 design for OCP Pods</a:t>
            </a:r>
            <a:endParaRPr/>
          </a:p>
        </p:txBody>
      </p:sp>
      <p:grpSp>
        <p:nvGrpSpPr>
          <p:cNvPr id="78" name="Google Shape;78;p13"/>
          <p:cNvGrpSpPr/>
          <p:nvPr/>
        </p:nvGrpSpPr>
        <p:grpSpPr>
          <a:xfrm>
            <a:off x="20585306" y="365090"/>
            <a:ext cx="3487797" cy="4179677"/>
            <a:chOff x="13398891" y="6090482"/>
            <a:chExt cx="3487797" cy="4179677"/>
          </a:xfrm>
        </p:grpSpPr>
        <p:pic>
          <p:nvPicPr>
            <p:cNvPr id="79" name="Google Shape;7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3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1" name="Google Shape;81;p13"/>
          <p:cNvSpPr txBox="1"/>
          <p:nvPr>
            <p:ph type="title"/>
          </p:nvPr>
        </p:nvSpPr>
        <p:spPr>
          <a:xfrm>
            <a:off x="1206565" y="635000"/>
            <a:ext cx="21031199" cy="2127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960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Architectural</a:t>
            </a:r>
            <a:br>
              <a:rPr lang="en-US" sz="960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100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A picture containing box, computer&#10;&#10;Description automatically generated" id="82" name="Google Shape;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613" y="2301535"/>
            <a:ext cx="13157199" cy="68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12809612" y="9125677"/>
            <a:ext cx="4775201" cy="693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 courtesy of Maincubes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4"/>
          <p:cNvGrpSpPr/>
          <p:nvPr/>
        </p:nvGrpSpPr>
        <p:grpSpPr>
          <a:xfrm>
            <a:off x="20566002" y="228600"/>
            <a:ext cx="3487797" cy="4179677"/>
            <a:chOff x="13398891" y="6090482"/>
            <a:chExt cx="3487797" cy="4179677"/>
          </a:xfrm>
        </p:grpSpPr>
        <p:pic>
          <p:nvPicPr>
            <p:cNvPr id="89" name="Google Shape;8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4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Google Shape;91;p14"/>
          <p:cNvSpPr txBox="1"/>
          <p:nvPr>
            <p:ph type="title"/>
          </p:nvPr>
        </p:nvSpPr>
        <p:spPr>
          <a:xfrm>
            <a:off x="714331" y="733030"/>
            <a:ext cx="21031199" cy="2127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b="0" i="0" lang="en-US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Cooling</a:t>
            </a:r>
            <a:br>
              <a:rPr lang="en-US" sz="960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100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0" l="10576" r="3446" t="0"/>
          <a:stretch/>
        </p:blipFill>
        <p:spPr>
          <a:xfrm>
            <a:off x="1797593" y="2860957"/>
            <a:ext cx="8732297" cy="57954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picture containing indoor&#10;&#10;Description automatically generated" id="93" name="Google Shape;9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3164210" y="1908039"/>
            <a:ext cx="5717512" cy="76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1102284" y="10706396"/>
            <a:ext cx="21554516" cy="159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 design for ACS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3994205" y="9279952"/>
            <a:ext cx="405752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Immersion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372225" y="9279952"/>
            <a:ext cx="358303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Door HEX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591347" y="8761211"/>
            <a:ext cx="4057522" cy="693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 courtesy of Rittal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5777119" y="8638221"/>
            <a:ext cx="4057522" cy="693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 courtesy of Submer</a:t>
            </a:r>
            <a:endParaRPr b="0" i="0" sz="28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219884" y="10397115"/>
            <a:ext cx="21031199" cy="159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 design for electrical architecture</a:t>
            </a:r>
            <a:endParaRPr/>
          </a:p>
        </p:txBody>
      </p:sp>
      <p:grpSp>
        <p:nvGrpSpPr>
          <p:cNvPr id="104" name="Google Shape;104;p15"/>
          <p:cNvGrpSpPr/>
          <p:nvPr/>
        </p:nvGrpSpPr>
        <p:grpSpPr>
          <a:xfrm>
            <a:off x="20566002" y="228600"/>
            <a:ext cx="3487797" cy="4179677"/>
            <a:chOff x="13398891" y="6090482"/>
            <a:chExt cx="3487797" cy="4179677"/>
          </a:xfrm>
        </p:grpSpPr>
        <p:pic>
          <p:nvPicPr>
            <p:cNvPr id="105" name="Google Shape;10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5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7" name="Google Shape;107;p15"/>
          <p:cNvSpPr txBox="1"/>
          <p:nvPr>
            <p:ph type="title"/>
          </p:nvPr>
        </p:nvSpPr>
        <p:spPr>
          <a:xfrm>
            <a:off x="714331" y="733030"/>
            <a:ext cx="21031199" cy="2127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b="0" i="0" lang="en-US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Electrica</a:t>
            </a:r>
            <a:r>
              <a:rPr lang="en-US"/>
              <a:t>l Systems</a:t>
            </a:r>
            <a:br>
              <a:rPr lang="en-US" sz="960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100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mage001" id="108" name="Google Shape;108;p15"/>
          <p:cNvPicPr preferRelativeResize="0"/>
          <p:nvPr/>
        </p:nvPicPr>
        <p:blipFill rotWithShape="1">
          <a:blip r:embed="rId4">
            <a:alphaModFix/>
          </a:blip>
          <a:srcRect b="2167" l="3402" r="0" t="0"/>
          <a:stretch/>
        </p:blipFill>
        <p:spPr>
          <a:xfrm>
            <a:off x="4368801" y="2520991"/>
            <a:ext cx="13378225" cy="730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6440648" y="9766052"/>
            <a:ext cx="5304882" cy="693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SLD courtesy of Schneider Electric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3332206" y="2331651"/>
            <a:ext cx="15147925" cy="769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8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143000" lvl="7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Sustainability 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Safety and Compliance</a:t>
            </a:r>
            <a:endParaRPr/>
          </a:p>
          <a:p>
            <a:pPr indent="-1143000" lvl="8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Char char="•"/>
            </a:pPr>
            <a:r>
              <a:rPr b="0" i="0" lang="en-US" sz="9600" u="none" cap="none" strike="noStrik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SLAs</a:t>
            </a:r>
            <a:endParaRPr/>
          </a:p>
          <a:p>
            <a:pPr indent="-342900" lvl="8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5" name="Google Shape;115;p16"/>
          <p:cNvGrpSpPr/>
          <p:nvPr/>
        </p:nvGrpSpPr>
        <p:grpSpPr>
          <a:xfrm>
            <a:off x="20585306" y="365090"/>
            <a:ext cx="3487797" cy="4179677"/>
            <a:chOff x="13398891" y="6090482"/>
            <a:chExt cx="3487797" cy="4179677"/>
          </a:xfrm>
        </p:grpSpPr>
        <p:pic>
          <p:nvPicPr>
            <p:cNvPr id="116" name="Google Shape;11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6"/>
            <p:cNvSpPr/>
            <p:nvPr/>
          </p:nvSpPr>
          <p:spPr>
            <a:xfrm>
              <a:off x="13398891" y="9000663"/>
              <a:ext cx="3487797" cy="1269496"/>
            </a:xfrm>
            <a:prstGeom prst="roundRect">
              <a:avLst>
                <a:gd fmla="val 16667" name="adj"/>
              </a:avLst>
            </a:prstGeom>
            <a:solidFill>
              <a:srgbClr val="8DC73E"/>
            </a:solidFill>
            <a:ln>
              <a:noFill/>
            </a:ln>
          </p:spPr>
          <p:txBody>
            <a:bodyPr anchorCtr="0" anchor="ctr" bIns="45725" lIns="91400" spcFirstLastPara="1" rIns="91400" wrap="square" tIns="4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b="0" i="0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18" name="Google Shape;118;p16"/>
          <p:cNvSpPr txBox="1"/>
          <p:nvPr>
            <p:ph type="title"/>
          </p:nvPr>
        </p:nvSpPr>
        <p:spPr>
          <a:xfrm>
            <a:off x="1006475" y="730251"/>
            <a:ext cx="21031199" cy="16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</a:pPr>
            <a:r>
              <a:rPr b="0" i="0" lang="en-US" sz="10000" u="none" cap="none" strike="noStrik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Chapters</a:t>
            </a:r>
            <a:endParaRPr b="0" i="0" sz="10000" u="none" cap="none" strike="noStrike">
              <a:solidFill>
                <a:srgbClr val="5353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