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4"/>
    <p:sldMasterId id="2147483657" r:id="rId5"/>
  </p:sldMasterIdLst>
  <p:notesMasterIdLst>
    <p:notesMasterId r:id="rId19"/>
  </p:notesMasterIdLst>
  <p:sldIdLst>
    <p:sldId id="269" r:id="rId6"/>
    <p:sldId id="272" r:id="rId7"/>
    <p:sldId id="274" r:id="rId8"/>
    <p:sldId id="284" r:id="rId9"/>
    <p:sldId id="288" r:id="rId10"/>
    <p:sldId id="289" r:id="rId11"/>
    <p:sldId id="290" r:id="rId12"/>
    <p:sldId id="291" r:id="rId13"/>
    <p:sldId id="285" r:id="rId14"/>
    <p:sldId id="286" r:id="rId15"/>
    <p:sldId id="287" r:id="rId16"/>
    <p:sldId id="292" r:id="rId17"/>
    <p:sldId id="258" r:id="rId18"/>
  </p:sldIdLst>
  <p:sldSz cx="24384000" cy="13716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Source Sans Pro" panose="020B0503030403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73"/>
    <a:srgbClr val="ECECEE"/>
    <a:srgbClr val="66F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78669" autoAdjust="0"/>
  </p:normalViewPr>
  <p:slideViewPr>
    <p:cSldViewPr snapToGrid="0">
      <p:cViewPr varScale="1">
        <p:scale>
          <a:sx n="25" d="100"/>
          <a:sy n="25" d="100"/>
        </p:scale>
        <p:origin x="1389" y="39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81458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00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23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1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3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1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86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00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7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4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AAC3B8-2690-294A-8867-8D93CDBD4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92AB9-EB3E-2A4B-BAD0-B3FCB883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1EA73-A965-9244-AA78-2668EF29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82C28-3FE0-FE47-AFC5-0EA04495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2EE71-F0CD-9240-A8BC-C73BB085B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4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CCC44-E1A5-8847-AA08-DC5F179DD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963401"/>
            <a:ext cx="24384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8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amperecomputing.com" TargetMode="External"/><Relationship Id="rId2" Type="http://schemas.openxmlformats.org/officeDocument/2006/relationships/hyperlink" Target="https://www.opencompute.org/wiki/Telcos/openEDG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95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 dirty="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Hawk Edge Platforms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2" y="6210815"/>
            <a:ext cx="23221075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圖片 1">
            <a:extLst>
              <a:ext uri="{FF2B5EF4-FFF2-40B4-BE49-F238E27FC236}">
                <a16:creationId xmlns:a16="http://schemas.microsoft.com/office/drawing/2014/main" id="{5736CF9D-F0E2-1F4F-ABD6-F145AD82F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69" y="2372435"/>
            <a:ext cx="6173421" cy="370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FABA8E-5C6C-2444-8E16-164D08EDB1D5}"/>
              </a:ext>
            </a:extLst>
          </p:cNvPr>
          <p:cNvSpPr txBox="1"/>
          <p:nvPr/>
        </p:nvSpPr>
        <p:spPr>
          <a:xfrm>
            <a:off x="12507938" y="10630884"/>
            <a:ext cx="402875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cs typeface="Calibri Light" panose="020F0302020204030204" pitchFamily="34" charset="0"/>
              </a:rPr>
              <a:t>OCP openEDGE CPU Sled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9B0520-AB5E-4B44-975E-82BE8520B556}"/>
              </a:ext>
            </a:extLst>
          </p:cNvPr>
          <p:cNvSpPr txBox="1"/>
          <p:nvPr/>
        </p:nvSpPr>
        <p:spPr>
          <a:xfrm>
            <a:off x="8082023" y="10630884"/>
            <a:ext cx="3685552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cs typeface="Calibri Light" panose="020F0302020204030204" pitchFamily="34" charset="0"/>
              </a:rPr>
              <a:t>Open19</a:t>
            </a:r>
          </a:p>
          <a:p>
            <a:pPr algn="ctr"/>
            <a:r>
              <a:rPr lang="en-US" sz="4000" dirty="0">
                <a:cs typeface="Calibri Light" panose="020F0302020204030204" pitchFamily="34" charset="0"/>
              </a:rPr>
              <a:t>CPU Brick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50D0D-50DF-934B-B58D-4E8AECFEB39B}"/>
              </a:ext>
            </a:extLst>
          </p:cNvPr>
          <p:cNvSpPr txBox="1"/>
          <p:nvPr/>
        </p:nvSpPr>
        <p:spPr>
          <a:xfrm>
            <a:off x="18755724" y="10630884"/>
            <a:ext cx="3685552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cs typeface="Calibri Light" panose="020F0302020204030204" pitchFamily="34" charset="0"/>
              </a:rPr>
              <a:t>Nokia </a:t>
            </a:r>
            <a:r>
              <a:rPr lang="en-US" sz="4000" dirty="0" err="1">
                <a:cs typeface="Calibri Light" panose="020F0302020204030204" pitchFamily="34" charset="0"/>
              </a:rPr>
              <a:t>AirFrame</a:t>
            </a:r>
            <a:r>
              <a:rPr lang="en-US" sz="4000" dirty="0">
                <a:cs typeface="Calibri Light" panose="020F0302020204030204" pitchFamily="34" charset="0"/>
              </a:rPr>
              <a:t>/</a:t>
            </a:r>
          </a:p>
          <a:p>
            <a:pPr algn="ctr"/>
            <a:r>
              <a:rPr lang="en-US" sz="4000" dirty="0">
                <a:cs typeface="Calibri Light" panose="020F0302020204030204" pitchFamily="34" charset="0"/>
              </a:rPr>
              <a:t>Wiwynn EP100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8F7F96-8F32-4357-9A2E-792209C4B5E4}"/>
              </a:ext>
            </a:extLst>
          </p:cNvPr>
          <p:cNvSpPr txBox="1"/>
          <p:nvPr/>
        </p:nvSpPr>
        <p:spPr>
          <a:xfrm>
            <a:off x="2283918" y="10630884"/>
            <a:ext cx="3685552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cs typeface="Calibri Light" panose="020F0302020204030204" pitchFamily="34" charset="0"/>
              </a:rPr>
              <a:t>Twin Server</a:t>
            </a:r>
          </a:p>
        </p:txBody>
      </p:sp>
      <p:pic>
        <p:nvPicPr>
          <p:cNvPr id="10" name="Picture 3" descr="OCP-openedge-3x-v1-30.png">
            <a:extLst>
              <a:ext uri="{FF2B5EF4-FFF2-40B4-BE49-F238E27FC236}">
                <a16:creationId xmlns:a16="http://schemas.microsoft.com/office/drawing/2014/main" id="{A7A61CD1-ED5D-4A1A-852B-B4FCB5FD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A7F058-3221-4D3E-92F1-98739A9D7809}"/>
              </a:ext>
            </a:extLst>
          </p:cNvPr>
          <p:cNvSpPr/>
          <p:nvPr/>
        </p:nvSpPr>
        <p:spPr>
          <a:xfrm>
            <a:off x="11605253" y="6770574"/>
            <a:ext cx="5834122" cy="551964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dirty="0"/>
              <a:t>Hawk in </a:t>
            </a:r>
            <a:r>
              <a:rPr lang="en-US" dirty="0" err="1"/>
              <a:t>openEDGE</a:t>
            </a:r>
            <a:r>
              <a:rPr lang="en-US" dirty="0"/>
              <a:t> CPU Sled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27" y="4047067"/>
            <a:ext cx="13891476" cy="745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5460" y="2421448"/>
            <a:ext cx="15869729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i="1" dirty="0">
                <a:latin typeface="Calibri" panose="020F0502020204030204" pitchFamily="34" charset="0"/>
                <a:cs typeface="Calibri Light" panose="020F0302020204030204" pitchFamily="34" charset="0"/>
              </a:rPr>
              <a:t>Demo available at openEDGE Experience Lab and Wiwynn booth</a:t>
            </a:r>
          </a:p>
        </p:txBody>
      </p:sp>
      <p:pic>
        <p:nvPicPr>
          <p:cNvPr id="10" name="Picture 3" descr="OCP-openedge-3x-v1-30.png">
            <a:extLst>
              <a:ext uri="{FF2B5EF4-FFF2-40B4-BE49-F238E27FC236}">
                <a16:creationId xmlns:a16="http://schemas.microsoft.com/office/drawing/2014/main" id="{E911DAA5-2E38-40FF-9C28-9532205D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360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39d22c3-cf57-4d01-b93d-89e6690fd33e@prod">
            <a:extLst>
              <a:ext uri="{FF2B5EF4-FFF2-40B4-BE49-F238E27FC236}">
                <a16:creationId xmlns:a16="http://schemas.microsoft.com/office/drawing/2014/main" id="{4D1A0F5F-99CA-42A2-9B40-1B129971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658" y="2421448"/>
            <a:ext cx="4481171" cy="908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Call to Action</a:t>
            </a:r>
            <a:endParaRPr sz="10000" b="0" i="0" u="none" strike="noStrike" cap="none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Google Shape;76;p15">
            <a:extLst>
              <a:ext uri="{FF2B5EF4-FFF2-40B4-BE49-F238E27FC236}">
                <a16:creationId xmlns:a16="http://schemas.microsoft.com/office/drawing/2014/main" id="{F339C3DD-033F-4D9C-B662-50C89803E047}"/>
              </a:ext>
            </a:extLst>
          </p:cNvPr>
          <p:cNvSpPr txBox="1">
            <a:spLocks/>
          </p:cNvSpPr>
          <p:nvPr/>
        </p:nvSpPr>
        <p:spPr>
          <a:xfrm>
            <a:off x="1251975" y="2681207"/>
            <a:ext cx="20139000" cy="86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57250" indent="-85725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857250" indent="-85725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Ampere 100% committed to OCP</a:t>
            </a:r>
          </a:p>
          <a:p>
            <a:pPr marL="857250" indent="-85725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857250" indent="-85725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/>
              <a:t>Bring demo/POC opportunities to us</a:t>
            </a:r>
          </a:p>
          <a:p>
            <a:pPr marL="857250" indent="-85725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857250" indent="-85725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/>
              <a:t>Ampere believes </a:t>
            </a:r>
            <a:r>
              <a:rPr lang="en-US" dirty="0" err="1"/>
              <a:t>openEDGE</a:t>
            </a:r>
            <a:r>
              <a:rPr lang="en-US" dirty="0"/>
              <a:t> enclosure has potential beyond Telco and Carrier</a:t>
            </a:r>
          </a:p>
          <a:p>
            <a:pPr marL="0" indent="0">
              <a:lnSpc>
                <a:spcPct val="70000"/>
              </a:lnSpc>
            </a:pPr>
            <a:r>
              <a:rPr lang="en-US" dirty="0"/>
              <a:t> </a:t>
            </a:r>
          </a:p>
          <a:p>
            <a:pPr marL="0" lvl="0" indent="0">
              <a:lnSpc>
                <a:spcPct val="70000"/>
              </a:lnSpc>
              <a:spcBef>
                <a:spcPts val="0"/>
              </a:spcBef>
              <a:buClr>
                <a:srgbClr val="FF0000"/>
              </a:buClr>
              <a:buSzPts val="3600"/>
            </a:pPr>
            <a:br>
              <a:rPr lang="en-US" dirty="0"/>
            </a:b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Project Wiki with latest specification : </a:t>
            </a:r>
            <a:r>
              <a:rPr lang="en-US" sz="3600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https://www.opencompute.org/wiki/Telcos/openEDGE</a:t>
            </a:r>
            <a:endParaRPr lang="en-US" sz="3600" u="sng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lvl="0" indent="0">
              <a:lnSpc>
                <a:spcPct val="70000"/>
              </a:lnSpc>
              <a:spcBef>
                <a:spcPts val="0"/>
              </a:spcBef>
              <a:buClr>
                <a:srgbClr val="FF0000"/>
              </a:buClr>
              <a:buSzPts val="3600"/>
            </a:pPr>
            <a:endParaRPr lang="en-US" sz="36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lvl="0" indent="0">
              <a:lnSpc>
                <a:spcPct val="70000"/>
              </a:lnSpc>
              <a:spcBef>
                <a:spcPts val="0"/>
              </a:spcBef>
              <a:buClr>
                <a:srgbClr val="FF0000"/>
              </a:buClr>
              <a:buSzPts val="3600"/>
            </a:pPr>
            <a:br>
              <a:rPr lang="en-US" sz="3600" dirty="0"/>
            </a:b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Follow-up or availability questions : </a:t>
            </a:r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sales@amperecomputing.com</a:t>
            </a:r>
            <a:endParaRPr lang="en-US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indent="0">
              <a:lnSpc>
                <a:spcPct val="70000"/>
              </a:lnSpc>
            </a:pPr>
            <a:endParaRPr lang="en-US" sz="3600" dirty="0"/>
          </a:p>
          <a:p>
            <a:pPr marL="0" indent="0">
              <a:lnSpc>
                <a:spcPct val="70000"/>
              </a:lnSpc>
            </a:pPr>
            <a:endParaRPr lang="en-US" sz="3600" dirty="0"/>
          </a:p>
          <a:p>
            <a:pPr marL="0" lvl="0" indent="0">
              <a:lnSpc>
                <a:spcPct val="70000"/>
              </a:lnSpc>
              <a:spcBef>
                <a:spcPts val="0"/>
              </a:spcBef>
              <a:buClr>
                <a:srgbClr val="FF0000"/>
              </a:buClr>
              <a:buSzPts val="3600"/>
            </a:pP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indent="0">
              <a:lnSpc>
                <a:spcPct val="70000"/>
              </a:lnSpc>
            </a:pPr>
            <a:endParaRPr lang="en-US" dirty="0"/>
          </a:p>
          <a:p>
            <a:pPr marL="0" indent="0">
              <a:lnSpc>
                <a:spcPct val="70000"/>
              </a:lnSpc>
            </a:pPr>
            <a:endParaRPr lang="en-US" dirty="0"/>
          </a:p>
          <a:p>
            <a:pPr marL="0" indent="0">
              <a:lnSpc>
                <a:spcPct val="70000"/>
              </a:lnSpc>
              <a:buSzPts val="1600"/>
            </a:pPr>
            <a:endParaRPr lang="en-US" sz="1600" dirty="0"/>
          </a:p>
        </p:txBody>
      </p:sp>
      <p:pic>
        <p:nvPicPr>
          <p:cNvPr id="6" name="Picture 3" descr="OCP-openedge-3x-v1-30.png">
            <a:extLst>
              <a:ext uri="{FF2B5EF4-FFF2-40B4-BE49-F238E27FC236}">
                <a16:creationId xmlns:a16="http://schemas.microsoft.com/office/drawing/2014/main" id="{C4E01546-2B9A-4F06-B726-73507B19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59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13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12">
            <a:extLst>
              <a:ext uri="{FF2B5EF4-FFF2-40B4-BE49-F238E27FC236}">
                <a16:creationId xmlns:a16="http://schemas.microsoft.com/office/drawing/2014/main" id="{C6965893-7392-4618-ABC4-5F21E30D91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5840" y="4260559"/>
            <a:ext cx="21352136" cy="6017959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</a:rPr>
              <a:t>Ampere for the openEDGE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2"/>
              </a:solidFill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  <a:buClr>
                <a:srgbClr val="5F6062"/>
              </a:buClr>
              <a:buSzPts val="6400"/>
            </a:pPr>
            <a:r>
              <a:rPr lang="en-US" sz="6000" dirty="0">
                <a:solidFill>
                  <a:srgbClr val="5F6062"/>
                </a:solidFill>
              </a:rPr>
              <a:t>Shannon Hollas</a:t>
            </a:r>
            <a:br>
              <a:rPr lang="en-US" sz="6000" dirty="0">
                <a:solidFill>
                  <a:srgbClr val="5F6062"/>
                </a:solidFill>
              </a:rPr>
            </a:br>
            <a:r>
              <a:rPr lang="en-US" sz="6000" dirty="0">
                <a:solidFill>
                  <a:srgbClr val="5F6062"/>
                </a:solidFill>
              </a:rPr>
              <a:t>Senior Director Worldwide Business Development</a:t>
            </a:r>
            <a:br>
              <a:rPr lang="en-US" sz="6000" dirty="0">
                <a:solidFill>
                  <a:srgbClr val="5F6062"/>
                </a:solidFill>
              </a:rPr>
            </a:br>
            <a:r>
              <a:rPr lang="en-US" sz="6000" dirty="0">
                <a:solidFill>
                  <a:srgbClr val="5F6062"/>
                </a:solidFill>
              </a:rPr>
              <a:t>Ampere Computing</a:t>
            </a:r>
            <a:endParaRPr sz="6000" dirty="0">
              <a:solidFill>
                <a:schemeClr val="lt2"/>
              </a:solidFill>
            </a:endParaRPr>
          </a:p>
        </p:txBody>
      </p:sp>
      <p:sp>
        <p:nvSpPr>
          <p:cNvPr id="6" name="Google Shape;45;p12">
            <a:extLst>
              <a:ext uri="{FF2B5EF4-FFF2-40B4-BE49-F238E27FC236}">
                <a16:creationId xmlns:a16="http://schemas.microsoft.com/office/drawing/2014/main" id="{97359EFD-810B-455C-937D-7B27E13B75F6}"/>
              </a:ext>
            </a:extLst>
          </p:cNvPr>
          <p:cNvSpPr txBox="1"/>
          <p:nvPr/>
        </p:nvSpPr>
        <p:spPr>
          <a:xfrm>
            <a:off x="17933255" y="537772"/>
            <a:ext cx="555365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</a:pPr>
            <a:r>
              <a:rPr lang="en-US" sz="6400" b="0" i="0" u="none" strike="noStrike" cap="none" dirty="0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openEDGE</a:t>
            </a:r>
            <a:endParaRPr sz="6400" b="0" i="0" u="none" strike="noStrike" cap="none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47873-F7CF-D043-997B-829619118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9824" y="5008383"/>
            <a:ext cx="2095143" cy="3218142"/>
          </a:xfrm>
          <a:prstGeom prst="rect">
            <a:avLst/>
          </a:prstGeom>
        </p:spPr>
      </p:pic>
      <p:pic>
        <p:nvPicPr>
          <p:cNvPr id="2051" name="Picture 3" descr="OCP-openedge-3x-v1-30.png">
            <a:extLst>
              <a:ext uri="{FF2B5EF4-FFF2-40B4-BE49-F238E27FC236}">
                <a16:creationId xmlns:a16="http://schemas.microsoft.com/office/drawing/2014/main" id="{C938348E-6514-4694-A3D4-D63DE698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084" y="1707323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56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Ampere Overview</a:t>
            </a:r>
            <a:endParaRPr sz="10000" b="0" i="0" u="none" strike="noStrike" cap="none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D28F-85BC-4ED1-8315-08B15356D8D4}"/>
              </a:ext>
            </a:extLst>
          </p:cNvPr>
          <p:cNvSpPr txBox="1"/>
          <p:nvPr/>
        </p:nvSpPr>
        <p:spPr>
          <a:xfrm>
            <a:off x="1028743" y="2468113"/>
            <a:ext cx="2240699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i="1" dirty="0">
                <a:solidFill>
                  <a:sysClr val="windowText" lastClr="000000"/>
                </a:solidFill>
              </a:rPr>
              <a:t>We are a passionate, experienced team committed to building &amp; delivering what comes next for Cloud and </a:t>
            </a:r>
            <a:r>
              <a:rPr lang="en-US" sz="4000" b="1" i="1" dirty="0">
                <a:solidFill>
                  <a:sysClr val="windowText" lastClr="000000"/>
                </a:solidFill>
              </a:rPr>
              <a:t>Edge Computing</a:t>
            </a:r>
            <a:endParaRPr lang="en-US" sz="4000" b="1" dirty="0">
              <a:cs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552" y="4994183"/>
            <a:ext cx="11766583" cy="547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8" y="3699219"/>
            <a:ext cx="10832406" cy="720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2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 dirty="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Ampere Arm v8 Processors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D28F-85BC-4ED1-8315-08B15356D8D4}"/>
              </a:ext>
            </a:extLst>
          </p:cNvPr>
          <p:cNvSpPr txBox="1"/>
          <p:nvPr/>
        </p:nvSpPr>
        <p:spPr>
          <a:xfrm>
            <a:off x="1028742" y="2468113"/>
            <a:ext cx="21763521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i="1" dirty="0">
                <a:solidFill>
                  <a:sysClr val="windowText" lastClr="000000"/>
                </a:solidFill>
              </a:rPr>
              <a:t>eMAG delivers High Performance CPU, Memory and I/O in Low Power Solutions</a:t>
            </a:r>
            <a:endParaRPr lang="en-US" sz="4000" dirty="0">
              <a:cs typeface="Calibri Light" panose="020F0302020204030204" pitchFamily="34" charset="0"/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D6FA747-99FA-C343-AE51-2296625D3135}"/>
              </a:ext>
            </a:extLst>
          </p:cNvPr>
          <p:cNvSpPr/>
          <p:nvPr/>
        </p:nvSpPr>
        <p:spPr>
          <a:xfrm>
            <a:off x="12388525" y="6936087"/>
            <a:ext cx="11864018" cy="334280"/>
          </a:xfrm>
          <a:prstGeom prst="rightArrow">
            <a:avLst/>
          </a:prstGeom>
          <a:solidFill>
            <a:srgbClr val="BC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highlight>
                <a:srgbClr val="BCB6A7"/>
              </a:highlight>
              <a:latin typeface="Calibri Light" panose="020F0302020204030204" pitchFamily="34" charset="0"/>
              <a:ea typeface="Roboto" charset="0"/>
              <a:cs typeface="Calibri Light" panose="020F03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9B9FD3-79C8-7244-B717-E0A5012AC915}"/>
              </a:ext>
            </a:extLst>
          </p:cNvPr>
          <p:cNvCxnSpPr>
            <a:cxnSpLocks/>
          </p:cNvCxnSpPr>
          <p:nvPr/>
        </p:nvCxnSpPr>
        <p:spPr>
          <a:xfrm flipH="1" flipV="1">
            <a:off x="13428804" y="7602369"/>
            <a:ext cx="1" cy="50566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7577AB28-7379-2240-9BC2-8626B52A97EA}"/>
              </a:ext>
            </a:extLst>
          </p:cNvPr>
          <p:cNvSpPr/>
          <p:nvPr/>
        </p:nvSpPr>
        <p:spPr>
          <a:xfrm>
            <a:off x="13019451" y="6691329"/>
            <a:ext cx="818707" cy="818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libri Light" panose="020F0302020204030204" pitchFamily="34" charset="0"/>
              <a:ea typeface="Roboto" charset="0"/>
              <a:cs typeface="Calibri Light" panose="020F03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E985F2-6EE9-1C44-BCAD-9D426A970216}"/>
              </a:ext>
            </a:extLst>
          </p:cNvPr>
          <p:cNvSpPr txBox="1"/>
          <p:nvPr/>
        </p:nvSpPr>
        <p:spPr>
          <a:xfrm>
            <a:off x="13121027" y="6929710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</a:rPr>
              <a:t>2018</a:t>
            </a:r>
            <a:endParaRPr kumimoji="0" lang="en-US" sz="2400" b="1" i="0" u="none" strike="noStrike" kern="120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Calibr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5B8145-9D29-DC49-8636-CF7E6EE18573}"/>
              </a:ext>
            </a:extLst>
          </p:cNvPr>
          <p:cNvSpPr txBox="1"/>
          <p:nvPr/>
        </p:nvSpPr>
        <p:spPr>
          <a:xfrm>
            <a:off x="12637691" y="8201112"/>
            <a:ext cx="2482057" cy="69762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Ampere eMAG™</a:t>
            </a:r>
          </a:p>
          <a:p>
            <a:pPr fontAlgn="ctr"/>
            <a:r>
              <a:rPr lang="en-US" sz="2000" dirty="0">
                <a:solidFill>
                  <a:schemeClr val="tx1"/>
                </a:solidFill>
              </a:rPr>
              <a:t>Node: </a:t>
            </a:r>
            <a:r>
              <a:rPr lang="en-US" sz="2000" b="1" dirty="0">
                <a:solidFill>
                  <a:schemeClr val="tx1"/>
                </a:solidFill>
              </a:rPr>
              <a:t>16nm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CBBDFA-4F8B-0A4B-8126-4AA484FBC510}"/>
              </a:ext>
            </a:extLst>
          </p:cNvPr>
          <p:cNvCxnSpPr>
            <a:cxnSpLocks/>
          </p:cNvCxnSpPr>
          <p:nvPr/>
        </p:nvCxnSpPr>
        <p:spPr>
          <a:xfrm flipH="1" flipV="1">
            <a:off x="16431133" y="6045300"/>
            <a:ext cx="1" cy="50566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F71EA8C-8DC4-3149-9596-848670BFE3F4}"/>
              </a:ext>
            </a:extLst>
          </p:cNvPr>
          <p:cNvSpPr/>
          <p:nvPr/>
        </p:nvSpPr>
        <p:spPr>
          <a:xfrm>
            <a:off x="16038128" y="6694272"/>
            <a:ext cx="818707" cy="8187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/>
              </a:solidFill>
              <a:latin typeface="Calibri Light" panose="020F0302020204030204" pitchFamily="34" charset="0"/>
              <a:ea typeface="Roboto" charset="0"/>
              <a:cs typeface="Calibri Light" panose="020F03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154976-D175-4042-8EC4-4169FF98D7A6}"/>
              </a:ext>
            </a:extLst>
          </p:cNvPr>
          <p:cNvSpPr txBox="1"/>
          <p:nvPr/>
        </p:nvSpPr>
        <p:spPr>
          <a:xfrm>
            <a:off x="16129274" y="6911238"/>
            <a:ext cx="615553" cy="369332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</a:rPr>
              <a:t>2019</a:t>
            </a:r>
            <a:endParaRPr kumimoji="0" lang="en-US" sz="2400" b="1" i="0" u="none" strike="noStrike" kern="120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Calibr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63B64B-FACB-5F49-A020-DB13CC016E7E}"/>
              </a:ext>
            </a:extLst>
          </p:cNvPr>
          <p:cNvSpPr txBox="1"/>
          <p:nvPr/>
        </p:nvSpPr>
        <p:spPr>
          <a:xfrm>
            <a:off x="14870371" y="4552798"/>
            <a:ext cx="2235928" cy="69762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Ampere eMAG2</a:t>
            </a:r>
          </a:p>
          <a:p>
            <a:pPr fontAlgn="ctr"/>
            <a:r>
              <a:rPr lang="en-US" sz="2000" dirty="0">
                <a:solidFill>
                  <a:schemeClr val="tx1"/>
                </a:solidFill>
              </a:rPr>
              <a:t>Node: </a:t>
            </a:r>
            <a:r>
              <a:rPr lang="en-US" sz="2000" b="1" dirty="0">
                <a:solidFill>
                  <a:schemeClr val="tx1"/>
                </a:solidFill>
              </a:rPr>
              <a:t>7nm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F25E38-66C6-5542-8270-E3B388FCB20E}"/>
              </a:ext>
            </a:extLst>
          </p:cNvPr>
          <p:cNvCxnSpPr>
            <a:cxnSpLocks/>
          </p:cNvCxnSpPr>
          <p:nvPr/>
        </p:nvCxnSpPr>
        <p:spPr>
          <a:xfrm flipH="1" flipV="1">
            <a:off x="19446767" y="7589207"/>
            <a:ext cx="1" cy="50566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CB22E0C2-BB85-774A-A83C-7599A71EA06B}"/>
              </a:ext>
            </a:extLst>
          </p:cNvPr>
          <p:cNvSpPr/>
          <p:nvPr/>
        </p:nvSpPr>
        <p:spPr>
          <a:xfrm>
            <a:off x="19056806" y="6691329"/>
            <a:ext cx="818707" cy="8187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libri Light" panose="020F0302020204030204" pitchFamily="34" charset="0"/>
              <a:ea typeface="Roboto" charset="0"/>
              <a:cs typeface="Calibri Light" panose="020F03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1475ED-C4E7-3842-BB73-2E2D2D96E646}"/>
              </a:ext>
            </a:extLst>
          </p:cNvPr>
          <p:cNvSpPr txBox="1"/>
          <p:nvPr/>
        </p:nvSpPr>
        <p:spPr>
          <a:xfrm>
            <a:off x="19172007" y="6907412"/>
            <a:ext cx="588303" cy="369332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</a:rPr>
              <a:t>202x</a:t>
            </a:r>
            <a:endParaRPr kumimoji="0" lang="en-US" sz="2400" b="1" i="0" u="none" strike="noStrike" kern="120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Calibri Light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B442A6-0F38-0B49-A7BE-81AB404702AB}"/>
              </a:ext>
            </a:extLst>
          </p:cNvPr>
          <p:cNvSpPr txBox="1"/>
          <p:nvPr/>
        </p:nvSpPr>
        <p:spPr>
          <a:xfrm>
            <a:off x="18390118" y="8197558"/>
            <a:ext cx="2152080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Ampere eMAG+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8795177-89A0-0F41-9C3B-61DBD085E76E}"/>
              </a:ext>
            </a:extLst>
          </p:cNvPr>
          <p:cNvCxnSpPr>
            <a:cxnSpLocks/>
          </p:cNvCxnSpPr>
          <p:nvPr/>
        </p:nvCxnSpPr>
        <p:spPr>
          <a:xfrm flipH="1" flipV="1">
            <a:off x="22484835" y="6061241"/>
            <a:ext cx="1" cy="50566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83323887-4C1E-5E48-B761-B568FC695F50}"/>
              </a:ext>
            </a:extLst>
          </p:cNvPr>
          <p:cNvSpPr/>
          <p:nvPr/>
        </p:nvSpPr>
        <p:spPr>
          <a:xfrm>
            <a:off x="22075483" y="6691329"/>
            <a:ext cx="818707" cy="8187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libri Light" panose="020F0302020204030204" pitchFamily="34" charset="0"/>
              <a:ea typeface="Roboto" charset="0"/>
              <a:cs typeface="Calibri Light" panose="020F03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05ECD6-D66F-0341-A8ED-20F4B8C59B19}"/>
              </a:ext>
            </a:extLst>
          </p:cNvPr>
          <p:cNvSpPr txBox="1"/>
          <p:nvPr/>
        </p:nvSpPr>
        <p:spPr>
          <a:xfrm>
            <a:off x="22190684" y="6908295"/>
            <a:ext cx="588303" cy="369332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</a:rPr>
              <a:t>202x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19D4F0-2C21-D049-9C71-257C3FFE1C44}"/>
              </a:ext>
            </a:extLst>
          </p:cNvPr>
          <p:cNvSpPr txBox="1"/>
          <p:nvPr/>
        </p:nvSpPr>
        <p:spPr>
          <a:xfrm>
            <a:off x="21655439" y="5598262"/>
            <a:ext cx="2477502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FF0000"/>
                </a:solidFill>
              </a:rPr>
              <a:t>Ampere eMAG++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3" y="3302368"/>
            <a:ext cx="11839006" cy="831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7143" y="4284767"/>
            <a:ext cx="4532282" cy="602730"/>
          </a:xfrm>
          <a:prstGeom prst="rect">
            <a:avLst/>
          </a:prstGeom>
          <a:solidFill>
            <a:srgbClr val="ECE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Ampere-designed 64-bit Armv8 cores running at consistent 3.3 GHz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939" y="3492670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eMAG</a:t>
            </a:r>
            <a:endParaRPr lang="en-US" sz="2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A74666-C072-4C8E-8921-C7FC253D9494}"/>
              </a:ext>
            </a:extLst>
          </p:cNvPr>
          <p:cNvSpPr txBox="1"/>
          <p:nvPr/>
        </p:nvSpPr>
        <p:spPr>
          <a:xfrm>
            <a:off x="15915623" y="11494780"/>
            <a:ext cx="846837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 Light"/>
              </a:rPr>
              <a:t>* Estimated based on measured Ampere 8180 and 8140 using gcc 8.2 -ofast, lto, jemalloc</a:t>
            </a:r>
          </a:p>
          <a:p>
            <a:endParaRPr lang="en-US" sz="900" dirty="0">
              <a:cs typeface="Calibri Light" panose="020F03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69AB78-14BE-4DD5-BBAB-9EC2D4FCC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718704"/>
              </p:ext>
            </p:extLst>
          </p:nvPr>
        </p:nvGraphicFramePr>
        <p:xfrm>
          <a:off x="12388525" y="9230742"/>
          <a:ext cx="11396231" cy="1371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23635">
                  <a:extLst>
                    <a:ext uri="{9D8B030D-6E8A-4147-A177-3AD203B41FA5}">
                      <a16:colId xmlns:a16="http://schemas.microsoft.com/office/drawing/2014/main" val="229177198"/>
                    </a:ext>
                  </a:extLst>
                </a:gridCol>
                <a:gridCol w="2023635">
                  <a:extLst>
                    <a:ext uri="{9D8B030D-6E8A-4147-A177-3AD203B41FA5}">
                      <a16:colId xmlns:a16="http://schemas.microsoft.com/office/drawing/2014/main" val="1416264402"/>
                    </a:ext>
                  </a:extLst>
                </a:gridCol>
                <a:gridCol w="2023635">
                  <a:extLst>
                    <a:ext uri="{9D8B030D-6E8A-4147-A177-3AD203B41FA5}">
                      <a16:colId xmlns:a16="http://schemas.microsoft.com/office/drawing/2014/main" val="2329352623"/>
                    </a:ext>
                  </a:extLst>
                </a:gridCol>
                <a:gridCol w="5325326">
                  <a:extLst>
                    <a:ext uri="{9D8B030D-6E8A-4147-A177-3AD203B41FA5}">
                      <a16:colId xmlns:a16="http://schemas.microsoft.com/office/drawing/2014/main" val="46934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eMAG SKU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SPECrate2017_int_base est.*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55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75W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179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125W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3011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2008EA-35C3-477D-BF7F-43F0EC568188}"/>
              </a:ext>
            </a:extLst>
          </p:cNvPr>
          <p:cNvSpPr txBox="1"/>
          <p:nvPr/>
        </p:nvSpPr>
        <p:spPr>
          <a:xfrm>
            <a:off x="14711538" y="5286669"/>
            <a:ext cx="6354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More Cores, Memory Bandwidth, IO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Higher power efficiency across wider TDP range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ED5FA3-1E5C-40D8-BB96-AA77A7BCEDBC}"/>
              </a:ext>
            </a:extLst>
          </p:cNvPr>
          <p:cNvSpPr/>
          <p:nvPr/>
        </p:nvSpPr>
        <p:spPr>
          <a:xfrm>
            <a:off x="7454684" y="4390917"/>
            <a:ext cx="3929301" cy="274073"/>
          </a:xfrm>
          <a:prstGeom prst="rect">
            <a:avLst/>
          </a:prstGeom>
          <a:solidFill>
            <a:srgbClr val="ECE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DDR4-2667 memory controllers maximize memory bandwidth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4C5D25-F306-45AD-A178-1F4953EF75D8}"/>
              </a:ext>
            </a:extLst>
          </p:cNvPr>
          <p:cNvSpPr/>
          <p:nvPr/>
        </p:nvSpPr>
        <p:spPr>
          <a:xfrm>
            <a:off x="864518" y="10633338"/>
            <a:ext cx="4792363" cy="401455"/>
          </a:xfrm>
          <a:prstGeom prst="rect">
            <a:avLst/>
          </a:prstGeom>
          <a:solidFill>
            <a:srgbClr val="ECE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lanes of PCIe 3.0 enable networking and storage for Telco / Edge</a:t>
            </a:r>
          </a:p>
        </p:txBody>
      </p:sp>
      <p:pic>
        <p:nvPicPr>
          <p:cNvPr id="30" name="Picture 3" descr="OCP-openedge-3x-v1-30.png">
            <a:extLst>
              <a:ext uri="{FF2B5EF4-FFF2-40B4-BE49-F238E27FC236}">
                <a16:creationId xmlns:a16="http://schemas.microsoft.com/office/drawing/2014/main" id="{68FF1D51-A910-4DE9-AAA3-F6E4C236D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37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 dirty="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Ampere Edge Platforms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5DDF3BB1-9EB9-8D41-BA05-F2D102C867C8}"/>
              </a:ext>
            </a:extLst>
          </p:cNvPr>
          <p:cNvSpPr txBox="1">
            <a:spLocks/>
          </p:cNvSpPr>
          <p:nvPr/>
        </p:nvSpPr>
        <p:spPr>
          <a:xfrm>
            <a:off x="1062092" y="8263259"/>
            <a:ext cx="21848707" cy="342066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Lenovo and Raptor platforms available today in production volume</a:t>
            </a:r>
          </a:p>
          <a:p>
            <a:pPr marL="5715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Standard 19”, Open19, and OCP configurations available for Edge, Telco, and Storage</a:t>
            </a:r>
          </a:p>
          <a:p>
            <a:pPr marL="5715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openEDGE platform sampling in Q4 with production volume in Q1’20</a:t>
            </a:r>
          </a:p>
          <a:p>
            <a:pPr marL="5715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Design collateral available for custom designs</a:t>
            </a:r>
          </a:p>
          <a:p>
            <a:pPr marL="5715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Available through Ampere via </a:t>
            </a:r>
            <a:r>
              <a:rPr lang="en-US" sz="3200" dirty="0">
                <a:solidFill>
                  <a:srgbClr val="FF0000"/>
                </a:solidFill>
              </a:rPr>
              <a:t>sales@amperecomputing.com</a:t>
            </a:r>
          </a:p>
          <a:p>
            <a:pPr>
              <a:spcAft>
                <a:spcPts val="1200"/>
              </a:spcAft>
            </a:pPr>
            <a:endParaRPr lang="en-US" sz="40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6F61DA-4200-A747-B249-A9C0D457C07B}"/>
              </a:ext>
            </a:extLst>
          </p:cNvPr>
          <p:cNvCxnSpPr>
            <a:cxnSpLocks/>
          </p:cNvCxnSpPr>
          <p:nvPr/>
        </p:nvCxnSpPr>
        <p:spPr>
          <a:xfrm>
            <a:off x="1288303" y="7924417"/>
            <a:ext cx="2186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6BF5071-1063-4802-AD07-C6DB058BE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062" y="2649700"/>
            <a:ext cx="5753559" cy="3627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FEBB9-400F-4D53-A00A-59412A98BB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8109" y="3596679"/>
            <a:ext cx="3028809" cy="2368058"/>
          </a:xfrm>
          <a:prstGeom prst="rect">
            <a:avLst/>
          </a:prstGeom>
        </p:spPr>
      </p:pic>
      <p:grpSp>
        <p:nvGrpSpPr>
          <p:cNvPr id="9" name="群組 52">
            <a:extLst>
              <a:ext uri="{FF2B5EF4-FFF2-40B4-BE49-F238E27FC236}">
                <a16:creationId xmlns:a16="http://schemas.microsoft.com/office/drawing/2014/main" id="{D9E68646-868C-4314-ABB1-D55B0A349F8D}"/>
              </a:ext>
            </a:extLst>
          </p:cNvPr>
          <p:cNvGrpSpPr/>
          <p:nvPr/>
        </p:nvGrpSpPr>
        <p:grpSpPr>
          <a:xfrm>
            <a:off x="7605786" y="3369662"/>
            <a:ext cx="4015500" cy="2546879"/>
            <a:chOff x="5496648" y="1188720"/>
            <a:chExt cx="5918019" cy="46216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91A945-57C2-461A-A773-C737A5FED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648" y="1188720"/>
              <a:ext cx="5918019" cy="462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向右箭號 12">
              <a:extLst>
                <a:ext uri="{FF2B5EF4-FFF2-40B4-BE49-F238E27FC236}">
                  <a16:creationId xmlns:a16="http://schemas.microsoft.com/office/drawing/2014/main" id="{2E6F7BAE-3A5C-4B48-9A2E-57A5FC0745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711402" y="2942878"/>
              <a:ext cx="1209799" cy="468312"/>
            </a:xfrm>
            <a:prstGeom prst="rightArrow">
              <a:avLst>
                <a:gd name="adj1" fmla="val 50000"/>
                <a:gd name="adj2" fmla="val 49876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>
                <a:rot lat="19404792" lon="2363181" rev="20097581"/>
              </a:camera>
              <a:lightRig rig="threePt" dir="t"/>
            </a:scene3d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6"/>
                </a:buBlip>
                <a:defRPr kumimoji="1" sz="28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向右箭號 12">
              <a:extLst>
                <a:ext uri="{FF2B5EF4-FFF2-40B4-BE49-F238E27FC236}">
                  <a16:creationId xmlns:a16="http://schemas.microsoft.com/office/drawing/2014/main" id="{95004C28-B3ED-4BA7-8896-BC2A6FC7E2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53175" y="2774999"/>
              <a:ext cx="1209799" cy="468312"/>
            </a:xfrm>
            <a:prstGeom prst="rightArrow">
              <a:avLst>
                <a:gd name="adj1" fmla="val 50000"/>
                <a:gd name="adj2" fmla="val 49876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>
                <a:rot lat="19404792" lon="2363181" rev="20097581"/>
              </a:camera>
              <a:lightRig rig="threePt" dir="t"/>
            </a:scene3d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6"/>
                </a:buBlip>
                <a:defRPr kumimoji="1" sz="28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rgbClr val="5F5F5F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FF2E5B-66AC-41BF-9F7F-C431769C07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98305" y="3771125"/>
            <a:ext cx="4110728" cy="2320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C10308-18FD-4EEF-8CDB-7FFFC6E376B1}"/>
              </a:ext>
            </a:extLst>
          </p:cNvPr>
          <p:cNvSpPr txBox="1"/>
          <p:nvPr/>
        </p:nvSpPr>
        <p:spPr>
          <a:xfrm>
            <a:off x="13370887" y="6656731"/>
            <a:ext cx="2452316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openEDGE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kern="1200" dirty="0">
                <a:latin typeface="Calibri" panose="020F0502020204030204"/>
                <a:ea typeface="+mn-ea"/>
                <a:cs typeface="+mn-cs"/>
              </a:rPr>
              <a:t>Enclosure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696176-ADC7-489B-AB34-FB84BF8870C7}"/>
              </a:ext>
            </a:extLst>
          </p:cNvPr>
          <p:cNvSpPr txBox="1"/>
          <p:nvPr/>
        </p:nvSpPr>
        <p:spPr>
          <a:xfrm>
            <a:off x="9025173" y="6196917"/>
            <a:ext cx="887496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ctr"/>
            <a:r>
              <a:rPr lang="en-US" sz="2400" b="1" dirty="0"/>
              <a:t>Raptor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E0E22B-FB7B-41C0-9520-13001D5C5F90}"/>
              </a:ext>
            </a:extLst>
          </p:cNvPr>
          <p:cNvSpPr txBox="1"/>
          <p:nvPr/>
        </p:nvSpPr>
        <p:spPr>
          <a:xfrm>
            <a:off x="1421888" y="6194551"/>
            <a:ext cx="1497231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1U Lenovo HR330A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75DBA-D9B6-45C6-9ADF-5FC63E6D293D}"/>
              </a:ext>
            </a:extLst>
          </p:cNvPr>
          <p:cNvSpPr txBox="1"/>
          <p:nvPr/>
        </p:nvSpPr>
        <p:spPr>
          <a:xfrm flipH="1">
            <a:off x="4765831" y="6191328"/>
            <a:ext cx="1775675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2U Lenovo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HR350A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525DD0-CD30-42B4-907C-DB19FF9C9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98760" y="3132084"/>
            <a:ext cx="3861297" cy="2567563"/>
          </a:xfrm>
          <a:prstGeom prst="rect">
            <a:avLst/>
          </a:prstGeom>
        </p:spPr>
      </p:pic>
      <p:pic>
        <p:nvPicPr>
          <p:cNvPr id="20" name="Picture 2" descr="https://www.supermicro.com/sites/default/files/2018-11/SYS-1028TR-T-TF_frontBanner.png">
            <a:extLst>
              <a:ext uri="{FF2B5EF4-FFF2-40B4-BE49-F238E27FC236}">
                <a16:creationId xmlns:a16="http://schemas.microsoft.com/office/drawing/2014/main" id="{E230B4CB-851D-4541-91A8-FCBCDD4A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933" y="4463688"/>
            <a:ext cx="3797006" cy="151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562149-5BED-42CB-9D60-E6C0E96BEF6C}"/>
              </a:ext>
            </a:extLst>
          </p:cNvPr>
          <p:cNvSpPr txBox="1"/>
          <p:nvPr/>
        </p:nvSpPr>
        <p:spPr>
          <a:xfrm>
            <a:off x="22237720" y="6191328"/>
            <a:ext cx="1346159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Brick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B06A2-4B79-4024-8C2E-340759B7E498}"/>
              </a:ext>
            </a:extLst>
          </p:cNvPr>
          <p:cNvSpPr txBox="1"/>
          <p:nvPr/>
        </p:nvSpPr>
        <p:spPr>
          <a:xfrm>
            <a:off x="19179323" y="6191328"/>
            <a:ext cx="962225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Twin Server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CEBE6-EB9B-4110-B939-5C3E0E330D28}"/>
              </a:ext>
            </a:extLst>
          </p:cNvPr>
          <p:cNvSpPr/>
          <p:nvPr/>
        </p:nvSpPr>
        <p:spPr>
          <a:xfrm>
            <a:off x="12008374" y="2211185"/>
            <a:ext cx="5834122" cy="551964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OCP-openedge-3x-v1-30.png">
            <a:extLst>
              <a:ext uri="{FF2B5EF4-FFF2-40B4-BE49-F238E27FC236}">
                <a16:creationId xmlns:a16="http://schemas.microsoft.com/office/drawing/2014/main" id="{DC0E8A22-49F1-4D6D-85BD-43FB66F8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99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Ampere for SEBA Applications</a:t>
            </a:r>
            <a:endParaRPr sz="10000" b="0" i="0" u="none" strike="noStrike" cap="none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568" y="4165696"/>
            <a:ext cx="13919205" cy="42165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+mn-lt"/>
                <a:cs typeface="Calibri Light" panose="020F0302020204030204" pitchFamily="34" charset="0"/>
              </a:rPr>
              <a:t>SEBA: SDN Enabled Broadband Access 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+mn-lt"/>
                <a:cs typeface="Calibri Light" panose="020F0302020204030204" pitchFamily="34" charset="0"/>
              </a:rPr>
              <a:t>Manages wireline customer broadband services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+mn-lt"/>
                <a:cs typeface="Calibri Light" panose="020F0302020204030204" pitchFamily="34" charset="0"/>
              </a:rPr>
              <a:t>Ported to scalable and versatile eMAG Arm processor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+mn-lt"/>
                <a:cs typeface="Calibri Light" panose="020F0302020204030204" pitchFamily="34" charset="0"/>
              </a:rPr>
              <a:t>Source code and demo available </a:t>
            </a:r>
          </a:p>
          <a:p>
            <a:pPr>
              <a:spcAft>
                <a:spcPts val="1800"/>
              </a:spcAft>
            </a:pPr>
            <a:endParaRPr lang="en-US" sz="5400" dirty="0">
              <a:latin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856" y="9004001"/>
            <a:ext cx="9668502" cy="129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515192" y="7869049"/>
            <a:ext cx="3909226" cy="1404309"/>
            <a:chOff x="15891771" y="7686975"/>
            <a:chExt cx="4588239" cy="103812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5891771" y="7686975"/>
              <a:ext cx="0" cy="103812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8242572" y="7686975"/>
              <a:ext cx="0" cy="103812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480010" y="7686975"/>
              <a:ext cx="0" cy="103812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4622033" y="7123924"/>
            <a:ext cx="2404534" cy="592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BARE METAL</a:t>
            </a:r>
          </a:p>
          <a:p>
            <a:pPr algn="ctr"/>
            <a:r>
              <a:rPr lang="en-US" sz="1800">
                <a:solidFill>
                  <a:schemeClr val="tx1"/>
                </a:solidFill>
              </a:rPr>
              <a:t>ARM SERVER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622033" y="6446540"/>
            <a:ext cx="2404534" cy="592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OS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297500" y="7123924"/>
            <a:ext cx="2404534" cy="592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BARE METAL</a:t>
            </a:r>
          </a:p>
          <a:p>
            <a:pPr algn="ctr"/>
            <a:r>
              <a:rPr lang="en-US" sz="1800">
                <a:solidFill>
                  <a:schemeClr val="tx1"/>
                </a:solidFill>
              </a:rPr>
              <a:t>ARM SERVER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297500" y="6446540"/>
            <a:ext cx="2404534" cy="592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OS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006783" y="7123927"/>
            <a:ext cx="2404534" cy="592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BARE METAL</a:t>
            </a:r>
          </a:p>
          <a:p>
            <a:pPr algn="ctr"/>
            <a:r>
              <a:rPr lang="en-US" sz="1800">
                <a:solidFill>
                  <a:schemeClr val="tx1"/>
                </a:solidFill>
              </a:rPr>
              <a:t>ARM SERVER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006783" y="6446543"/>
            <a:ext cx="2404534" cy="592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OS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622032" y="4294311"/>
            <a:ext cx="7789285" cy="2050680"/>
            <a:chOff x="15442716" y="3820086"/>
            <a:chExt cx="8686803" cy="2050680"/>
          </a:xfrm>
        </p:grpSpPr>
        <p:sp>
          <p:nvSpPr>
            <p:cNvPr id="18" name="Rectangle 17"/>
            <p:cNvSpPr/>
            <p:nvPr/>
          </p:nvSpPr>
          <p:spPr>
            <a:xfrm>
              <a:off x="15442717" y="5278047"/>
              <a:ext cx="8686801" cy="5927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KUBERNETES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442719" y="4558299"/>
              <a:ext cx="965200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ONOS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533224" y="4558299"/>
              <a:ext cx="1083740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Grafana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742269" y="4558299"/>
              <a:ext cx="1202267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ELK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069841" y="4558299"/>
              <a:ext cx="1202267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Kafka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397413" y="4558299"/>
              <a:ext cx="1507016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Prometheus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029735" y="4558299"/>
              <a:ext cx="762050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XOS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944078" y="4558298"/>
              <a:ext cx="1185440" cy="5927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PROFILE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442716" y="3820086"/>
              <a:ext cx="1632377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ONOS APPS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157501" y="3820086"/>
              <a:ext cx="1632377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WORKFLOW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872286" y="3820086"/>
              <a:ext cx="1317415" cy="5927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VOLTHA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272109" y="3820086"/>
              <a:ext cx="3857410" cy="5927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RUNTIME CONFIG / SERVICES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4453190" y="4165696"/>
            <a:ext cx="8094133" cy="3691467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23199" y="3579005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SEBA</a:t>
            </a:r>
          </a:p>
        </p:txBody>
      </p:sp>
      <p:pic>
        <p:nvPicPr>
          <p:cNvPr id="35" name="Picture 3" descr="OCP-openedge-3x-v1-30.png">
            <a:extLst>
              <a:ext uri="{FF2B5EF4-FFF2-40B4-BE49-F238E27FC236}">
                <a16:creationId xmlns:a16="http://schemas.microsoft.com/office/drawing/2014/main" id="{ABC0BD23-FDFD-4432-8076-E6F1B4A7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948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Ampere for 5G Applications</a:t>
            </a:r>
            <a:endParaRPr sz="10000" b="0" i="0" u="none" strike="noStrike" cap="none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81" y="2455339"/>
            <a:ext cx="11393625" cy="248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13" y="6114904"/>
            <a:ext cx="5818757" cy="209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84" y="6114904"/>
            <a:ext cx="6706606" cy="164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8" name="Group 7177"/>
          <p:cNvGrpSpPr/>
          <p:nvPr/>
        </p:nvGrpSpPr>
        <p:grpSpPr>
          <a:xfrm>
            <a:off x="17599432" y="6114904"/>
            <a:ext cx="5540208" cy="2065857"/>
            <a:chOff x="15748000" y="6351966"/>
            <a:chExt cx="5540208" cy="2065857"/>
          </a:xfrm>
        </p:grpSpPr>
        <p:grpSp>
          <p:nvGrpSpPr>
            <p:cNvPr id="7177" name="Group 7176"/>
            <p:cNvGrpSpPr/>
            <p:nvPr/>
          </p:nvGrpSpPr>
          <p:grpSpPr>
            <a:xfrm>
              <a:off x="15748000" y="6351966"/>
              <a:ext cx="1781018" cy="2065857"/>
              <a:chOff x="17827781" y="6671743"/>
              <a:chExt cx="2035019" cy="2065857"/>
            </a:xfrm>
          </p:grpSpPr>
          <p:sp>
            <p:nvSpPr>
              <p:cNvPr id="7168" name="Rectangle 7167"/>
              <p:cNvSpPr/>
              <p:nvPr/>
            </p:nvSpPr>
            <p:spPr>
              <a:xfrm>
                <a:off x="17827781" y="8095716"/>
                <a:ext cx="2035019" cy="6418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openEDGE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Server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7827781" y="7739722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Host OS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7827781" y="7383729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Hypervisor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7827781" y="7027736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Guest OS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17827781" y="6671743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MME</a:t>
                </a: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17627595" y="6351966"/>
              <a:ext cx="1781018" cy="2065857"/>
              <a:chOff x="17827781" y="6671743"/>
              <a:chExt cx="2035019" cy="2065857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17827781" y="8095716"/>
                <a:ext cx="2035019" cy="6418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openEDGE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Server</a:t>
                </a: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7827781" y="7739722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Host OS</a:t>
                </a: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7827781" y="7383729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Hypervisor</a:t>
                </a: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7827781" y="7027736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Guest OS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7827781" y="6671743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PGW</a:t>
                </a: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19507190" y="6351966"/>
              <a:ext cx="1781018" cy="2065857"/>
              <a:chOff x="17827781" y="6671743"/>
              <a:chExt cx="2035019" cy="2065857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7827781" y="8095716"/>
                <a:ext cx="2035019" cy="6418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openEDGE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Server</a:t>
                </a: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7827781" y="7739722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Host OS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7827781" y="7383729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Hypervisor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7827781" y="7027736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Guest OS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7827781" y="6671743"/>
                <a:ext cx="2035019" cy="28944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</a:rPr>
                  <a:t>SGW</a:t>
                </a:r>
              </a:p>
            </p:txBody>
          </p:sp>
        </p:grpSp>
      </p:grpSp>
      <p:grpSp>
        <p:nvGrpSpPr>
          <p:cNvPr id="7181" name="Group 7180"/>
          <p:cNvGrpSpPr/>
          <p:nvPr/>
        </p:nvGrpSpPr>
        <p:grpSpPr>
          <a:xfrm>
            <a:off x="5211551" y="4845500"/>
            <a:ext cx="14168899" cy="1090351"/>
            <a:chOff x="5180554" y="4857910"/>
            <a:chExt cx="14168899" cy="2180703"/>
          </a:xfrm>
        </p:grpSpPr>
        <p:cxnSp>
          <p:nvCxnSpPr>
            <p:cNvPr id="61" name="Straight Connector 60"/>
            <p:cNvCxnSpPr>
              <a:cxnSpLocks/>
            </p:cNvCxnSpPr>
            <p:nvPr/>
          </p:nvCxnSpPr>
          <p:spPr>
            <a:xfrm>
              <a:off x="12217790" y="4857910"/>
              <a:ext cx="0" cy="2180703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cxnSpLocks/>
            </p:cNvCxnSpPr>
            <p:nvPr/>
          </p:nvCxnSpPr>
          <p:spPr>
            <a:xfrm>
              <a:off x="16087240" y="5044558"/>
              <a:ext cx="3262213" cy="1748195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cxnSpLocks/>
            </p:cNvCxnSpPr>
            <p:nvPr/>
          </p:nvCxnSpPr>
          <p:spPr>
            <a:xfrm flipH="1">
              <a:off x="5180554" y="4857910"/>
              <a:ext cx="2444612" cy="1764987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DB52E3-DA4A-41A9-BE67-E6B4441298DF}"/>
              </a:ext>
            </a:extLst>
          </p:cNvPr>
          <p:cNvSpPr/>
          <p:nvPr/>
        </p:nvSpPr>
        <p:spPr>
          <a:xfrm>
            <a:off x="615283" y="9067093"/>
            <a:ext cx="7040880" cy="21031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eMAG + FPGA Hardware Acceleration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Development platform available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6F46EE6-446C-4462-ADB2-F72CCA6B78D4}"/>
              </a:ext>
            </a:extLst>
          </p:cNvPr>
          <p:cNvSpPr/>
          <p:nvPr/>
        </p:nvSpPr>
        <p:spPr>
          <a:xfrm>
            <a:off x="8671560" y="9067093"/>
            <a:ext cx="7040880" cy="21031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Akraino REC Blueprint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3-node server cluster running on eMAG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Source code and demo available today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2BDF7C5-ADA0-4FD5-BC9F-3C9EEE2DE46B}"/>
              </a:ext>
            </a:extLst>
          </p:cNvPr>
          <p:cNvSpPr/>
          <p:nvPr/>
        </p:nvSpPr>
        <p:spPr>
          <a:xfrm>
            <a:off x="16727837" y="9067093"/>
            <a:ext cx="7040880" cy="21031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</a:rPr>
              <a:t>In Development for eMAG2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eMAG2 provides optimal fit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High core count, performance, throughput</a:t>
            </a:r>
          </a:p>
        </p:txBody>
      </p:sp>
      <p:pic>
        <p:nvPicPr>
          <p:cNvPr id="36" name="Picture 3" descr="OCP-openedge-3x-v1-30.png">
            <a:extLst>
              <a:ext uri="{FF2B5EF4-FFF2-40B4-BE49-F238E27FC236}">
                <a16:creationId xmlns:a16="http://schemas.microsoft.com/office/drawing/2014/main" id="{ECE4DE00-749C-411B-9035-0AF058E8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52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397" y="2777041"/>
            <a:ext cx="20963470" cy="233910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dirty="0">
                <a:latin typeface="Calibri" panose="020F0502020204030204" pitchFamily="34" charset="0"/>
                <a:cs typeface="Calibri Light" panose="020F0302020204030204" pitchFamily="34" charset="0"/>
              </a:rPr>
              <a:t>Ampere is partnering with industry leaders to provide a complete UCPE software stack</a:t>
            </a:r>
          </a:p>
          <a:p>
            <a:pPr>
              <a:spcBef>
                <a:spcPts val="1200"/>
              </a:spcBef>
            </a:pPr>
            <a:r>
              <a:rPr lang="en-US" sz="4400" dirty="0">
                <a:latin typeface="Calibri" panose="020F0502020204030204" pitchFamily="34" charset="0"/>
                <a:cs typeface="Calibri Light" panose="020F0302020204030204" pitchFamily="34" charset="0"/>
              </a:rPr>
              <a:t>Ampere eMAG processor enables more VNF’s in </a:t>
            </a:r>
            <a:r>
              <a:rPr lang="en-US" sz="4400" dirty="0" err="1">
                <a:latin typeface="Calibri" panose="020F0502020204030204" pitchFamily="34" charset="0"/>
                <a:cs typeface="Calibri Light" panose="020F0302020204030204" pitchFamily="34" charset="0"/>
              </a:rPr>
              <a:t>uCPE</a:t>
            </a:r>
            <a:r>
              <a:rPr lang="en-US" sz="4400" dirty="0">
                <a:latin typeface="Calibri" panose="020F0502020204030204" pitchFamily="34" charset="0"/>
                <a:cs typeface="Calibri Light" panose="020F0302020204030204" pitchFamily="34" charset="0"/>
              </a:rPr>
              <a:t> power and cost envelope</a:t>
            </a:r>
          </a:p>
          <a:p>
            <a:pPr>
              <a:spcBef>
                <a:spcPts val="1200"/>
              </a:spcBef>
            </a:pPr>
            <a:r>
              <a:rPr lang="en-US" sz="4400" dirty="0">
                <a:latin typeface="Calibri" panose="020F0502020204030204" pitchFamily="34" charset="0"/>
                <a:cs typeface="Calibri Light" panose="020F0302020204030204" pitchFamily="34" charset="0"/>
              </a:rPr>
              <a:t>Ampere plans to contribute Arm based </a:t>
            </a:r>
            <a:r>
              <a:rPr lang="en-US" sz="4400" dirty="0" err="1">
                <a:latin typeface="Calibri" panose="020F0502020204030204" pitchFamily="34" charset="0"/>
                <a:cs typeface="Calibri Light" panose="020F0302020204030204" pitchFamily="34" charset="0"/>
              </a:rPr>
              <a:t>uCPE</a:t>
            </a:r>
            <a:r>
              <a:rPr lang="en-US" sz="4400" dirty="0">
                <a:latin typeface="Calibri" panose="020F0502020204030204" pitchFamily="34" charset="0"/>
                <a:cs typeface="Calibri Light" panose="020F0302020204030204" pitchFamily="34" charset="0"/>
              </a:rPr>
              <a:t> spec to OCP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134544" y="730251"/>
            <a:ext cx="16205189" cy="1540298"/>
          </a:xfrm>
        </p:spPr>
        <p:txBody>
          <a:bodyPr>
            <a:normAutofit/>
          </a:bodyPr>
          <a:lstStyle/>
          <a:p>
            <a:r>
              <a:rPr lang="en-US"/>
              <a:t>Ampere VNF Ecosystem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12192000" y="6396931"/>
            <a:ext cx="10600269" cy="4311857"/>
            <a:chOff x="13224942" y="6169853"/>
            <a:chExt cx="10600269" cy="4311857"/>
          </a:xfrm>
        </p:grpSpPr>
        <p:sp>
          <p:nvSpPr>
            <p:cNvPr id="19" name="Rectangle 18"/>
            <p:cNvSpPr/>
            <p:nvPr/>
          </p:nvSpPr>
          <p:spPr>
            <a:xfrm>
              <a:off x="13224942" y="9847588"/>
              <a:ext cx="10598930" cy="6341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eMAG ARM PROCESSOR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224942" y="9177846"/>
              <a:ext cx="10598930" cy="5342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LINUX BASED HOST OPERATING SYSTEM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591875" y="8394193"/>
              <a:ext cx="4233332" cy="6341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HYPERVISOR (KVM)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333962" y="8394193"/>
              <a:ext cx="3126768" cy="6341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DATA PATH (DPDK)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224942" y="8394193"/>
              <a:ext cx="2929466" cy="6341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SECURE BOOT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204272" y="7755446"/>
              <a:ext cx="5620939" cy="508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VIRTUAL SWITCH (OVS-DPDK)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252531" y="7755446"/>
              <a:ext cx="4769875" cy="508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NFVI MANAGER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313434" y="6338239"/>
              <a:ext cx="2340385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2000">
                  <a:cs typeface="Calibri Light" panose="020F0302020204030204" pitchFamily="34" charset="0"/>
                </a:rPr>
                <a:t>VIRTUAL MACHINE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52529" y="7344363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GUEST OPERATING SYSTEM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3252528" y="6169853"/>
              <a:ext cx="2524726" cy="14377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 Light" panose="020F0302020204030204" pitchFamily="34" charset="0"/>
                <a:ea typeface="Roboto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252530" y="7079915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CONTAINERS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252531" y="6799026"/>
              <a:ext cx="839303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091835" y="6799026"/>
              <a:ext cx="784920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874452" y="6799025"/>
              <a:ext cx="901469" cy="270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010654" y="6338239"/>
              <a:ext cx="2340385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2000">
                  <a:cs typeface="Calibri Light" panose="020F0302020204030204" pitchFamily="34" charset="0"/>
                </a:rPr>
                <a:t>VIRTUAL MACHINE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949749" y="7344363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GUEST OPERATING SYSTEM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949748" y="6169853"/>
              <a:ext cx="2524726" cy="14377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 Light" panose="020F0302020204030204" pitchFamily="34" charset="0"/>
                <a:ea typeface="Roboto" charset="0"/>
                <a:cs typeface="Calibri Light" panose="020F03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949750" y="7079915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CONTAINERS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5949751" y="6799026"/>
              <a:ext cx="839303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789055" y="6799026"/>
              <a:ext cx="784920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7571672" y="6799025"/>
              <a:ext cx="901469" cy="270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682327" y="6338239"/>
              <a:ext cx="2340385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2000">
                  <a:cs typeface="Calibri Light" panose="020F0302020204030204" pitchFamily="34" charset="0"/>
                </a:rPr>
                <a:t>VIRTUAL MACHINE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8621422" y="7344363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GUEST OPERATING SYSTEM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621421" y="6169853"/>
              <a:ext cx="2524726" cy="14377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 Light" panose="020F0302020204030204" pitchFamily="34" charset="0"/>
                <a:ea typeface="Roboto" charset="0"/>
                <a:cs typeface="Calibri Light" panose="020F030202020403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8621423" y="7079915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CONTAINERS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8621424" y="6799026"/>
              <a:ext cx="839303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9460729" y="6799026"/>
              <a:ext cx="784920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250728" y="6799025"/>
              <a:ext cx="901469" cy="270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361384" y="6338239"/>
              <a:ext cx="2340385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sz="2000">
                  <a:cs typeface="Calibri Light" panose="020F0302020204030204" pitchFamily="34" charset="0"/>
                </a:rPr>
                <a:t>VIRTUAL MACHINE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1300479" y="7344363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GUEST OPERATING SYSTEM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300479" y="6169853"/>
              <a:ext cx="2524726" cy="14377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 Light" panose="020F0302020204030204" pitchFamily="34" charset="0"/>
                <a:ea typeface="Roboto" charset="0"/>
                <a:cs typeface="Calibri Light" panose="020F03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1300480" y="7079915"/>
              <a:ext cx="2524725" cy="263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CONTAINERS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1300481" y="6799026"/>
              <a:ext cx="839303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2139786" y="6799026"/>
              <a:ext cx="784920" cy="270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2922403" y="6799025"/>
              <a:ext cx="901469" cy="270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alibri Light" panose="020F0302020204030204" pitchFamily="34" charset="0"/>
                  <a:ea typeface="Roboto" charset="0"/>
                  <a:cs typeface="Calibri Light" panose="020F0302020204030204" pitchFamily="34" charset="0"/>
                </a:rPr>
                <a:t>VNF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B37E6F-6CC7-4CB3-9CAA-13C6EE512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78880"/>
              </p:ext>
            </p:extLst>
          </p:nvPr>
        </p:nvGraphicFramePr>
        <p:xfrm>
          <a:off x="1958639" y="6525940"/>
          <a:ext cx="7460579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8180">
                  <a:extLst>
                    <a:ext uri="{9D8B030D-6E8A-4147-A177-3AD203B41FA5}">
                      <a16:colId xmlns:a16="http://schemas.microsoft.com/office/drawing/2014/main" val="353281932"/>
                    </a:ext>
                  </a:extLst>
                </a:gridCol>
                <a:gridCol w="4582399">
                  <a:extLst>
                    <a:ext uri="{9D8B030D-6E8A-4147-A177-3AD203B41FA5}">
                      <a16:colId xmlns:a16="http://schemas.microsoft.com/office/drawing/2014/main" val="560596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NFVI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cs typeface="Calibri Light" panose="020F0302020204030204" pitchFamily="34" charset="0"/>
                        </a:rPr>
                        <a:t>Enea, Telco Systems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136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SD-WAN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cs typeface="Calibri Light" panose="020F0302020204030204" pitchFamily="34" charset="0"/>
                        </a:rPr>
                        <a:t>FatPipe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498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Firewall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cs typeface="Calibri Light" panose="020F0302020204030204" pitchFamily="34" charset="0"/>
                        </a:rPr>
                        <a:t>Checkpoint, Clavister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853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Routing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6WIND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03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Trend Micro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7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Deep Packet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Trend Micro, Enea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0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Telco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SEBA, RIC/REC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690768"/>
                  </a:ext>
                </a:extLst>
              </a:tr>
            </a:tbl>
          </a:graphicData>
        </a:graphic>
      </p:graphicFrame>
      <p:pic>
        <p:nvPicPr>
          <p:cNvPr id="57" name="Picture 3" descr="OCP-openedge-3x-v1-30.png">
            <a:extLst>
              <a:ext uri="{FF2B5EF4-FFF2-40B4-BE49-F238E27FC236}">
                <a16:creationId xmlns:a16="http://schemas.microsoft.com/office/drawing/2014/main" id="{747B89F2-ECB1-4D1A-9150-4F4A3179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60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Ampere Hawk Motherboard</a:t>
            </a:r>
            <a:endParaRPr sz="10000" b="0" i="0" u="none" strike="noStrike" cap="none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F220D75-FC6D-4D56-B339-F571F3BABB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92793"/>
              </p:ext>
            </p:extLst>
          </p:nvPr>
        </p:nvGraphicFramePr>
        <p:xfrm>
          <a:off x="1251975" y="2444796"/>
          <a:ext cx="8000979" cy="922471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253015">
                  <a:extLst>
                    <a:ext uri="{9D8B030D-6E8A-4147-A177-3AD203B41FA5}">
                      <a16:colId xmlns:a16="http://schemas.microsoft.com/office/drawing/2014/main" val="2154969633"/>
                    </a:ext>
                  </a:extLst>
                </a:gridCol>
                <a:gridCol w="5747964">
                  <a:extLst>
                    <a:ext uri="{9D8B030D-6E8A-4147-A177-3AD203B41FA5}">
                      <a16:colId xmlns:a16="http://schemas.microsoft.com/office/drawing/2014/main" val="343257863"/>
                    </a:ext>
                  </a:extLst>
                </a:gridCol>
              </a:tblGrid>
              <a:tr h="14774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Overview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7160" marR="0" lvl="1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Compatible with OCP openEDGE Chassis CPU sled</a:t>
                      </a:r>
                    </a:p>
                    <a:p>
                      <a:pPr marL="137160" marR="0" lvl="1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6.5" x 13.85"</a:t>
                      </a:r>
                    </a:p>
                    <a:p>
                      <a:pPr marL="137160" marR="0" lvl="1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32 and 16 core eMAG SKUs</a:t>
                      </a:r>
                    </a:p>
                    <a:p>
                      <a:pPr marL="137160" marR="0" lvl="1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32bit and 64bit Support</a:t>
                      </a:r>
                    </a:p>
                    <a:p>
                      <a:pPr marL="137160" marR="0" lvl="1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TSMC 16 nm FinFET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240523"/>
                  </a:ext>
                </a:extLst>
              </a:tr>
              <a:tr h="18085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Processor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7160" lvl="1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32/16 Ampere Armv8 64-bit CPU cores @ 3.3 GHz Sustained Turbo</a:t>
                      </a:r>
                    </a:p>
                    <a:p>
                      <a:pPr marL="137160" lvl="1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32 KB L1 I-cache, 32 KB L1 D-cache per core</a:t>
                      </a:r>
                    </a:p>
                    <a:p>
                      <a:pPr marL="137160" lvl="1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Shared 256 KB L2 cache per 2 cores</a:t>
                      </a:r>
                    </a:p>
                    <a:p>
                      <a:pPr marL="137160" marR="0" lvl="1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32MB globally shared L3 cache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226110"/>
                  </a:ext>
                </a:extLst>
              </a:tr>
              <a:tr h="1169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Memory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8x 72-bit DDR4-2667 channels</a:t>
                      </a:r>
                    </a:p>
                    <a:p>
                      <a:pPr marL="137160" marR="0" lvl="0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Up to 16 DIMMs and 1 TB/socket</a:t>
                      </a:r>
                    </a:p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ECC, ChipKill, and DDR4 RAS features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494621"/>
                  </a:ext>
                </a:extLst>
              </a:tr>
              <a:tr h="17855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I/O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7160" marR="0" lvl="0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OCP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Mezzanine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v2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(Conn.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A/B)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10/40/100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GbE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NIC</a:t>
                      </a:r>
                      <a:endParaRPr lang="en-US" sz="1800" kern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37160" marR="0" lvl="0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1 </a:t>
                      </a:r>
                      <a:r>
                        <a:rPr lang="en-US" sz="1800" kern="0" dirty="0" err="1">
                          <a:solidFill>
                            <a:schemeClr val="tx1"/>
                          </a:solidFill>
                          <a:latin typeface="+mn-lt"/>
                        </a:rPr>
                        <a:t>x16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 PCIe slot</a:t>
                      </a:r>
                    </a:p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2 x </a:t>
                      </a:r>
                      <a:r>
                        <a:rPr lang="en-US" sz="1800" kern="0" dirty="0" err="1">
                          <a:solidFill>
                            <a:schemeClr val="tx1"/>
                          </a:solidFill>
                          <a:latin typeface="+mn-lt"/>
                        </a:rPr>
                        <a:t>M.2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chemeClr val="tx1"/>
                          </a:solidFill>
                          <a:latin typeface="+mn-lt"/>
                        </a:rPr>
                        <a:t>x4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kern="0" err="1">
                          <a:solidFill>
                            <a:schemeClr val="tx1"/>
                          </a:solidFill>
                          <a:latin typeface="+mn-lt"/>
                        </a:rPr>
                        <a:t>NVME</a:t>
                      </a:r>
                      <a:r>
                        <a:rPr lang="en-US" sz="1800" ker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US" sz="1800" kern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4 x </a:t>
                      </a:r>
                      <a:r>
                        <a:rPr lang="en-US" sz="1800" kern="0" dirty="0" err="1">
                          <a:solidFill>
                            <a:schemeClr val="tx1"/>
                          </a:solidFill>
                          <a:latin typeface="+mn-lt"/>
                        </a:rPr>
                        <a:t>SATA3</a:t>
                      </a:r>
                      <a:endParaRPr lang="en-US" sz="1800" kern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2 x USB 2.0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890168"/>
                  </a:ext>
                </a:extLst>
              </a:tr>
              <a:tr h="1169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Power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125W TDP for 32 cores</a:t>
                      </a:r>
                    </a:p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75W TDP for 16 cores</a:t>
                      </a:r>
                    </a:p>
                    <a:p>
                      <a:pPr marL="137160" lvl="0" indent="-137160">
                        <a:lnSpc>
                          <a:spcPct val="90000"/>
                        </a:lnSpc>
                        <a:spcBef>
                          <a:spcPts val="300"/>
                        </a:spcBef>
                        <a:buClr>
                          <a:schemeClr val="tx1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</a:rPr>
                        <a:t>Advanced Power Management 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764480"/>
                  </a:ext>
                </a:extLst>
              </a:tr>
              <a:tr h="861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7160" marR="0" lvl="0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SPECrate2017_int_peak:  68*</a:t>
                      </a:r>
                    </a:p>
                    <a:p>
                      <a:pPr marL="137160" marR="0" lvl="0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SPECrate2006_int_peak:  502*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837880"/>
                  </a:ext>
                </a:extLst>
              </a:tr>
              <a:tr h="861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Availability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7160" marR="0" lvl="0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Sampling: Q4’19</a:t>
                      </a:r>
                    </a:p>
                    <a:p>
                      <a:pPr marL="137160" marR="0" lvl="0" indent="-13716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Volume Production: Q1’20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58732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73" y="2391396"/>
            <a:ext cx="13800220" cy="88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01010" y="4491790"/>
            <a:ext cx="86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14"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44021" y="3633537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7"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41E5A-E49A-45BB-BA75-26C9D7DA6D89}"/>
              </a:ext>
            </a:extLst>
          </p:cNvPr>
          <p:cNvSpPr txBox="1"/>
          <p:nvPr/>
        </p:nvSpPr>
        <p:spPr>
          <a:xfrm>
            <a:off x="15915623" y="11494780"/>
            <a:ext cx="846837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 Light"/>
              </a:rPr>
              <a:t>* Estimated based on measured Ampere 8180 and 8140 using gcc 8.2 -ofast, lto, jemalloc</a:t>
            </a:r>
          </a:p>
          <a:p>
            <a:endParaRPr lang="en-US" sz="900" dirty="0">
              <a:cs typeface="Calibri Light" panose="020F0302020204030204" pitchFamily="34" charset="0"/>
            </a:endParaRPr>
          </a:p>
        </p:txBody>
      </p:sp>
      <p:pic>
        <p:nvPicPr>
          <p:cNvPr id="9" name="Picture 3" descr="OCP-openedge-3x-v1-30.png">
            <a:extLst>
              <a:ext uri="{FF2B5EF4-FFF2-40B4-BE49-F238E27FC236}">
                <a16:creationId xmlns:a16="http://schemas.microsoft.com/office/drawing/2014/main" id="{442229AE-29DA-484A-A0EF-E381DA8C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35" y="282873"/>
            <a:ext cx="2477503" cy="2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926070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174BECF6460D419CF706B405570113" ma:contentTypeVersion="13" ma:contentTypeDescription="Create a new document." ma:contentTypeScope="" ma:versionID="8f5b127f4489a1627156e152026d7fa1">
  <xsd:schema xmlns:xsd="http://www.w3.org/2001/XMLSchema" xmlns:xs="http://www.w3.org/2001/XMLSchema" xmlns:p="http://schemas.microsoft.com/office/2006/metadata/properties" xmlns:ns3="fa0cad23-cbd5-4f71-bdfd-40ab7eb7fe1f" xmlns:ns4="566ffec4-3765-4060-800b-14d24aa3c697" targetNamespace="http://schemas.microsoft.com/office/2006/metadata/properties" ma:root="true" ma:fieldsID="f7d04be51bf1e881a51ba7f40651e444" ns3:_="" ns4:_="">
    <xsd:import namespace="fa0cad23-cbd5-4f71-bdfd-40ab7eb7fe1f"/>
    <xsd:import namespace="566ffec4-3765-4060-800b-14d24aa3c6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cad23-cbd5-4f71-bdfd-40ab7eb7fe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ffec4-3765-4060-800b-14d24aa3c69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2DA576-2174-4461-8636-DABE9A1DED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0cad23-cbd5-4f71-bdfd-40ab7eb7fe1f"/>
    <ds:schemaRef ds:uri="566ffec4-3765-4060-800b-14d24aa3c6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E85327-1966-4948-9CD3-C6ADDB08917E}">
  <ds:schemaRefs>
    <ds:schemaRef ds:uri="http://purl.org/dc/elements/1.1/"/>
    <ds:schemaRef ds:uri="fa0cad23-cbd5-4f71-bdfd-40ab7eb7fe1f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66ffec4-3765-4060-800b-14d24aa3c69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0F3B379-CF45-4CB6-B825-806BB3C38F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3762</TotalTime>
  <Words>713</Words>
  <Application>Microsoft Office PowerPoint</Application>
  <PresentationFormat>Custom</PresentationFormat>
  <Paragraphs>213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Calibri</vt:lpstr>
      <vt:lpstr>Arial</vt:lpstr>
      <vt:lpstr>Source Sans Pro</vt:lpstr>
      <vt:lpstr>OCP Template</vt:lpstr>
      <vt:lpstr>Custom Design</vt:lpstr>
      <vt:lpstr>PowerPoint Presentation</vt:lpstr>
      <vt:lpstr>Ampere for the openEDGE  Shannon Hollas Senior Director Worldwide Business Development Ampere Computing</vt:lpstr>
      <vt:lpstr>Ampere Overview</vt:lpstr>
      <vt:lpstr>Ampere Arm v8 Processors</vt:lpstr>
      <vt:lpstr>Ampere Edge Platforms</vt:lpstr>
      <vt:lpstr>Ampere for SEBA Applications</vt:lpstr>
      <vt:lpstr>Ampere for 5G Applications</vt:lpstr>
      <vt:lpstr>Ampere VNF Ecosystem</vt:lpstr>
      <vt:lpstr>Ampere Hawk Motherboard</vt:lpstr>
      <vt:lpstr>Hawk Edge Platforms</vt:lpstr>
      <vt:lpstr>Hawk in openEDGE CPU Sled</vt:lpstr>
      <vt:lpstr>Call to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 Burdette</dc:creator>
  <cp:lastModifiedBy>Shannon Hollas</cp:lastModifiedBy>
  <cp:revision>67</cp:revision>
  <dcterms:modified xsi:type="dcterms:W3CDTF">2019-09-27T16:04:22Z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0x01010072174BECF6460D419CF706B405570113</vt:lpwstr>
  </property>
</Properties>
</file>