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6" r:id="rId4"/>
    <p:sldMasterId id="2147483657" r:id="rId5"/>
  </p:sldMasterIdLst>
  <p:notesMasterIdLst>
    <p:notesMasterId r:id="rId21"/>
  </p:notesMasterIdLst>
  <p:sldIdLst>
    <p:sldId id="269" r:id="rId6"/>
    <p:sldId id="272" r:id="rId7"/>
    <p:sldId id="4895" r:id="rId8"/>
    <p:sldId id="624" r:id="rId9"/>
    <p:sldId id="5472" r:id="rId10"/>
    <p:sldId id="5463" r:id="rId11"/>
    <p:sldId id="4913" r:id="rId12"/>
    <p:sldId id="5464" r:id="rId13"/>
    <p:sldId id="5465" r:id="rId14"/>
    <p:sldId id="5466" r:id="rId15"/>
    <p:sldId id="5473" r:id="rId16"/>
    <p:sldId id="5468" r:id="rId17"/>
    <p:sldId id="5471" r:id="rId18"/>
    <p:sldId id="5469" r:id="rId19"/>
    <p:sldId id="5470" r:id="rId20"/>
  </p:sldIdLst>
  <p:sldSz cx="24384000" cy="13716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Segoe UI" panose="020B0502040204020203" pitchFamily="34" charset="0"/>
      <p:regular r:id="rId26"/>
      <p:bold r:id="rId27"/>
      <p:italic r:id="rId28"/>
      <p:boldItalic r:id="rId29"/>
    </p:embeddedFont>
    <p:embeddedFont>
      <p:font typeface="Source Sans Pro" panose="020B0503030403020204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3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chna Haylock" initials="AH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1768" autoAdjust="0"/>
  </p:normalViewPr>
  <p:slideViewPr>
    <p:cSldViewPr snapToGrid="0">
      <p:cViewPr varScale="1">
        <p:scale>
          <a:sx n="28" d="100"/>
          <a:sy n="28" d="100"/>
        </p:scale>
        <p:origin x="2718" y="60"/>
      </p:cViewPr>
      <p:guideLst>
        <p:guide orient="horz" pos="4320"/>
        <p:guide pos="76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5.fntdata"/><Relationship Id="rId39" Type="http://schemas.microsoft.com/office/2016/11/relationships/changesInfo" Target="changesInfos/changesInfo1.xml"/><Relationship Id="rId21" Type="http://schemas.openxmlformats.org/officeDocument/2006/relationships/notesMaster" Target="notesMasters/notesMaster1.xml"/><Relationship Id="rId34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sam Alissa" userId="1aee26ba-349c-4b6f-9b08-3634cbc14511" providerId="ADAL" clId="{9FDDED89-151F-4560-8E9F-1AFD52EB2E8F}"/>
    <pc:docChg chg="custSel modSld">
      <pc:chgData name="Husam Alissa" userId="1aee26ba-349c-4b6f-9b08-3634cbc14511" providerId="ADAL" clId="{9FDDED89-151F-4560-8E9F-1AFD52EB2E8F}" dt="2020-04-07T00:11:57.545" v="25" actId="6549"/>
      <pc:docMkLst>
        <pc:docMk/>
      </pc:docMkLst>
      <pc:sldChg chg="modNotesTx">
        <pc:chgData name="Husam Alissa" userId="1aee26ba-349c-4b6f-9b08-3634cbc14511" providerId="ADAL" clId="{9FDDED89-151F-4560-8E9F-1AFD52EB2E8F}" dt="2020-04-07T00:11:52.938" v="24" actId="6549"/>
        <pc:sldMkLst>
          <pc:docMk/>
          <pc:sldMk cId="3970144718" sldId="4895"/>
        </pc:sldMkLst>
      </pc:sldChg>
      <pc:sldChg chg="modSp mod">
        <pc:chgData name="Husam Alissa" userId="1aee26ba-349c-4b6f-9b08-3634cbc14511" providerId="ADAL" clId="{9FDDED89-151F-4560-8E9F-1AFD52EB2E8F}" dt="2020-04-03T20:54:51.460" v="23" actId="5793"/>
        <pc:sldMkLst>
          <pc:docMk/>
          <pc:sldMk cId="2384306332" sldId="5469"/>
        </pc:sldMkLst>
        <pc:spChg chg="mod">
          <ac:chgData name="Husam Alissa" userId="1aee26ba-349c-4b6f-9b08-3634cbc14511" providerId="ADAL" clId="{9FDDED89-151F-4560-8E9F-1AFD52EB2E8F}" dt="2020-04-03T20:54:51.460" v="23" actId="5793"/>
          <ac:spMkLst>
            <pc:docMk/>
            <pc:sldMk cId="2384306332" sldId="5469"/>
            <ac:spMk id="3" creationId="{F339C3DD-033F-4D9C-B662-50C89803E047}"/>
          </ac:spMkLst>
        </pc:spChg>
      </pc:sldChg>
      <pc:sldChg chg="modNotesTx">
        <pc:chgData name="Husam Alissa" userId="1aee26ba-349c-4b6f-9b08-3634cbc14511" providerId="ADAL" clId="{9FDDED89-151F-4560-8E9F-1AFD52EB2E8F}" dt="2020-04-07T00:11:57.545" v="25" actId="6549"/>
        <pc:sldMkLst>
          <pc:docMk/>
          <pc:sldMk cId="2908904136" sldId="5472"/>
        </pc:sldMkLst>
      </pc:sldChg>
      <pc:sldChg chg="modSp mod">
        <pc:chgData name="Husam Alissa" userId="1aee26ba-349c-4b6f-9b08-3634cbc14511" providerId="ADAL" clId="{9FDDED89-151F-4560-8E9F-1AFD52EB2E8F}" dt="2020-04-03T20:50:06.239" v="21" actId="1076"/>
        <pc:sldMkLst>
          <pc:docMk/>
          <pc:sldMk cId="559771210" sldId="5473"/>
        </pc:sldMkLst>
        <pc:spChg chg="mod">
          <ac:chgData name="Husam Alissa" userId="1aee26ba-349c-4b6f-9b08-3634cbc14511" providerId="ADAL" clId="{9FDDED89-151F-4560-8E9F-1AFD52EB2E8F}" dt="2020-04-03T20:50:02.534" v="20" actId="1076"/>
          <ac:spMkLst>
            <pc:docMk/>
            <pc:sldMk cId="559771210" sldId="5473"/>
            <ac:spMk id="3" creationId="{E4AB9CB4-FFA3-4636-8266-0918C6460121}"/>
          </ac:spMkLst>
        </pc:spChg>
        <pc:picChg chg="mod">
          <ac:chgData name="Husam Alissa" userId="1aee26ba-349c-4b6f-9b08-3634cbc14511" providerId="ADAL" clId="{9FDDED89-151F-4560-8E9F-1AFD52EB2E8F}" dt="2020-04-03T20:50:06.239" v="21" actId="1076"/>
          <ac:picMkLst>
            <pc:docMk/>
            <pc:sldMk cId="559771210" sldId="5473"/>
            <ac:picMk id="4" creationId="{E59805F3-386F-4CC3-9EE8-C29EC2AD3FB7}"/>
          </ac:picMkLst>
        </pc:pic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2-13T12:33:42.600" idx="6">
    <p:pos x="10" y="10"/>
    <p:text>LOVE the new colors.</p:text>
    <p:extLst>
      <p:ext uri="{C676402C-5697-4E1C-873F-D02D1690AC5C}">
        <p15:threadingInfo xmlns:p15="http://schemas.microsoft.com/office/powerpoint/2012/main" timeZoneBias="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36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A9BEC-10BD-438D-8188-6923E2E016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40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3913C-2C0D-46D7-9D90-51F0A73799F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13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" name="Google Shape;5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5967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0965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CP17 End Bumper copy 1">
  <p:cSld name="OCP17 End Bumper copy 1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5" descr="slide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01ED-B654-7449-9635-334A4910BB6D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EA28-F498-AD43-B938-06BEC22B7F0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AAC3B8-2690-294A-8867-8D93CDBD49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1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154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1"/>
          </p:nvPr>
        </p:nvSpPr>
        <p:spPr>
          <a:xfrm>
            <a:off x="1676400" y="2668270"/>
            <a:ext cx="10439400" cy="870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2"/>
          </p:nvPr>
        </p:nvSpPr>
        <p:spPr>
          <a:xfrm>
            <a:off x="12268200" y="2668270"/>
            <a:ext cx="10439400" cy="870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01ED-B654-7449-9635-334A4910BB6D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0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EA28-F498-AD43-B938-06BEC22B7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88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title"/>
          </p:nvPr>
        </p:nvSpPr>
        <p:spPr>
          <a:xfrm>
            <a:off x="1676400" y="730253"/>
            <a:ext cx="21031200" cy="1601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body" idx="1"/>
          </p:nvPr>
        </p:nvSpPr>
        <p:spPr>
          <a:xfrm>
            <a:off x="1676400" y="2713990"/>
            <a:ext cx="21031200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9498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392AB9-EB3E-2A4B-BAD0-B3FCB8830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01ED-B654-7449-9635-334A4910BB6D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51EA73-A965-9244-AA78-2668EF29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982C28-3FE0-FE47-AFC5-0EA044951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EA28-F498-AD43-B938-06BEC22B7F0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CD9D9D-1EFB-4F4A-B08B-16972EC974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829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497347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4"/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8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154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body" idx="1"/>
          </p:nvPr>
        </p:nvSpPr>
        <p:spPr>
          <a:xfrm>
            <a:off x="1676400" y="2576830"/>
            <a:ext cx="21031199" cy="870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78" r:id="rId3"/>
    <p:sldLayoutId id="2147483680" r:id="rId4"/>
    <p:sldLayoutId id="214748368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opencompute.org/wiki/Rack_&amp;_Power/Advanced_Cooling_Solutions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11" Type="http://schemas.openxmlformats.org/officeDocument/2006/relationships/image" Target="../media/image23.jpeg"/><Relationship Id="rId5" Type="http://schemas.openxmlformats.org/officeDocument/2006/relationships/image" Target="../media/image19.jpe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BDAFD4-3917-4C06-9B27-06521145A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32" y="457027"/>
            <a:ext cx="4968671" cy="39871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B90F50-20E6-4C28-AAD5-DEB778FC0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59453" y="0"/>
            <a:ext cx="3389670" cy="471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58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94C52-EDE3-485C-9C9C-D13EF7853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Components-Manifold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B9CB4-FFA3-4636-8266-0918C6460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2576830"/>
            <a:ext cx="11527536" cy="8702675"/>
          </a:xfrm>
        </p:spPr>
        <p:txBody>
          <a:bodyPr/>
          <a:lstStyle/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4800"/>
              <a:t>Blind-mate Vertical Rack Manifold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4800"/>
              <a:t>Olympus rack compatible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4800"/>
              <a:t>42 Station manifold features </a:t>
            </a:r>
            <a:r>
              <a:rPr lang="en-US" sz="4800" err="1"/>
              <a:t>Staubli</a:t>
            </a:r>
            <a:r>
              <a:rPr lang="en-US" sz="4800"/>
              <a:t> CGD03 blind-mate 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4800"/>
              <a:t>CGB20 manual-mate Dry-break QDs, 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4800"/>
              <a:t>Automatic air bleeder valve.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endParaRPr lang="en-US" sz="4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F70803-173D-4B2B-9A0A-0F531E1EE4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60306" y="1938991"/>
            <a:ext cx="3976334" cy="99783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D0DD17-7E42-4130-906C-175013879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2508" y="259231"/>
            <a:ext cx="2239110" cy="17967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F2A697-D55F-4784-BD89-2D2B908107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8984" y="122765"/>
            <a:ext cx="1822078" cy="195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44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94C52-EDE3-485C-9C9C-D13EF7853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730251"/>
            <a:ext cx="22951440" cy="1540298"/>
          </a:xfrm>
        </p:spPr>
        <p:txBody>
          <a:bodyPr/>
          <a:lstStyle/>
          <a:p>
            <a:r>
              <a:rPr lang="en-US" sz="7200"/>
              <a:t>Components- Reservoir and Pumping Unit (RPU)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B9CB4-FFA3-4636-8266-0918C6460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830" y="2741569"/>
            <a:ext cx="13631005" cy="8702675"/>
          </a:xfrm>
        </p:spPr>
        <p:txBody>
          <a:bodyPr/>
          <a:lstStyle/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4800" dirty="0"/>
              <a:t>Fixed pump design (</a:t>
            </a:r>
            <a:r>
              <a:rPr lang="en-US" sz="5400" dirty="0"/>
              <a:t>PoC</a:t>
            </a:r>
            <a:r>
              <a:rPr lang="en-US" sz="4800" dirty="0"/>
              <a:t>)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4800" dirty="0"/>
              <a:t>Custom GRI pumps</a:t>
            </a:r>
          </a:p>
          <a:p>
            <a:pPr marL="685800" indent="-457200" fontAlgn="base">
              <a:buFont typeface="Arial" panose="020B0604020202020204" pitchFamily="34" charset="0"/>
              <a:buChar char="•"/>
            </a:pPr>
            <a:r>
              <a:rPr lang="en-CA" sz="4800" dirty="0"/>
              <a:t>Controls and monitors the remote Liquid-to-air HX</a:t>
            </a:r>
            <a:r>
              <a:rPr lang="en-US" sz="4800" dirty="0"/>
              <a:t>​</a:t>
            </a:r>
          </a:p>
          <a:p>
            <a:pPr marL="685800" indent="-457200" fontAlgn="base">
              <a:buFont typeface="Arial" panose="020B0604020202020204" pitchFamily="34" charset="0"/>
              <a:buChar char="•"/>
            </a:pPr>
            <a:r>
              <a:rPr lang="en-CA" sz="4800" dirty="0"/>
              <a:t>Interface with Rack level management system</a:t>
            </a:r>
            <a:endParaRPr lang="en-US" sz="4800" dirty="0"/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4800" dirty="0"/>
              <a:t>Compatible with </a:t>
            </a:r>
            <a:r>
              <a:rPr lang="en-US" sz="4800" dirty="0" err="1"/>
              <a:t>OpenRack</a:t>
            </a:r>
            <a:r>
              <a:rPr lang="en-US" sz="4800" dirty="0"/>
              <a:t> V2, V3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4800" dirty="0"/>
              <a:t>MSFT and Facebook collaboration on common RPU specs refer to”</a:t>
            </a:r>
            <a:r>
              <a:rPr lang="en-US" sz="4800" b="1" dirty="0">
                <a:solidFill>
                  <a:srgbClr val="5F6062"/>
                </a:solidFill>
              </a:rPr>
              <a:t> </a:t>
            </a:r>
            <a:r>
              <a:rPr lang="en-US" sz="4800" i="1" dirty="0">
                <a:solidFill>
                  <a:srgbClr val="5F6062"/>
                </a:solidFill>
              </a:rPr>
              <a:t>Air-Assisted Liquid Cooling: Cold Plate Enablement in Air-Cooled Facilities</a:t>
            </a:r>
            <a:r>
              <a:rPr lang="en-US" sz="4800" dirty="0">
                <a:solidFill>
                  <a:srgbClr val="5F6062"/>
                </a:solidFill>
              </a:rPr>
              <a:t>”</a:t>
            </a:r>
            <a:endParaRPr lang="en-US" sz="4800" dirty="0"/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4800" dirty="0"/>
              <a:t>Max (one-pump) performance: </a:t>
            </a:r>
          </a:p>
          <a:p>
            <a:pPr marL="1600200" lvl="2" indent="-457200">
              <a:buFont typeface="Arial" panose="020B0604020202020204" pitchFamily="34" charset="0"/>
              <a:buChar char="•"/>
            </a:pPr>
            <a:r>
              <a:rPr lang="en-US" sz="4800" dirty="0"/>
              <a:t>50 LPM @ 25 PSI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endParaRPr lang="en-US" sz="4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056EC6-865E-4155-BA6A-159E23FEC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2508" y="259231"/>
            <a:ext cx="2239110" cy="17967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F378D8-5235-4B1B-BF81-FB0B2D73A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8984" y="122765"/>
            <a:ext cx="1822078" cy="19599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C71C64-D189-4823-BA0E-8F9F4B85A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9007" y="3289835"/>
            <a:ext cx="4785157" cy="8232531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59D7D0B-7041-4F25-B1B4-0D71A07013E8}"/>
              </a:ext>
            </a:extLst>
          </p:cNvPr>
          <p:cNvCxnSpPr>
            <a:cxnSpLocks/>
          </p:cNvCxnSpPr>
          <p:nvPr/>
        </p:nvCxnSpPr>
        <p:spPr>
          <a:xfrm>
            <a:off x="15492083" y="3761509"/>
            <a:ext cx="2130899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0C620E2-35D7-4709-BB1C-FFC59CCD4907}"/>
              </a:ext>
            </a:extLst>
          </p:cNvPr>
          <p:cNvSpPr/>
          <p:nvPr/>
        </p:nvSpPr>
        <p:spPr>
          <a:xfrm>
            <a:off x="13950313" y="3557550"/>
            <a:ext cx="14324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>
                <a:solidFill>
                  <a:srgbClr val="5F6062"/>
                </a:solidFill>
              </a:rPr>
              <a:t>Return QD</a:t>
            </a:r>
            <a:endParaRPr lang="en-CA" sz="2000">
              <a:solidFill>
                <a:srgbClr val="5F6062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B4F3C94-D32C-4DC0-9E25-8D58A0B5A4CC}"/>
              </a:ext>
            </a:extLst>
          </p:cNvPr>
          <p:cNvCxnSpPr>
            <a:cxnSpLocks/>
          </p:cNvCxnSpPr>
          <p:nvPr/>
        </p:nvCxnSpPr>
        <p:spPr>
          <a:xfrm>
            <a:off x="15551239" y="6380213"/>
            <a:ext cx="2173558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7906DF7E-A496-4B53-872C-C76DB9616C94}"/>
              </a:ext>
            </a:extLst>
          </p:cNvPr>
          <p:cNvSpPr/>
          <p:nvPr/>
        </p:nvSpPr>
        <p:spPr>
          <a:xfrm>
            <a:off x="14059663" y="6180158"/>
            <a:ext cx="14324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>
                <a:solidFill>
                  <a:srgbClr val="5F6062"/>
                </a:solidFill>
              </a:rPr>
              <a:t>Reservoir</a:t>
            </a:r>
            <a:endParaRPr lang="en-CA" sz="2000">
              <a:solidFill>
                <a:srgbClr val="5F6062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A90FAF4-BA2E-49CF-B186-F2267EA6187A}"/>
              </a:ext>
            </a:extLst>
          </p:cNvPr>
          <p:cNvCxnSpPr>
            <a:cxnSpLocks/>
          </p:cNvCxnSpPr>
          <p:nvPr/>
        </p:nvCxnSpPr>
        <p:spPr>
          <a:xfrm>
            <a:off x="15551239" y="10154546"/>
            <a:ext cx="1712891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4B8E8CA4-5F50-4F72-ACAB-28D73E74C5EB}"/>
              </a:ext>
            </a:extLst>
          </p:cNvPr>
          <p:cNvSpPr/>
          <p:nvPr/>
        </p:nvSpPr>
        <p:spPr>
          <a:xfrm>
            <a:off x="13950313" y="9954491"/>
            <a:ext cx="14324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>
                <a:solidFill>
                  <a:srgbClr val="5F6062"/>
                </a:solidFill>
              </a:rPr>
              <a:t>Pump</a:t>
            </a:r>
            <a:endParaRPr lang="en-CA" sz="2000">
              <a:solidFill>
                <a:srgbClr val="5F6062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BF57D3F-8984-46C1-8E71-819BF88DFC43}"/>
              </a:ext>
            </a:extLst>
          </p:cNvPr>
          <p:cNvSpPr/>
          <p:nvPr/>
        </p:nvSpPr>
        <p:spPr>
          <a:xfrm>
            <a:off x="21351932" y="9954491"/>
            <a:ext cx="14324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5F6062"/>
                </a:solidFill>
              </a:rPr>
              <a:t>Pump</a:t>
            </a:r>
            <a:endParaRPr lang="en-CA" sz="2000">
              <a:solidFill>
                <a:srgbClr val="5F6062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9675AF6-D8FB-4EF7-AB29-CA8F3887C56B}"/>
              </a:ext>
            </a:extLst>
          </p:cNvPr>
          <p:cNvCxnSpPr>
            <a:cxnSpLocks/>
          </p:cNvCxnSpPr>
          <p:nvPr/>
        </p:nvCxnSpPr>
        <p:spPr>
          <a:xfrm flipH="1">
            <a:off x="19026432" y="10154546"/>
            <a:ext cx="2159314" cy="43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EE1FE43B-A86F-4688-8FA3-D518EE0108EC}"/>
              </a:ext>
            </a:extLst>
          </p:cNvPr>
          <p:cNvSpPr/>
          <p:nvPr/>
        </p:nvSpPr>
        <p:spPr>
          <a:xfrm>
            <a:off x="21202090" y="4396542"/>
            <a:ext cx="25489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5F6062"/>
                </a:solidFill>
              </a:rPr>
              <a:t>Pressure/Temp/Flow</a:t>
            </a:r>
            <a:endParaRPr lang="en-CA" sz="2000">
              <a:solidFill>
                <a:srgbClr val="5F6062"/>
              </a:solidFill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5827EB9-3C04-4BDA-9EB7-0B52E8C39096}"/>
              </a:ext>
            </a:extLst>
          </p:cNvPr>
          <p:cNvCxnSpPr>
            <a:cxnSpLocks/>
          </p:cNvCxnSpPr>
          <p:nvPr/>
        </p:nvCxnSpPr>
        <p:spPr>
          <a:xfrm flipH="1">
            <a:off x="19603484" y="4597030"/>
            <a:ext cx="1478516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C099A6BA-4142-4081-9E2C-AC142EBEF031}"/>
              </a:ext>
            </a:extLst>
          </p:cNvPr>
          <p:cNvSpPr/>
          <p:nvPr/>
        </p:nvSpPr>
        <p:spPr>
          <a:xfrm>
            <a:off x="21202090" y="3551425"/>
            <a:ext cx="25489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5F6062"/>
                </a:solidFill>
              </a:rPr>
              <a:t>Supply QD</a:t>
            </a:r>
            <a:endParaRPr lang="en-CA" sz="2000">
              <a:solidFill>
                <a:srgbClr val="5F6062"/>
              </a:solidFill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337CFBE-35DC-4BDA-BD3E-557271DA71AA}"/>
              </a:ext>
            </a:extLst>
          </p:cNvPr>
          <p:cNvCxnSpPr>
            <a:cxnSpLocks/>
          </p:cNvCxnSpPr>
          <p:nvPr/>
        </p:nvCxnSpPr>
        <p:spPr>
          <a:xfrm flipH="1">
            <a:off x="19603484" y="3751913"/>
            <a:ext cx="1478516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2656A77-99A4-47B9-8518-B9BBBDD78F2C}"/>
              </a:ext>
            </a:extLst>
          </p:cNvPr>
          <p:cNvCxnSpPr>
            <a:cxnSpLocks/>
          </p:cNvCxnSpPr>
          <p:nvPr/>
        </p:nvCxnSpPr>
        <p:spPr>
          <a:xfrm>
            <a:off x="15492083" y="4292992"/>
            <a:ext cx="3286984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81587F19-19C2-4B16-ACBE-FAA7F0DAA689}"/>
              </a:ext>
            </a:extLst>
          </p:cNvPr>
          <p:cNvSpPr/>
          <p:nvPr/>
        </p:nvSpPr>
        <p:spPr>
          <a:xfrm>
            <a:off x="13950313" y="4089033"/>
            <a:ext cx="14324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>
                <a:solidFill>
                  <a:srgbClr val="5F6062"/>
                </a:solidFill>
              </a:rPr>
              <a:t>Busbar Connector</a:t>
            </a:r>
            <a:endParaRPr lang="en-CA" sz="2000">
              <a:solidFill>
                <a:srgbClr val="5F6062"/>
              </a:solidFill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A543C79-5240-438E-B72F-21453EE6AF6E}"/>
              </a:ext>
            </a:extLst>
          </p:cNvPr>
          <p:cNvCxnSpPr>
            <a:cxnSpLocks/>
          </p:cNvCxnSpPr>
          <p:nvPr/>
        </p:nvCxnSpPr>
        <p:spPr>
          <a:xfrm>
            <a:off x="15492083" y="5235429"/>
            <a:ext cx="2410612" cy="19747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422143A2-1DFA-43FB-91C9-72DE95830DA8}"/>
              </a:ext>
            </a:extLst>
          </p:cNvPr>
          <p:cNvSpPr/>
          <p:nvPr/>
        </p:nvSpPr>
        <p:spPr>
          <a:xfrm>
            <a:off x="13377333" y="5035374"/>
            <a:ext cx="19938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5F6062"/>
                </a:solidFill>
              </a:rPr>
              <a:t>Pressure/Temp</a:t>
            </a:r>
            <a:endParaRPr lang="en-CA" sz="2000">
              <a:solidFill>
                <a:srgbClr val="5F606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9805F3-386F-4CC3-9EE8-C29EC2AD3F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76629" y="10236540"/>
            <a:ext cx="1854974" cy="333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771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94C52-EDE3-485C-9C9C-D13EF7853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730251"/>
            <a:ext cx="22951440" cy="1540298"/>
          </a:xfrm>
        </p:spPr>
        <p:txBody>
          <a:bodyPr/>
          <a:lstStyle/>
          <a:p>
            <a:r>
              <a:rPr lang="en-US" sz="8800"/>
              <a:t>TCO Tuning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2D62925D-81D6-406D-9D3A-2911D205EF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2211879"/>
              </p:ext>
            </p:extLst>
          </p:nvPr>
        </p:nvGraphicFramePr>
        <p:xfrm>
          <a:off x="1347216" y="2759393"/>
          <a:ext cx="21031200" cy="914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10400">
                  <a:extLst>
                    <a:ext uri="{9D8B030D-6E8A-4147-A177-3AD203B41FA5}">
                      <a16:colId xmlns:a16="http://schemas.microsoft.com/office/drawing/2014/main" val="3736105015"/>
                    </a:ext>
                  </a:extLst>
                </a:gridCol>
                <a:gridCol w="7010400">
                  <a:extLst>
                    <a:ext uri="{9D8B030D-6E8A-4147-A177-3AD203B41FA5}">
                      <a16:colId xmlns:a16="http://schemas.microsoft.com/office/drawing/2014/main" val="516297314"/>
                    </a:ext>
                  </a:extLst>
                </a:gridCol>
                <a:gridCol w="7010400">
                  <a:extLst>
                    <a:ext uri="{9D8B030D-6E8A-4147-A177-3AD203B41FA5}">
                      <a16:colId xmlns:a16="http://schemas.microsoft.com/office/drawing/2014/main" val="6494881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4400"/>
                        <a:t>Design For..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/>
                        <a:t>Efficiency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/>
                        <a:t>Performance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55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i="1"/>
                        <a:t>Total Rack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i="1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i="1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0413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i="1"/>
                        <a:t>Liquid Load 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i="1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i="1"/>
                        <a:t>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4712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i="1"/>
                        <a:t>Air Load 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i="1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i="1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3706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i="1"/>
                        <a:t>Ambient Air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i="1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i="1"/>
                        <a:t>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6480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i="1"/>
                        <a:t>Airflow CFM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i="1"/>
                        <a:t>4700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i="1"/>
                        <a:t>5800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515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i="1"/>
                        <a:t>Liquid Coolant Flow LPM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i="1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i="1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2948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i="1" err="1"/>
                        <a:t>RDHx</a:t>
                      </a:r>
                      <a:r>
                        <a:rPr lang="en-US" sz="4400" i="1"/>
                        <a:t> Air In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i="1"/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i="1"/>
                        <a:t>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5031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400" i="1" err="1"/>
                        <a:t>RDHx</a:t>
                      </a:r>
                      <a:r>
                        <a:rPr lang="en-US" sz="4400" i="1"/>
                        <a:t> Air Out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i="1"/>
                        <a:t>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i="1"/>
                        <a:t>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865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i="1" dirty="0"/>
                        <a:t>Manifold Supply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i="1"/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i="1"/>
                        <a:t>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79262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i="1" dirty="0"/>
                        <a:t>CFM/kW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i="1" dirty="0"/>
                        <a:t>117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i="1" dirty="0"/>
                        <a:t>145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004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i="1"/>
                        <a:t>Power Overhead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i="1"/>
                        <a:t>Lower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i="1" dirty="0"/>
                        <a:t>Higher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9844961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C8974AC8-7174-4D39-8930-AF7DBD1D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2508" y="259231"/>
            <a:ext cx="2239110" cy="17967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0535EC-E574-4575-A95C-A67F2CA0C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8984" y="122765"/>
            <a:ext cx="1822078" cy="1959988"/>
          </a:xfrm>
          <a:prstGeom prst="rect">
            <a:avLst/>
          </a:prstGeom>
        </p:spPr>
      </p:pic>
      <p:pic>
        <p:nvPicPr>
          <p:cNvPr id="13" name="Picture 12" descr="A picture containing clock&#10;&#10;Description automatically generated">
            <a:extLst>
              <a:ext uri="{FF2B5EF4-FFF2-40B4-BE49-F238E27FC236}">
                <a16:creationId xmlns:a16="http://schemas.microsoft.com/office/drawing/2014/main" id="{D7D76DFD-DB60-425D-B652-A1B3A6623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7872" y="195381"/>
            <a:ext cx="2075168" cy="207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63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190F5-4DD2-4211-9532-E3114A232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AA1E0-DC16-43F9-B696-DAD8F6B0A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150" y="2576830"/>
            <a:ext cx="22898100" cy="8702675"/>
          </a:xfrm>
        </p:spPr>
        <p:txBody>
          <a:bodyPr/>
          <a:lstStyle/>
          <a:p>
            <a:pPr marL="1085850" indent="-857250">
              <a:buFontTx/>
              <a:buChar char="-"/>
            </a:pPr>
            <a:r>
              <a:rPr lang="en-US"/>
              <a:t>Hot swappable pumps and fans</a:t>
            </a:r>
          </a:p>
          <a:p>
            <a:pPr marL="1085850" indent="-857250">
              <a:buFontTx/>
              <a:buChar char="-"/>
            </a:pPr>
            <a:r>
              <a:rPr lang="en-US"/>
              <a:t>Control and monitoring scheme built in the door for both water and air sides</a:t>
            </a:r>
          </a:p>
          <a:p>
            <a:pPr marL="1085850" indent="-857250">
              <a:buFontTx/>
              <a:buChar char="-"/>
            </a:pPr>
            <a:r>
              <a:rPr lang="en-US"/>
              <a:t>Optimized RDHX for improved/redundant performance </a:t>
            </a:r>
          </a:p>
          <a:p>
            <a:pPr marL="1085850" indent="-857250">
              <a:buFontTx/>
              <a:buChar char="-"/>
            </a:pPr>
            <a:r>
              <a:rPr lang="en-US"/>
              <a:t>More sources for pumps</a:t>
            </a:r>
          </a:p>
        </p:txBody>
      </p:sp>
    </p:spTree>
    <p:extLst>
      <p:ext uri="{BB962C8B-B14F-4D97-AF65-F5344CB8AC3E}">
        <p14:creationId xmlns:p14="http://schemas.microsoft.com/office/powerpoint/2010/main" val="2322385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5;p15">
            <a:extLst>
              <a:ext uri="{FF2B5EF4-FFF2-40B4-BE49-F238E27FC236}">
                <a16:creationId xmlns:a16="http://schemas.microsoft.com/office/drawing/2014/main" id="{ECA195CC-7776-429E-A8ED-879CD8AD5C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1975" y="730251"/>
            <a:ext cx="21031200" cy="16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</a:pPr>
            <a:r>
              <a:rPr lang="en-US"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Call to Action</a:t>
            </a:r>
            <a:endParaRPr sz="10000" b="0" i="0" u="none" strike="noStrike" cap="none"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" name="Google Shape;76;p15">
            <a:extLst>
              <a:ext uri="{FF2B5EF4-FFF2-40B4-BE49-F238E27FC236}">
                <a16:creationId xmlns:a16="http://schemas.microsoft.com/office/drawing/2014/main" id="{F339C3DD-033F-4D9C-B662-50C89803E047}"/>
              </a:ext>
            </a:extLst>
          </p:cNvPr>
          <p:cNvSpPr txBox="1">
            <a:spLocks/>
          </p:cNvSpPr>
          <p:nvPr/>
        </p:nvSpPr>
        <p:spPr>
          <a:xfrm>
            <a:off x="793627" y="2527034"/>
            <a:ext cx="23272233" cy="89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857250" indent="-857250">
              <a:lnSpc>
                <a:spcPct val="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800" dirty="0"/>
              <a:t>Create eco system for Air assisted liquid cooled rack components: </a:t>
            </a:r>
          </a:p>
          <a:p>
            <a:pPr marL="857250" indent="-857250">
              <a:lnSpc>
                <a:spcPct val="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800" dirty="0"/>
          </a:p>
          <a:p>
            <a:pPr marL="1771650" lvl="2" indent="-857250">
              <a:lnSpc>
                <a:spcPct val="7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4800" dirty="0"/>
              <a:t>Standardization of specification and interfaces:</a:t>
            </a:r>
          </a:p>
          <a:p>
            <a:pPr marL="2686050" lvl="4" indent="-857250">
              <a:lnSpc>
                <a:spcPct val="7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4000" dirty="0"/>
              <a:t>RDHX, manifold, RPUs, pumps, Coolants</a:t>
            </a:r>
          </a:p>
          <a:p>
            <a:pPr marL="1771650" lvl="2" indent="-857250">
              <a:lnSpc>
                <a:spcPct val="7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4800" dirty="0"/>
              <a:t>Consistent guidelines of Deployment, Serviceability, Control</a:t>
            </a:r>
          </a:p>
          <a:p>
            <a:pPr marL="1771650" lvl="2" indent="-857250">
              <a:lnSpc>
                <a:spcPct val="7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4800" dirty="0"/>
              <a:t>Vendor and end user collaboration on monitoring</a:t>
            </a:r>
          </a:p>
          <a:p>
            <a:pPr marL="1771650" lvl="2" indent="-857250">
              <a:lnSpc>
                <a:spcPct val="7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4800" dirty="0"/>
              <a:t>Leakage and risk mitigation </a:t>
            </a:r>
          </a:p>
          <a:p>
            <a:pPr marL="1771650" lvl="2" indent="-857250">
              <a:lnSpc>
                <a:spcPct val="7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 sz="4800" dirty="0"/>
          </a:p>
          <a:p>
            <a:pPr marL="0" indent="0">
              <a:lnSpc>
                <a:spcPct val="70000"/>
              </a:lnSpc>
              <a:spcBef>
                <a:spcPts val="0"/>
              </a:spcBef>
            </a:pPr>
            <a:endParaRPr lang="en-US" sz="4800" dirty="0"/>
          </a:p>
          <a:p>
            <a:pPr marL="0" indent="0">
              <a:lnSpc>
                <a:spcPct val="70000"/>
              </a:lnSpc>
              <a:spcBef>
                <a:spcPts val="0"/>
              </a:spcBef>
            </a:pPr>
            <a:endParaRPr lang="en-US" sz="4800" dirty="0"/>
          </a:p>
          <a:p>
            <a:pPr>
              <a:lnSpc>
                <a:spcPct val="70000"/>
              </a:lnSpc>
              <a:spcBef>
                <a:spcPts val="1000"/>
              </a:spcBef>
              <a:buClr>
                <a:srgbClr val="FF0000"/>
              </a:buClr>
              <a:buSzPts val="3600"/>
            </a:pPr>
            <a:r>
              <a:rPr lang="en-US" sz="2800" dirty="0">
                <a:solidFill>
                  <a:srgbClr val="000000"/>
                </a:solidFill>
              </a:rPr>
              <a:t>Project </a:t>
            </a:r>
            <a:r>
              <a:rPr lang="en-US" sz="2800" dirty="0"/>
              <a:t>Wiki with latest specification: </a:t>
            </a:r>
            <a:r>
              <a:rPr lang="en-US" sz="2800" dirty="0">
                <a:hlinkClick r:id="rId2"/>
              </a:rPr>
              <a:t>https://www.opencompute.org/wiki/Rack_%26_Power/Advanced_Cooling_Solutions</a:t>
            </a:r>
            <a:r>
              <a:rPr lang="en-US" sz="2800" dirty="0"/>
              <a:t> </a:t>
            </a:r>
          </a:p>
          <a:p>
            <a:pPr>
              <a:lnSpc>
                <a:spcPct val="70000"/>
              </a:lnSpc>
              <a:spcBef>
                <a:spcPts val="1000"/>
              </a:spcBef>
              <a:buClr>
                <a:srgbClr val="FF0000"/>
              </a:buClr>
              <a:buSzPts val="3600"/>
            </a:pPr>
            <a:endParaRPr lang="en-US" sz="2800" dirty="0"/>
          </a:p>
          <a:p>
            <a:pPr>
              <a:lnSpc>
                <a:spcPct val="70000"/>
              </a:lnSpc>
              <a:spcBef>
                <a:spcPts val="1000"/>
              </a:spcBef>
              <a:buClr>
                <a:srgbClr val="FF0000"/>
              </a:buClr>
              <a:buSzPts val="3600"/>
            </a:pPr>
            <a:r>
              <a:rPr lang="en-US" sz="2800" b="1" dirty="0"/>
              <a:t>ACS Door Heat Exchange</a:t>
            </a:r>
          </a:p>
          <a:p>
            <a:pPr>
              <a:lnSpc>
                <a:spcPct val="70000"/>
              </a:lnSpc>
              <a:spcBef>
                <a:spcPts val="1000"/>
              </a:spcBef>
              <a:buClr>
                <a:srgbClr val="FF0000"/>
              </a:buClr>
              <a:buSzPts val="3600"/>
            </a:pPr>
            <a:r>
              <a:rPr lang="en-US" sz="2800" b="1" dirty="0"/>
              <a:t>ACS Cold Plate</a:t>
            </a:r>
          </a:p>
          <a:p>
            <a:pPr>
              <a:lnSpc>
                <a:spcPct val="70000"/>
              </a:lnSpc>
              <a:spcBef>
                <a:spcPts val="1000"/>
              </a:spcBef>
              <a:buClr>
                <a:srgbClr val="FF0000"/>
              </a:buClr>
              <a:buSzPts val="3600"/>
            </a:pPr>
            <a:r>
              <a:rPr lang="en-US" sz="2800" b="1" dirty="0"/>
              <a:t>ACS Immersion Cooling</a:t>
            </a:r>
          </a:p>
          <a:p>
            <a:pPr>
              <a:lnSpc>
                <a:spcPct val="70000"/>
              </a:lnSpc>
              <a:spcBef>
                <a:spcPts val="1000"/>
              </a:spcBef>
              <a:buClr>
                <a:srgbClr val="FF0000"/>
              </a:buClr>
              <a:buSzPts val="3600"/>
            </a:pPr>
            <a:endParaRPr lang="en-US" sz="2800" dirty="0"/>
          </a:p>
          <a:p>
            <a:pPr>
              <a:lnSpc>
                <a:spcPct val="70000"/>
              </a:lnSpc>
              <a:spcBef>
                <a:spcPts val="1000"/>
              </a:spcBef>
              <a:buClr>
                <a:srgbClr val="FF0000"/>
              </a:buClr>
              <a:buSzPts val="3600"/>
            </a:pPr>
            <a:r>
              <a:rPr lang="en-US" sz="2800" dirty="0"/>
              <a:t>Please join the group and help develop the harmonization standards that will enable advanced cooling solutions for </a:t>
            </a:r>
            <a:r>
              <a:rPr lang="en-US" sz="2800" dirty="0" err="1"/>
              <a:t>OpenCompute</a:t>
            </a:r>
            <a:r>
              <a:rPr lang="en-US" sz="2800" dirty="0"/>
              <a:t> solutions.</a:t>
            </a:r>
          </a:p>
          <a:p>
            <a:pPr marL="857250" indent="-857250">
              <a:lnSpc>
                <a:spcPct val="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1771650" lvl="2" indent="-857250">
              <a:lnSpc>
                <a:spcPct val="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0" indent="0">
              <a:lnSpc>
                <a:spcPct val="70000"/>
              </a:lnSpc>
            </a:pPr>
            <a:br>
              <a:rPr lang="en-US" sz="4800" dirty="0"/>
            </a:br>
            <a:endParaRPr lang="en-US" sz="4800" dirty="0"/>
          </a:p>
          <a:p>
            <a:pPr marL="0" indent="0">
              <a:lnSpc>
                <a:spcPct val="70000"/>
              </a:lnSpc>
            </a:pPr>
            <a:endParaRPr lang="en-US" sz="4800" dirty="0"/>
          </a:p>
          <a:p>
            <a:pPr marL="0" indent="0">
              <a:lnSpc>
                <a:spcPct val="70000"/>
              </a:lnSpc>
              <a:buSzPts val="1600"/>
            </a:pPr>
            <a:endParaRPr lang="en-US" sz="11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9EB28E-D9A4-440D-8DB8-77E270DFB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2508" y="259231"/>
            <a:ext cx="2239110" cy="17967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D09933-CB54-41CD-A1F1-BFB369FD5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8984" y="122765"/>
            <a:ext cx="1822078" cy="1959988"/>
          </a:xfrm>
          <a:prstGeom prst="rect">
            <a:avLst/>
          </a:prstGeom>
        </p:spPr>
      </p:pic>
      <p:pic>
        <p:nvPicPr>
          <p:cNvPr id="7" name="Google Shape;88;p17">
            <a:extLst>
              <a:ext uri="{FF2B5EF4-FFF2-40B4-BE49-F238E27FC236}">
                <a16:creationId xmlns:a16="http://schemas.microsoft.com/office/drawing/2014/main" id="{12ACF91F-9F6E-4995-9C41-0474946DF7A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557014" y="3364992"/>
            <a:ext cx="4194048" cy="4656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4306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9A8943-F2B3-4B23-AC18-D46641BB8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32" y="457027"/>
            <a:ext cx="4968671" cy="39871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879E8F-6AEB-43FD-958D-E732644EB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9453" y="0"/>
            <a:ext cx="3389670" cy="471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573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4;p12">
            <a:extLst>
              <a:ext uri="{FF2B5EF4-FFF2-40B4-BE49-F238E27FC236}">
                <a16:creationId xmlns:a16="http://schemas.microsoft.com/office/drawing/2014/main" id="{C6965893-7392-4618-ABC4-5F21E30D91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6031" y="5053054"/>
            <a:ext cx="24127969" cy="7829476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r>
              <a:rPr lang="en-US" sz="6600" dirty="0"/>
              <a:t>Air-assisted Liquid Cooled Olympus rack/server using A-L RDHX</a:t>
            </a:r>
            <a:br>
              <a:rPr lang="en-US" sz="9600" dirty="0"/>
            </a:br>
            <a:br>
              <a:rPr lang="en-US" sz="9600" dirty="0"/>
            </a:br>
            <a:endParaRPr lang="en-US" sz="9600" dirty="0">
              <a:solidFill>
                <a:schemeClr val="lt2"/>
              </a:solidFill>
            </a:endParaRPr>
          </a:p>
          <a:p>
            <a:pPr lvl="0">
              <a:buClr>
                <a:srgbClr val="5F6062"/>
              </a:buClr>
              <a:buSzPts val="6400"/>
            </a:pPr>
            <a:r>
              <a:rPr lang="en-US" sz="4800" dirty="0">
                <a:solidFill>
                  <a:srgbClr val="5F6062"/>
                </a:solidFill>
              </a:rPr>
              <a:t>Husam Alissa, Sr. Data Center Architect, Microsoft</a:t>
            </a:r>
            <a:br>
              <a:rPr lang="en-US" sz="4800" dirty="0">
                <a:solidFill>
                  <a:srgbClr val="5F6062"/>
                </a:solidFill>
              </a:rPr>
            </a:br>
            <a:r>
              <a:rPr lang="en-US" sz="4800" dirty="0">
                <a:solidFill>
                  <a:srgbClr val="5F6062"/>
                </a:solidFill>
              </a:rPr>
              <a:t>Robert Lankston, Sr. Server Architect, Microsoft</a:t>
            </a:r>
            <a:br>
              <a:rPr lang="en-US" sz="4800" dirty="0">
                <a:solidFill>
                  <a:srgbClr val="5F6062"/>
                </a:solidFill>
              </a:rPr>
            </a:br>
            <a:r>
              <a:rPr lang="en-US" sz="4800" dirty="0">
                <a:solidFill>
                  <a:srgbClr val="5F6062"/>
                </a:solidFill>
              </a:rPr>
              <a:t>Brandon Rubenstein, Director of Engineering, Microsoft</a:t>
            </a:r>
            <a:endParaRPr lang="en-US" sz="4800" dirty="0">
              <a:solidFill>
                <a:schemeClr val="lt2"/>
              </a:solidFill>
            </a:endParaRPr>
          </a:p>
        </p:txBody>
      </p:sp>
      <p:pic>
        <p:nvPicPr>
          <p:cNvPr id="5" name="Google Shape;47;p12">
            <a:extLst>
              <a:ext uri="{FF2B5EF4-FFF2-40B4-BE49-F238E27FC236}">
                <a16:creationId xmlns:a16="http://schemas.microsoft.com/office/drawing/2014/main" id="{B39363D2-85F7-4CFB-85E6-8EAD01B3239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174838" y="6139892"/>
            <a:ext cx="4612202" cy="4612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8DDD95-E4E1-46C3-90E0-8E9CFF94F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968671" cy="39871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6B3E83-6498-4AE1-A39B-D0D5BFE98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59453" y="-128016"/>
            <a:ext cx="3389670" cy="471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563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32273-CB61-4B82-9E68-057991FE0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6254" y="3183798"/>
            <a:ext cx="12856124" cy="1009322"/>
          </a:xfrm>
        </p:spPr>
        <p:txBody>
          <a:bodyPr>
            <a:noAutofit/>
          </a:bodyPr>
          <a:lstStyle/>
          <a:p>
            <a:r>
              <a:rPr lang="en-US" sz="7200">
                <a:solidFill>
                  <a:srgbClr val="00B0F0"/>
                </a:solidFill>
              </a:rPr>
              <a:t>Chip Power and Temperature Requirements Trends</a:t>
            </a:r>
            <a:br>
              <a:rPr lang="en-US" sz="7200">
                <a:solidFill>
                  <a:srgbClr val="00B0F0"/>
                </a:solidFill>
              </a:rPr>
            </a:br>
            <a:endParaRPr lang="en-US" sz="72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0870D13-D345-4EC5-A662-C8AD2C99B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2508" y="259231"/>
            <a:ext cx="2239110" cy="17967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C90F23F-6FF3-4868-B9A5-A4119A8A3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8984" y="122765"/>
            <a:ext cx="1822078" cy="195998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901A925-1115-4D8F-84C7-F8EC9FD4F50E}"/>
              </a:ext>
            </a:extLst>
          </p:cNvPr>
          <p:cNvGrpSpPr/>
          <p:nvPr/>
        </p:nvGrpSpPr>
        <p:grpSpPr>
          <a:xfrm>
            <a:off x="12696302" y="5590283"/>
            <a:ext cx="11416028" cy="5531259"/>
            <a:chOff x="12696302" y="5590283"/>
            <a:chExt cx="11416028" cy="553125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2221EBF-87A1-497E-B2A7-12CFC8BB2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755936" y="5634895"/>
              <a:ext cx="8685902" cy="5012874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A030CA3-E51C-46E8-94C0-E2052DE200B2}"/>
                </a:ext>
              </a:extLst>
            </p:cNvPr>
            <p:cNvGrpSpPr/>
            <p:nvPr/>
          </p:nvGrpSpPr>
          <p:grpSpPr>
            <a:xfrm>
              <a:off x="12696302" y="5590283"/>
              <a:ext cx="11416028" cy="5111144"/>
              <a:chOff x="6663145" y="513372"/>
              <a:chExt cx="5478592" cy="2555572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0F436B1-61B8-4118-862F-2823472343DF}"/>
                  </a:ext>
                </a:extLst>
              </p:cNvPr>
              <p:cNvSpPr/>
              <p:nvPr/>
            </p:nvSpPr>
            <p:spPr>
              <a:xfrm rot="16200000">
                <a:off x="8124655" y="-948138"/>
                <a:ext cx="2555572" cy="5478592"/>
              </a:xfrm>
              <a:prstGeom prst="rect">
                <a:avLst/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A196FA3-05B7-4E31-A6D6-587F833F8B3F}"/>
                  </a:ext>
                </a:extLst>
              </p:cNvPr>
              <p:cNvSpPr txBox="1"/>
              <p:nvPr/>
            </p:nvSpPr>
            <p:spPr>
              <a:xfrm>
                <a:off x="10870283" y="1547059"/>
                <a:ext cx="1234317" cy="292388"/>
              </a:xfrm>
              <a:prstGeom prst="rect">
                <a:avLst/>
              </a:prstGeom>
              <a:noFill/>
              <a:ln>
                <a:solidFill>
                  <a:srgbClr val="00B0F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i="1">
                    <a:solidFill>
                      <a:srgbClr val="00B0F0"/>
                    </a:solidFill>
                  </a:rPr>
                  <a:t>GPU Trends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E23F7A-32F7-4250-A6EE-F57348D7A31F}"/>
                </a:ext>
              </a:extLst>
            </p:cNvPr>
            <p:cNvSpPr txBox="1"/>
            <p:nvPr/>
          </p:nvSpPr>
          <p:spPr>
            <a:xfrm>
              <a:off x="18910885" y="9494080"/>
              <a:ext cx="1266508" cy="8402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5760" tIns="292608" rIns="365760" bIns="292608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1200"/>
                </a:spcAft>
              </a:pPr>
              <a:r>
                <a:rPr lang="en-US" sz="1800" b="1">
                  <a:solidFill>
                    <a:schemeClr val="bg2">
                      <a:lumMod val="50000"/>
                    </a:schemeClr>
                  </a:solidFill>
                </a:rPr>
                <a:t>4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AA700EF-7C56-4D87-A820-7B571495CA1C}"/>
                </a:ext>
              </a:extLst>
            </p:cNvPr>
            <p:cNvSpPr/>
            <p:nvPr/>
          </p:nvSpPr>
          <p:spPr bwMode="auto">
            <a:xfrm>
              <a:off x="12974066" y="6351190"/>
              <a:ext cx="994300" cy="3199212"/>
            </a:xfrm>
            <a:prstGeom prst="rect">
              <a:avLst/>
            </a:prstGeom>
            <a:noFill/>
            <a:ln w="76200">
              <a:solidFill>
                <a:srgbClr val="4472C4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0" tIns="292608" rIns="365760" bIns="29260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864944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48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813ACC-96EE-47E6-BE64-036D26906FAF}"/>
                </a:ext>
              </a:extLst>
            </p:cNvPr>
            <p:cNvSpPr/>
            <p:nvPr/>
          </p:nvSpPr>
          <p:spPr bwMode="auto">
            <a:xfrm>
              <a:off x="20217440" y="6371068"/>
              <a:ext cx="994300" cy="3199212"/>
            </a:xfrm>
            <a:prstGeom prst="rect">
              <a:avLst/>
            </a:prstGeom>
            <a:noFill/>
            <a:ln w="76200">
              <a:solidFill>
                <a:srgbClr val="ED7D3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0" tIns="292608" rIns="365760" bIns="29260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864944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48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5135F14-3F31-4F2B-AFE0-BD7D176B0016}"/>
                </a:ext>
              </a:extLst>
            </p:cNvPr>
            <p:cNvSpPr txBox="1"/>
            <p:nvPr/>
          </p:nvSpPr>
          <p:spPr>
            <a:xfrm>
              <a:off x="15656310" y="9502707"/>
              <a:ext cx="2920783" cy="8402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5760" tIns="292608" rIns="365760" bIns="292608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1200"/>
                </a:spcAft>
              </a:pPr>
              <a:r>
                <a:rPr lang="en-US" sz="1800" b="1">
                  <a:solidFill>
                    <a:schemeClr val="bg2">
                      <a:lumMod val="50000"/>
                    </a:schemeClr>
                  </a:solidFill>
                </a:rPr>
                <a:t>   2                         3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9413F36-1950-4A21-964F-7E6BDE0B06AC}"/>
                </a:ext>
              </a:extLst>
            </p:cNvPr>
            <p:cNvSpPr txBox="1"/>
            <p:nvPr/>
          </p:nvSpPr>
          <p:spPr>
            <a:xfrm>
              <a:off x="14342231" y="9502707"/>
              <a:ext cx="1285087" cy="8402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5760" tIns="292608" rIns="365760" bIns="292608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1200"/>
                </a:spcAft>
              </a:pPr>
              <a:r>
                <a:rPr lang="en-US" sz="1800" b="1">
                  <a:solidFill>
                    <a:schemeClr val="bg2">
                      <a:lumMod val="50000"/>
                    </a:schemeClr>
                  </a:solidFill>
                </a:rPr>
                <a:t>1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08B120C-3539-4D32-8A46-99E72AB78A7C}"/>
                </a:ext>
              </a:extLst>
            </p:cNvPr>
            <p:cNvSpPr txBox="1"/>
            <p:nvPr/>
          </p:nvSpPr>
          <p:spPr>
            <a:xfrm>
              <a:off x="15884979" y="10281312"/>
              <a:ext cx="2692114" cy="8402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5760" tIns="292608" rIns="365760" bIns="292608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1200"/>
                </a:spcAft>
              </a:pPr>
              <a:r>
                <a:rPr lang="en-US" sz="1800" b="1">
                  <a:solidFill>
                    <a:schemeClr val="bg2">
                      <a:lumMod val="50000"/>
                    </a:schemeClr>
                  </a:solidFill>
                </a:rPr>
                <a:t>GPU  Generations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4840677-24D2-476D-9B06-C799E539FF65}"/>
              </a:ext>
            </a:extLst>
          </p:cNvPr>
          <p:cNvGrpSpPr/>
          <p:nvPr/>
        </p:nvGrpSpPr>
        <p:grpSpPr>
          <a:xfrm>
            <a:off x="529707" y="899834"/>
            <a:ext cx="10957182" cy="7490955"/>
            <a:chOff x="529707" y="899834"/>
            <a:chExt cx="10957182" cy="749095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824F250-2ED1-4E28-B0CA-70E702B15DC2}"/>
                </a:ext>
              </a:extLst>
            </p:cNvPr>
            <p:cNvGrpSpPr/>
            <p:nvPr/>
          </p:nvGrpSpPr>
          <p:grpSpPr>
            <a:xfrm>
              <a:off x="529707" y="899834"/>
              <a:ext cx="10957182" cy="7177368"/>
              <a:chOff x="6663146" y="3195944"/>
              <a:chExt cx="5478591" cy="3588684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E388D98F-88B4-4757-8124-1563EED68F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b="50000"/>
              <a:stretch/>
            </p:blipFill>
            <p:spPr>
              <a:xfrm>
                <a:off x="7082244" y="3625053"/>
                <a:ext cx="5012831" cy="2831042"/>
              </a:xfrm>
              <a:prstGeom prst="rect">
                <a:avLst/>
              </a:prstGeom>
            </p:spPr>
          </p:pic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6B9C9F6A-A8A4-4C7C-A62D-977629C1B79D}"/>
                  </a:ext>
                </a:extLst>
              </p:cNvPr>
              <p:cNvSpPr/>
              <p:nvPr/>
            </p:nvSpPr>
            <p:spPr>
              <a:xfrm rot="16200000">
                <a:off x="7608100" y="2250990"/>
                <a:ext cx="3588684" cy="5478591"/>
              </a:xfrm>
              <a:prstGeom prst="rect">
                <a:avLst/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96704557-DEEC-458D-B733-9DB9D094C004}"/>
                  </a:ext>
                </a:extLst>
              </p:cNvPr>
              <p:cNvSpPr txBox="1"/>
              <p:nvPr/>
            </p:nvSpPr>
            <p:spPr>
              <a:xfrm>
                <a:off x="10489020" y="3210443"/>
                <a:ext cx="1318836" cy="261610"/>
              </a:xfrm>
              <a:prstGeom prst="rect">
                <a:avLst/>
              </a:prstGeom>
              <a:noFill/>
              <a:ln>
                <a:solidFill>
                  <a:srgbClr val="00B0F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i="1">
                    <a:solidFill>
                      <a:srgbClr val="00B0F0"/>
                    </a:solidFill>
                  </a:rPr>
                  <a:t>CPU Trends</a:t>
                </a: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57F463A-0EA9-46C3-B099-286AD5666C8D}"/>
                </a:ext>
              </a:extLst>
            </p:cNvPr>
            <p:cNvSpPr/>
            <p:nvPr/>
          </p:nvSpPr>
          <p:spPr bwMode="auto">
            <a:xfrm>
              <a:off x="1367902" y="2006600"/>
              <a:ext cx="994300" cy="4851400"/>
            </a:xfrm>
            <a:prstGeom prst="rect">
              <a:avLst/>
            </a:prstGeom>
            <a:noFill/>
            <a:ln w="76200">
              <a:solidFill>
                <a:srgbClr val="4472C4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0" tIns="292608" rIns="365760" bIns="29260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864944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48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249ACDE-5186-4629-A750-5A76653E30ED}"/>
                </a:ext>
              </a:extLst>
            </p:cNvPr>
            <p:cNvSpPr/>
            <p:nvPr/>
          </p:nvSpPr>
          <p:spPr bwMode="auto">
            <a:xfrm>
              <a:off x="10241100" y="2006600"/>
              <a:ext cx="994300" cy="4851400"/>
            </a:xfrm>
            <a:prstGeom prst="rect">
              <a:avLst/>
            </a:prstGeom>
            <a:noFill/>
            <a:ln w="76200">
              <a:solidFill>
                <a:srgbClr val="ED7D3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0" tIns="292608" rIns="365760" bIns="29260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864944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48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AB9ED5B-E94F-447B-807C-085DEF44EE32}"/>
                </a:ext>
              </a:extLst>
            </p:cNvPr>
            <p:cNvSpPr txBox="1"/>
            <p:nvPr/>
          </p:nvSpPr>
          <p:spPr>
            <a:xfrm>
              <a:off x="4987013" y="6579907"/>
              <a:ext cx="2920783" cy="8402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5760" tIns="292608" rIns="365760" bIns="292608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1200"/>
                </a:spcAft>
              </a:pPr>
              <a:r>
                <a:rPr lang="en-US" sz="1800" b="1">
                  <a:solidFill>
                    <a:schemeClr val="bg2">
                      <a:lumMod val="50000"/>
                    </a:schemeClr>
                  </a:solidFill>
                </a:rPr>
                <a:t>3                              3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C92B0A5-3ABB-4506-807A-C91AA95BD885}"/>
                </a:ext>
              </a:extLst>
            </p:cNvPr>
            <p:cNvSpPr txBox="1"/>
            <p:nvPr/>
          </p:nvSpPr>
          <p:spPr>
            <a:xfrm>
              <a:off x="4877535" y="6579906"/>
              <a:ext cx="994300" cy="8402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5760" tIns="292608" rIns="365760" bIns="292608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1200"/>
                </a:spcAft>
              </a:pPr>
              <a:r>
                <a:rPr lang="en-US" sz="1800" b="1">
                  <a:solidFill>
                    <a:schemeClr val="bg2">
                      <a:lumMod val="50000"/>
                    </a:schemeClr>
                  </a:solidFill>
                </a:rPr>
                <a:t>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DDE6A9D-C5E8-4403-9A20-3D7D347C1AE3}"/>
                </a:ext>
              </a:extLst>
            </p:cNvPr>
            <p:cNvSpPr txBox="1"/>
            <p:nvPr/>
          </p:nvSpPr>
          <p:spPr>
            <a:xfrm>
              <a:off x="2865502" y="6579906"/>
              <a:ext cx="994300" cy="8402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5760" tIns="292608" rIns="365760" bIns="292608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1200"/>
                </a:spcAft>
              </a:pPr>
              <a:r>
                <a:rPr lang="en-US" sz="1800" b="1">
                  <a:solidFill>
                    <a:schemeClr val="bg2">
                      <a:lumMod val="50000"/>
                    </a:schemeClr>
                  </a:solidFill>
                </a:rPr>
                <a:t>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E1B1EC0-F329-4E25-81F2-874AAB2A63BD}"/>
                </a:ext>
              </a:extLst>
            </p:cNvPr>
            <p:cNvSpPr txBox="1"/>
            <p:nvPr/>
          </p:nvSpPr>
          <p:spPr>
            <a:xfrm>
              <a:off x="4662241" y="7550559"/>
              <a:ext cx="2692114" cy="8402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5760" tIns="292608" rIns="365760" bIns="292608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1200"/>
                </a:spcAft>
              </a:pPr>
              <a:r>
                <a:rPr lang="en-US" sz="1800" b="1">
                  <a:solidFill>
                    <a:schemeClr val="bg2">
                      <a:lumMod val="50000"/>
                    </a:schemeClr>
                  </a:solidFill>
                </a:rPr>
                <a:t>CPU Generations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2D2723B-3CB6-4E7B-BFE5-3C1E9F3C358B}"/>
                </a:ext>
              </a:extLst>
            </p:cNvPr>
            <p:cNvSpPr txBox="1"/>
            <p:nvPr/>
          </p:nvSpPr>
          <p:spPr>
            <a:xfrm>
              <a:off x="8881267" y="6596508"/>
              <a:ext cx="1266508" cy="8402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5760" tIns="292608" rIns="365760" bIns="292608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1200"/>
                </a:spcAft>
              </a:pPr>
              <a:r>
                <a:rPr lang="en-US" sz="1800" b="1">
                  <a:solidFill>
                    <a:schemeClr val="bg2">
                      <a:lumMod val="50000"/>
                    </a:schemeClr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0144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07FF8C-A080-4E26-897E-B1CD179AC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46"/>
            <a:ext cx="24384000" cy="137140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65AEEE-A722-45CA-AB62-06925CFD9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3398" y="-38684"/>
            <a:ext cx="21031199" cy="154029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Hyperscale Aircooled Data Centers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4FB729-4408-4578-B848-A60E69452704}"/>
              </a:ext>
            </a:extLst>
          </p:cNvPr>
          <p:cNvSpPr txBox="1"/>
          <p:nvPr/>
        </p:nvSpPr>
        <p:spPr>
          <a:xfrm>
            <a:off x="0" y="10913287"/>
            <a:ext cx="5299789" cy="2800767"/>
          </a:xfrm>
          <a:prstGeom prst="rect">
            <a:avLst/>
          </a:prstGeom>
          <a:solidFill>
            <a:srgbClr val="00B0F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400" b="1">
                <a:solidFill>
                  <a:schemeClr val="bg1"/>
                </a:solidFill>
              </a:rPr>
              <a:t>Mega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400" b="1">
                <a:solidFill>
                  <a:schemeClr val="bg1"/>
                </a:solidFill>
              </a:rPr>
              <a:t>Efficient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400" b="1">
                <a:solidFill>
                  <a:schemeClr val="bg1"/>
                </a:solidFill>
              </a:rPr>
              <a:t>Scalable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400" b="1">
                <a:solidFill>
                  <a:schemeClr val="bg1"/>
                </a:solidFill>
              </a:rPr>
              <a:t>Optimized </a:t>
            </a:r>
          </a:p>
        </p:txBody>
      </p:sp>
    </p:spTree>
    <p:extLst>
      <p:ext uri="{BB962C8B-B14F-4D97-AF65-F5344CB8AC3E}">
        <p14:creationId xmlns:p14="http://schemas.microsoft.com/office/powerpoint/2010/main" val="283419140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1006476" y="730252"/>
            <a:ext cx="21031200" cy="1601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6" tIns="45700" rIns="91426" bIns="45700" rtlCol="0" anchor="ctr" anchorCtr="0">
            <a:noAutofit/>
          </a:bodyPr>
          <a:lstStyle/>
          <a:p>
            <a:r>
              <a:rPr lang="en-US"/>
              <a:t>Olympus Server- CPU</a:t>
            </a:r>
            <a:br>
              <a:rPr lang="en-US"/>
            </a:b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883A9C-6F5C-45C7-AAB8-059DA13FE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454651" y="4928104"/>
            <a:ext cx="9318563" cy="45164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3CFB18-0BC7-4F8E-BDED-E897D4C46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62508" y="259231"/>
            <a:ext cx="2239110" cy="17967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3F8C6C-A791-4740-90BD-79381EA3E7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28984" y="122765"/>
            <a:ext cx="1822078" cy="19599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F2AF7C-05A6-4D43-BE98-7087735ABD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6669659" y="4764195"/>
            <a:ext cx="9318562" cy="48442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8C846B-B0FC-4405-B4D2-8B9B5AFB87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2268" y="4501692"/>
            <a:ext cx="11302964" cy="471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04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E03FA-0ACE-45C8-B250-A9668A3D9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Olympus expansion Chassis- GPU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7BFE78-5A66-4C86-8678-C3333C27A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2508" y="259231"/>
            <a:ext cx="2239110" cy="17967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ED067F-64E9-4327-A56F-0758C605D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8984" y="122765"/>
            <a:ext cx="1822078" cy="19599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DB79E7-13AD-4232-B9D1-AEC25B6775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27"/>
          <a:stretch/>
        </p:blipFill>
        <p:spPr>
          <a:xfrm>
            <a:off x="10647136" y="3192018"/>
            <a:ext cx="12489634" cy="82661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77CD9B-1978-4ECB-B3DD-FCC66C33E6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5633" y="2056014"/>
            <a:ext cx="8267700" cy="49756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EE83AC-D312-465A-A672-D80CB68A4E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7230" y="6858000"/>
            <a:ext cx="8267700" cy="521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0" y="0"/>
            <a:ext cx="21031200" cy="1601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6" tIns="45700" rIns="91426" bIns="45700" rtlCol="0" anchor="ctr" anchorCtr="0">
            <a:noAutofit/>
          </a:bodyPr>
          <a:lstStyle/>
          <a:p>
            <a:pPr lvl="0"/>
            <a:r>
              <a:rPr lang="en-US" sz="6400"/>
              <a:t>Liquid Cooled Olympus Rack</a:t>
            </a:r>
            <a:endParaRPr sz="6400"/>
          </a:p>
        </p:txBody>
      </p:sp>
      <p:pic>
        <p:nvPicPr>
          <p:cNvPr id="9" name="Picture 8" descr="A close up of a machine&#10;&#10;Description generated with high confidence">
            <a:extLst>
              <a:ext uri="{FF2B5EF4-FFF2-40B4-BE49-F238E27FC236}">
                <a16:creationId xmlns:a16="http://schemas.microsoft.com/office/drawing/2014/main" id="{DBA798D8-41CE-45B2-BB81-8408910E22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213" y="3610901"/>
            <a:ext cx="3939921" cy="70043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138977-2519-45A0-8A39-C8F508E5DD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9082" y="5018315"/>
            <a:ext cx="2849336" cy="50654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1B908C-60DE-4474-8068-28F43B2C5E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71127" y="5018315"/>
            <a:ext cx="2896518" cy="5149366"/>
          </a:xfrm>
          <a:prstGeom prst="rect">
            <a:avLst/>
          </a:prstGeom>
        </p:spPr>
      </p:pic>
      <p:pic>
        <p:nvPicPr>
          <p:cNvPr id="16" name="IMG_1870">
            <a:hlinkClick r:id="" action="ppaction://media"/>
            <a:extLst>
              <a:ext uri="{FF2B5EF4-FFF2-40B4-BE49-F238E27FC236}">
                <a16:creationId xmlns:a16="http://schemas.microsoft.com/office/drawing/2014/main" id="{A511E396-E9A7-42BF-9FD5-7C78A09F57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034982" y="2366098"/>
            <a:ext cx="5522376" cy="98175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583567-2F74-4634-935E-E200CF0ADB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62508" y="259231"/>
            <a:ext cx="2239110" cy="17967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871C92-54C9-4470-8C86-1406D9F0A2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928984" y="122765"/>
            <a:ext cx="1822078" cy="19599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C21ACB-D5C0-4DD7-83FF-512E2F5146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1" t="2287" r="15003" b="1276"/>
          <a:stretch/>
        </p:blipFill>
        <p:spPr bwMode="auto">
          <a:xfrm>
            <a:off x="632938" y="1567166"/>
            <a:ext cx="5568328" cy="1009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9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0" mute="1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2672F-9521-4E97-AFB2-30A941AAA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2189440" cy="1540298"/>
          </a:xfrm>
        </p:spPr>
        <p:txBody>
          <a:bodyPr/>
          <a:lstStyle/>
          <a:p>
            <a:r>
              <a:rPr lang="en-US" sz="8000"/>
              <a:t>Air Assisted Liquid Cooled Olympus Rack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2BE4A-DBD2-4842-9D70-109A78967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336" y="2576830"/>
            <a:ext cx="8321039" cy="8702675"/>
          </a:xfrm>
        </p:spPr>
        <p:txBody>
          <a:bodyPr/>
          <a:lstStyle/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3600"/>
              <a:t>Air Assisted Liquid Cooled Rack enables efficient cooling for higher flux chips at higher rack densities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3600"/>
              <a:t>Liquid heat pickup ration (LHPR) can vary depending on chassis solution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3600"/>
              <a:t>X% of heat is picked up by the liquid loop and is circulated to the RDHX where L-A heat rejection takes place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3600"/>
              <a:t>(1-X)% of server heat is picked up by the air stream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3600"/>
              <a:t>100% of the heat is eventually rejected into the facility air.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3600"/>
              <a:t>&lt;5% Cooling overhead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3600"/>
              <a:t>Both Olympus and ORv3 compatible 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endParaRPr lang="en-US" sz="3600"/>
          </a:p>
          <a:p>
            <a:endParaRPr lang="en-US" sz="36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7625A2-8F44-473C-8505-3605CCFE2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585" y="3417275"/>
            <a:ext cx="14309255" cy="82993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6B22D1-D4BA-487F-9DFE-FC9857AB8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2508" y="259231"/>
            <a:ext cx="2239110" cy="17967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E93901-5671-4573-95F9-A14D07617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8984" y="122765"/>
            <a:ext cx="1822078" cy="195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19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94C52-EDE3-485C-9C9C-D13EF7853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Components-RDHX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B9CB4-FFA3-4636-8266-0918C6460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2576830"/>
            <a:ext cx="9899904" cy="8702675"/>
          </a:xfrm>
        </p:spPr>
        <p:txBody>
          <a:bodyPr/>
          <a:lstStyle/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4400" err="1"/>
              <a:t>RDHx</a:t>
            </a:r>
            <a:r>
              <a:rPr lang="en-US" sz="4400"/>
              <a:t> to fit the 48u Olympus rack.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4400"/>
              <a:t>5x 280mm Axial Fans capable of 4800 CFM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4400"/>
              <a:t>Mounting bracket to rack allows for easy replacement of </a:t>
            </a:r>
            <a:r>
              <a:rPr lang="en-US" sz="4400" err="1"/>
              <a:t>RDHx</a:t>
            </a:r>
            <a:endParaRPr lang="en-US" sz="4400"/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4400"/>
              <a:t>Stand-alone Control System for PoC?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4400"/>
              <a:t>Telemetry sensors include differential Pressure, air on and air temperatures, individual fan speed control and tach.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endParaRPr lang="en-US" sz="4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8B93AA-089B-4FCF-9E99-1BEB380B16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9295" y="1335278"/>
            <a:ext cx="6826648" cy="110454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860920-F256-4E95-B762-6E58EFDB6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2508" y="259231"/>
            <a:ext cx="2239110" cy="17967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5CE621-4271-49F3-9C74-04EE630F5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8984" y="122765"/>
            <a:ext cx="1822078" cy="195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7323"/>
      </p:ext>
    </p:extLst>
  </p:cSld>
  <p:clrMapOvr>
    <a:masterClrMapping/>
  </p:clrMapOvr>
</p:sld>
</file>

<file path=ppt/theme/theme1.xml><?xml version="1.0" encoding="utf-8"?>
<a:theme xmlns:a="http://schemas.openxmlformats.org/drawingml/2006/main" name="OCP Template">
  <a:themeElements>
    <a:clrScheme name="OCP Template">
      <a:dk1>
        <a:srgbClr val="5F6061"/>
      </a:dk1>
      <a:lt1>
        <a:srgbClr val="613202"/>
      </a:lt1>
      <a:dk2>
        <a:srgbClr val="A7A7A7"/>
      </a:dk2>
      <a:lt2>
        <a:srgbClr val="535353"/>
      </a:lt2>
      <a:accent1>
        <a:srgbClr val="343895"/>
      </a:accent1>
      <a:accent2>
        <a:srgbClr val="2C2C71"/>
      </a:accent2>
      <a:accent3>
        <a:srgbClr val="1C1A4B"/>
      </a:accent3>
      <a:accent4>
        <a:srgbClr val="F6B71C"/>
      </a:accent4>
      <a:accent5>
        <a:srgbClr val="B98C2E"/>
      </a:accent5>
      <a:accent6>
        <a:srgbClr val="7B5E2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CP Template">
  <a:themeElements>
    <a:clrScheme name="OCP Temp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43895"/>
      </a:accent1>
      <a:accent2>
        <a:srgbClr val="2C2C71"/>
      </a:accent2>
      <a:accent3>
        <a:srgbClr val="1C1A4B"/>
      </a:accent3>
      <a:accent4>
        <a:srgbClr val="F6B71C"/>
      </a:accent4>
      <a:accent5>
        <a:srgbClr val="B98C2E"/>
      </a:accent5>
      <a:accent6>
        <a:srgbClr val="7B5E2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MediaServiceKeyPoints xmlns="e7998fc3-a0fe-49f3-ad8f-566266ae9540" xsi:nil="true"/>
    <_STS_x0020_Hashtags xmlns="e7998fc3-a0fe-49f3-ad8f-566266ae9540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FE73CA1439144886ECC02AD6FA497F" ma:contentTypeVersion="19" ma:contentTypeDescription="Create a new document." ma:contentTypeScope="" ma:versionID="cb615263febb22d531276e28da090b69">
  <xsd:schema xmlns:xsd="http://www.w3.org/2001/XMLSchema" xmlns:xs="http://www.w3.org/2001/XMLSchema" xmlns:p="http://schemas.microsoft.com/office/2006/metadata/properties" xmlns:ns1="http://schemas.microsoft.com/sharepoint/v3" xmlns:ns3="225e3e09-02fd-4a08-be97-73bee14e15ae" xmlns:ns4="e7998fc3-a0fe-49f3-ad8f-566266ae9540" targetNamespace="http://schemas.microsoft.com/office/2006/metadata/properties" ma:root="true" ma:fieldsID="b9b79c37d91d8fd36d520c11a2544537" ns1:_="" ns3:_="" ns4:_="">
    <xsd:import namespace="http://schemas.microsoft.com/sharepoint/v3"/>
    <xsd:import namespace="225e3e09-02fd-4a08-be97-73bee14e15ae"/>
    <xsd:import namespace="e7998fc3-a0fe-49f3-ad8f-566266ae954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_STS_x0020_Hashtags" minOccurs="0"/>
                <xsd:element ref="ns3:_STS_x0020_AppliedHashtags" minOccurs="0"/>
                <xsd:element ref="ns4:MediaServiceAutoTags" minOccurs="0"/>
                <xsd:element ref="ns4:MediaServiceLocation" minOccurs="0"/>
                <xsd:element ref="ns1:_ip_UnifiedCompliancePolicyProperties" minOccurs="0"/>
                <xsd:element ref="ns1:_ip_UnifiedCompliancePolicyUIAction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description="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5e3e09-02fd-4a08-be97-73bee14e15a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  <xsd:element name="_STS_x0020_AppliedHashtags" ma:index="17" nillable="true" ma:displayName="Applied Hashtags" ma:description="" ma:internalName="_STS_x0020_AppliedHashtags" ma:readOnly="true" ma:showField="Titl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998fc3-a0fe-49f3-ad8f-566266ae95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_STS_x0020_Hashtags" ma:index="16" nillable="true" ma:displayName="Hashtags" ma:description="" ma:list="{58921c4a-7d1a-4365-a4ae-9ffab423dbf2}" ma:internalName="_STS_x0020_Hashtags" ma:readOnly="false" ma:showField="Titl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ediaServiceAutoTags" ma:index="18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9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22" nillable="true" ma:displayName="MediaServiceOCR" ma:description="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6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99C28B0-732A-4982-8C7D-643311E11CF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BE10A68-7675-4C13-9FF8-6BF7E838B57C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e7998fc3-a0fe-49f3-ad8f-566266ae9540"/>
  </ds:schemaRefs>
</ds:datastoreItem>
</file>

<file path=customXml/itemProps3.xml><?xml version="1.0" encoding="utf-8"?>
<ds:datastoreItem xmlns:ds="http://schemas.openxmlformats.org/officeDocument/2006/customXml" ds:itemID="{5E888F02-4F44-4670-9D14-CEAAA6505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25e3e09-02fd-4a08-be97-73bee14e15ae"/>
    <ds:schemaRef ds:uri="e7998fc3-a0fe-49f3-ad8f-566266ae95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547</Words>
  <Application>Microsoft Office PowerPoint</Application>
  <PresentationFormat>Custom</PresentationFormat>
  <Paragraphs>124</Paragraphs>
  <Slides>15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Segoe UI</vt:lpstr>
      <vt:lpstr>Arial</vt:lpstr>
      <vt:lpstr>Source Sans Pro</vt:lpstr>
      <vt:lpstr>Calibri</vt:lpstr>
      <vt:lpstr>Courier New</vt:lpstr>
      <vt:lpstr>OCP Template</vt:lpstr>
      <vt:lpstr>Custom Design</vt:lpstr>
      <vt:lpstr>PowerPoint Presentation</vt:lpstr>
      <vt:lpstr>Air-assisted Liquid Cooled Olympus rack/server using A-L RDHX   Husam Alissa, Sr. Data Center Architect, Microsoft Robert Lankston, Sr. Server Architect, Microsoft Brandon Rubenstein, Director of Engineering, Microsoft</vt:lpstr>
      <vt:lpstr>Chip Power and Temperature Requirements Trends </vt:lpstr>
      <vt:lpstr>Hyperscale Aircooled Data Centers </vt:lpstr>
      <vt:lpstr>Olympus Server- CPU </vt:lpstr>
      <vt:lpstr>Olympus expansion Chassis- GPU</vt:lpstr>
      <vt:lpstr>Liquid Cooled Olympus Rack</vt:lpstr>
      <vt:lpstr>Air Assisted Liquid Cooled Olympus Rack</vt:lpstr>
      <vt:lpstr>Components-RDHX</vt:lpstr>
      <vt:lpstr>Components-Manifold</vt:lpstr>
      <vt:lpstr>Components- Reservoir and Pumping Unit (RPU)</vt:lpstr>
      <vt:lpstr>TCO Tuning</vt:lpstr>
      <vt:lpstr>Next Steps</vt:lpstr>
      <vt:lpstr>Call to Action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Air-assisted Liquid Cooled Olympus rack/server using A-L RDHX 1-23-20</dc:title>
  <dc:creator>Husam Alissa</dc:creator>
  <cp:lastModifiedBy>Husam Alissa</cp:lastModifiedBy>
  <cp:revision>3</cp:revision>
  <dcterms:modified xsi:type="dcterms:W3CDTF">2020-04-07T00:12:03Z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mshaw@microsoft.com</vt:lpwstr>
  </property>
  <property fmtid="{D5CDD505-2E9C-101B-9397-08002B2CF9AE}" pid="5" name="MSIP_Label_f42aa342-8706-4288-bd11-ebb85995028c_SetDate">
    <vt:lpwstr>2020-01-19T06:26:23.1063645Z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ActionId">
    <vt:lpwstr>c78e8948-ec7d-451f-be8b-5fe9402e9426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  <property fmtid="{D5CDD505-2E9C-101B-9397-08002B2CF9AE}" pid="11" name="ContentTypeId">
    <vt:lpwstr>0x010100C2FE73CA1439144886ECC02AD6FA497F</vt:lpwstr>
  </property>
</Properties>
</file>