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5.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 id="2147483657" r:id="rId2"/>
  </p:sldMasterIdLst>
  <p:notesMasterIdLst>
    <p:notesMasterId r:id="rId22"/>
  </p:notesMasterIdLst>
  <p:sldIdLst>
    <p:sldId id="272" r:id="rId3"/>
    <p:sldId id="274" r:id="rId4"/>
    <p:sldId id="536" r:id="rId5"/>
    <p:sldId id="543" r:id="rId6"/>
    <p:sldId id="541" r:id="rId7"/>
    <p:sldId id="542" r:id="rId8"/>
    <p:sldId id="540" r:id="rId9"/>
    <p:sldId id="539" r:id="rId10"/>
    <p:sldId id="503" r:id="rId11"/>
    <p:sldId id="502" r:id="rId12"/>
    <p:sldId id="505" r:id="rId13"/>
    <p:sldId id="513" r:id="rId14"/>
    <p:sldId id="544" r:id="rId15"/>
    <p:sldId id="547" r:id="rId16"/>
    <p:sldId id="545" r:id="rId17"/>
    <p:sldId id="550" r:id="rId18"/>
    <p:sldId id="537" r:id="rId19"/>
    <p:sldId id="548" r:id="rId20"/>
    <p:sldId id="258" r:id="rId21"/>
  </p:sldIdLst>
  <p:sldSz cx="24384000" cy="13716000"/>
  <p:notesSz cx="6858000" cy="9144000"/>
  <p:embeddedFontLst>
    <p:embeddedFont>
      <p:font typeface="3M Circular TT Book" panose="020B0604020101020102" charset="0"/>
      <p:regular r:id="rId23"/>
      <p:italic r:id="rId24"/>
    </p:embeddedFont>
    <p:embeddedFont>
      <p:font typeface="3M Circular TT Light" panose="020B0404020101020102" charset="0"/>
      <p:regular r:id="rId25"/>
      <p:italic r:id="rId26"/>
    </p:embeddedFont>
    <p:embeddedFont>
      <p:font typeface="Calibri" panose="020F0502020204030204" pitchFamily="34" charset="0"/>
      <p:regular r:id="rId27"/>
      <p:bold r:id="rId28"/>
      <p:italic r:id="rId29"/>
      <p:boldItalic r:id="rId30"/>
    </p:embeddedFont>
    <p:embeddedFont>
      <p:font typeface="Source Sans Pro" panose="020B050303040302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763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chna Haylock" initials="AH"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B4FF"/>
    <a:srgbClr val="575FAD"/>
    <a:srgbClr val="676EB5"/>
    <a:srgbClr val="6963B9"/>
    <a:srgbClr val="4C469C"/>
    <a:srgbClr val="FFC000"/>
    <a:srgbClr val="FFD966"/>
    <a:srgbClr val="DFDF87"/>
    <a:srgbClr val="4B6CD5"/>
    <a:srgbClr val="97D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34" autoAdjust="0"/>
    <p:restoredTop sz="94663"/>
  </p:normalViewPr>
  <p:slideViewPr>
    <p:cSldViewPr snapToGrid="0">
      <p:cViewPr varScale="1">
        <p:scale>
          <a:sx n="53" d="100"/>
          <a:sy n="53" d="100"/>
        </p:scale>
        <p:origin x="690" y="84"/>
      </p:cViewPr>
      <p:guideLst>
        <p:guide orient="horz" pos="4320"/>
        <p:guide pos="7632"/>
      </p:guideLst>
    </p:cSldViewPr>
  </p:slideViewPr>
  <p:notesTextViewPr>
    <p:cViewPr>
      <p:scale>
        <a:sx n="1" d="1"/>
        <a:sy n="1" d="1"/>
      </p:scale>
      <p:origin x="0" y="0"/>
    </p:cViewPr>
  </p:notesTextViewPr>
  <p:notesViewPr>
    <p:cSldViewPr snapToGrid="0">
      <p:cViewPr varScale="1">
        <p:scale>
          <a:sx n="84" d="100"/>
          <a:sy n="84" d="100"/>
        </p:scale>
        <p:origin x="391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font" Target="fonts/font1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346103038309116E-2"/>
          <c:y val="2.874516307352128E-2"/>
          <c:w val="0.93130779392338181"/>
          <c:h val="0.94250967385295736"/>
        </c:manualLayout>
      </c:layout>
      <c:barChart>
        <c:barDir val="col"/>
        <c:grouping val="stacked"/>
        <c:varyColors val="0"/>
        <c:ser>
          <c:idx val="0"/>
          <c:order val="0"/>
          <c:spPr>
            <a:solidFill>
              <a:srgbClr val="4C6C9C"/>
            </a:solidFill>
            <a:ln w="19050">
              <a:solidFill>
                <a:schemeClr val="tx1"/>
              </a:solidFill>
            </a:ln>
          </c:spPr>
          <c:invertIfNegative val="0"/>
          <c:dPt>
            <c:idx val="0"/>
            <c:invertIfNegative val="0"/>
            <c:bubble3D val="0"/>
            <c:spPr>
              <a:solidFill>
                <a:srgbClr val="FFC000"/>
              </a:solidFill>
              <a:ln w="19050">
                <a:solidFill>
                  <a:schemeClr val="tx1"/>
                </a:solidFill>
              </a:ln>
            </c:spPr>
            <c:extLst>
              <c:ext xmlns:c16="http://schemas.microsoft.com/office/drawing/2014/chart" uri="{C3380CC4-5D6E-409C-BE32-E72D297353CC}">
                <c16:uniqueId val="{00000000-70E5-4537-8F35-98C0771AE49A}"/>
              </c:ext>
            </c:extLst>
          </c:dPt>
          <c:dPt>
            <c:idx val="1"/>
            <c:invertIfNegative val="0"/>
            <c:bubble3D val="0"/>
            <c:spPr>
              <a:solidFill>
                <a:srgbClr val="FFC000"/>
              </a:solidFill>
              <a:ln w="19050">
                <a:solidFill>
                  <a:schemeClr val="tx1"/>
                </a:solidFill>
              </a:ln>
            </c:spPr>
            <c:extLst>
              <c:ext xmlns:c16="http://schemas.microsoft.com/office/drawing/2014/chart" uri="{C3380CC4-5D6E-409C-BE32-E72D297353CC}">
                <c16:uniqueId val="{00000001-70E5-4537-8F35-98C0771AE49A}"/>
              </c:ext>
            </c:extLst>
          </c:dPt>
          <c:dLbls>
            <c:dLbl>
              <c:idx val="0"/>
              <c:layout>
                <c:manualLayout>
                  <c:x val="0"/>
                  <c:y val="1.1055831951354339E-3"/>
                </c:manualLayout>
              </c:layout>
              <c:numFmt formatCode="&quot;$&quot;#,##0;&quot;-&quot;&quot;$&quot;#,##0" sourceLinked="0"/>
              <c:spPr>
                <a:noFill/>
                <a:ln>
                  <a:noFill/>
                </a:ln>
              </c:spPr>
              <c:txPr>
                <a:bodyPr/>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0E5-4537-8F35-98C0771AE49A}"/>
                </c:ext>
              </c:extLst>
            </c:dLbl>
            <c:dLbl>
              <c:idx val="1"/>
              <c:layout>
                <c:manualLayout>
                  <c:x val="0"/>
                  <c:y val="5.5279159756771695E-4"/>
                </c:manualLayout>
              </c:layout>
              <c:numFmt formatCode="&quot;$&quot;#,##0;&quot;-&quot;&quot;$&quot;#,##0" sourceLinked="0"/>
              <c:spPr>
                <a:noFill/>
                <a:ln>
                  <a:noFill/>
                </a:ln>
              </c:spPr>
              <c:txPr>
                <a:bodyPr/>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0E5-4537-8F35-98C0771AE49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197</c:v>
                </c:pt>
                <c:pt idx="1">
                  <c:v>112</c:v>
                </c:pt>
              </c:numCache>
            </c:numRef>
          </c:val>
          <c:extLst>
            <c:ext xmlns:c16="http://schemas.microsoft.com/office/drawing/2014/chart" uri="{C3380CC4-5D6E-409C-BE32-E72D297353CC}">
              <c16:uniqueId val="{00000002-70E5-4537-8F35-98C0771AE49A}"/>
            </c:ext>
          </c:extLst>
        </c:ser>
        <c:ser>
          <c:idx val="1"/>
          <c:order val="1"/>
          <c:spPr>
            <a:solidFill>
              <a:srgbClr val="0070C0"/>
            </a:solidFill>
            <a:ln w="19050">
              <a:solidFill>
                <a:schemeClr val="tx1"/>
              </a:solidFill>
            </a:ln>
          </c:spPr>
          <c:invertIfNegative val="0"/>
          <c:dLbls>
            <c:dLbl>
              <c:idx val="0"/>
              <c:layout>
                <c:manualLayout>
                  <c:x val="0"/>
                  <c:y val="1.1055831951354339E-3"/>
                </c:manualLayout>
              </c:layout>
              <c:numFmt formatCode="&quot;$&quot;#,##0;&quot;-&quot;&quot;$&quot;#,##0" sourceLinked="0"/>
              <c:spPr>
                <a:noFill/>
                <a:ln>
                  <a:noFill/>
                </a:ln>
              </c:spPr>
              <c:txPr>
                <a:bodyPr/>
                <a:lstStyle/>
                <a:p>
                  <a:pPr>
                    <a:defRPr>
                      <a:solidFill>
                        <a:schemeClr val="bg1"/>
                      </a:solidFil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70E5-4537-8F35-98C0771AE49A}"/>
                </c:ext>
              </c:extLst>
            </c:dLbl>
            <c:dLbl>
              <c:idx val="1"/>
              <c:layout>
                <c:manualLayout>
                  <c:x val="0"/>
                  <c:y val="1.1055831951354339E-3"/>
                </c:manualLayout>
              </c:layout>
              <c:numFmt formatCode="&quot;$&quot;#,##0;&quot;-&quot;&quot;$&quot;#,##0" sourceLinked="0"/>
              <c:spPr>
                <a:noFill/>
                <a:ln>
                  <a:noFill/>
                </a:ln>
              </c:spPr>
              <c:txPr>
                <a:bodyPr/>
                <a:lstStyle/>
                <a:p>
                  <a:pPr>
                    <a:defRPr>
                      <a:solidFill>
                        <a:schemeClr val="bg1"/>
                      </a:solidFil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70E5-4537-8F35-98C0771AE49A}"/>
                </c:ext>
              </c:extLst>
            </c:dLbl>
            <c:spPr>
              <a:noFill/>
              <a:ln>
                <a:noFill/>
              </a:ln>
              <a:effectLst/>
            </c:spPr>
            <c:txPr>
              <a:bodyPr/>
              <a:lstStyle/>
              <a:p>
                <a:pPr>
                  <a:defRPr>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Sheet1!$A$2:$B$2</c:f>
              <c:numCache>
                <c:formatCode>General</c:formatCode>
                <c:ptCount val="2"/>
                <c:pt idx="0">
                  <c:v>77</c:v>
                </c:pt>
                <c:pt idx="1">
                  <c:v>54</c:v>
                </c:pt>
              </c:numCache>
            </c:numRef>
          </c:val>
          <c:extLst>
            <c:ext xmlns:c16="http://schemas.microsoft.com/office/drawing/2014/chart" uri="{C3380CC4-5D6E-409C-BE32-E72D297353CC}">
              <c16:uniqueId val="{00000005-70E5-4537-8F35-98C0771AE49A}"/>
            </c:ext>
          </c:extLst>
        </c:ser>
        <c:ser>
          <c:idx val="2"/>
          <c:order val="2"/>
          <c:spPr>
            <a:solidFill>
              <a:srgbClr val="C00000"/>
            </a:solidFill>
            <a:ln w="19050">
              <a:solidFill>
                <a:schemeClr val="tx1"/>
              </a:solidFill>
            </a:ln>
          </c:spPr>
          <c:invertIfNegative val="0"/>
          <c:dLbls>
            <c:dLbl>
              <c:idx val="0"/>
              <c:layout>
                <c:manualLayout>
                  <c:x val="0.1928665785997358"/>
                  <c:y val="6.0807075732448868E-3"/>
                </c:manualLayout>
              </c:layout>
              <c:numFmt formatCode="&quot;$&quot;#,##0;&quot;-&quot;&quot;$&quot;#,##0" sourceLinked="0"/>
              <c:spPr>
                <a:noFill/>
                <a:ln>
                  <a:noFill/>
                </a:ln>
              </c:spPr>
              <c:txPr>
                <a:bodyPr/>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70E5-4537-8F35-98C0771AE49A}"/>
                </c:ext>
              </c:extLst>
            </c:dLbl>
            <c:dLbl>
              <c:idx val="1"/>
              <c:layout>
                <c:manualLayout>
                  <c:x val="0.17833553500660501"/>
                  <c:y val="1.1055831951354339E-3"/>
                </c:manualLayout>
              </c:layout>
              <c:numFmt formatCode="&quot;$&quot;#,##0;&quot;-&quot;&quot;$&quot;#,##0" sourceLinked="0"/>
              <c:spPr>
                <a:noFill/>
                <a:ln>
                  <a:noFill/>
                </a:ln>
              </c:spPr>
              <c:txPr>
                <a:bodyPr/>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70E5-4537-8F35-98C0771AE49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Sheet1!$A$3:$B$3</c:f>
              <c:numCache>
                <c:formatCode>General</c:formatCode>
                <c:ptCount val="2"/>
                <c:pt idx="0">
                  <c:v>22</c:v>
                </c:pt>
                <c:pt idx="1">
                  <c:v>5</c:v>
                </c:pt>
              </c:numCache>
            </c:numRef>
          </c:val>
          <c:extLst>
            <c:ext xmlns:c16="http://schemas.microsoft.com/office/drawing/2014/chart" uri="{C3380CC4-5D6E-409C-BE32-E72D297353CC}">
              <c16:uniqueId val="{00000008-70E5-4537-8F35-98C0771AE49A}"/>
            </c:ext>
          </c:extLst>
        </c:ser>
        <c:ser>
          <c:idx val="3"/>
          <c:order val="3"/>
          <c:spPr>
            <a:solidFill>
              <a:srgbClr val="FFF000"/>
            </a:solidFill>
            <a:ln w="19050">
              <a:solidFill>
                <a:schemeClr val="tx1"/>
              </a:solidFill>
            </a:ln>
          </c:spPr>
          <c:invertIfNegative val="0"/>
          <c:dPt>
            <c:idx val="1"/>
            <c:invertIfNegative val="0"/>
            <c:bubble3D val="0"/>
            <c:extLst>
              <c:ext xmlns:c16="http://schemas.microsoft.com/office/drawing/2014/chart" uri="{C3380CC4-5D6E-409C-BE32-E72D297353CC}">
                <c16:uniqueId val="{0000000A-70E5-4537-8F35-98C0771AE49A}"/>
              </c:ext>
            </c:extLst>
          </c:dPt>
          <c:dLbls>
            <c:dLbl>
              <c:idx val="0"/>
              <c:layout>
                <c:manualLayout>
                  <c:x val="0.18956406869220607"/>
                  <c:y val="-3.869541182974019E-3"/>
                </c:manualLayout>
              </c:layout>
              <c:numFmt formatCode="&quot;$&quot;#,##0;&quot;-&quot;&quot;$&quot;#,##0" sourceLinked="0"/>
              <c:spPr>
                <a:noFill/>
                <a:ln>
                  <a:noFill/>
                </a:ln>
              </c:spPr>
              <c:txPr>
                <a:bodyPr/>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70E5-4537-8F35-98C0771AE49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Sheet1!$A$4:$B$4</c:f>
              <c:numCache>
                <c:formatCode>General</c:formatCode>
                <c:ptCount val="2"/>
                <c:pt idx="0">
                  <c:v>18</c:v>
                </c:pt>
                <c:pt idx="1">
                  <c:v>0</c:v>
                </c:pt>
              </c:numCache>
            </c:numRef>
          </c:val>
          <c:extLst>
            <c:ext xmlns:c16="http://schemas.microsoft.com/office/drawing/2014/chart" uri="{C3380CC4-5D6E-409C-BE32-E72D297353CC}">
              <c16:uniqueId val="{0000000C-70E5-4537-8F35-98C0771AE49A}"/>
            </c:ext>
          </c:extLst>
        </c:ser>
        <c:ser>
          <c:idx val="4"/>
          <c:order val="4"/>
          <c:spPr>
            <a:solidFill>
              <a:srgbClr val="92D050"/>
            </a:solidFill>
            <a:ln w="19050">
              <a:solidFill>
                <a:schemeClr val="tx1"/>
              </a:solidFill>
            </a:ln>
          </c:spPr>
          <c:invertIfNegative val="0"/>
          <c:dLbls>
            <c:dLbl>
              <c:idx val="0"/>
              <c:layout>
                <c:manualLayout>
                  <c:x val="0"/>
                  <c:y val="1.1055831951354339E-3"/>
                </c:manualLayout>
              </c:layout>
              <c:numFmt formatCode="&quot;$&quot;#,##0;&quot;-&quot;&quot;$&quot;#,##0" sourceLinked="0"/>
              <c:spPr>
                <a:noFill/>
                <a:ln>
                  <a:noFill/>
                </a:ln>
              </c:spPr>
              <c:txPr>
                <a:bodyPr/>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70E5-4537-8F35-98C0771AE49A}"/>
                </c:ext>
              </c:extLst>
            </c:dLbl>
            <c:dLbl>
              <c:idx val="1"/>
              <c:layout>
                <c:manualLayout>
                  <c:x val="0"/>
                  <c:y val="1.1055831951354339E-3"/>
                </c:manualLayout>
              </c:layout>
              <c:numFmt formatCode="&quot;$&quot;#,##0;&quot;-&quot;&quot;$&quot;#,##0" sourceLinked="0"/>
              <c:spPr>
                <a:noFill/>
                <a:ln>
                  <a:noFill/>
                </a:ln>
              </c:spPr>
              <c:txPr>
                <a:bodyPr/>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70E5-4537-8F35-98C0771AE49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Sheet1!$A$5:$B$5</c:f>
              <c:numCache>
                <c:formatCode>General</c:formatCode>
                <c:ptCount val="2"/>
                <c:pt idx="0">
                  <c:v>34</c:v>
                </c:pt>
                <c:pt idx="1">
                  <c:v>23</c:v>
                </c:pt>
              </c:numCache>
            </c:numRef>
          </c:val>
          <c:extLst>
            <c:ext xmlns:c16="http://schemas.microsoft.com/office/drawing/2014/chart" uri="{C3380CC4-5D6E-409C-BE32-E72D297353CC}">
              <c16:uniqueId val="{0000000F-70E5-4537-8F35-98C0771AE49A}"/>
            </c:ext>
          </c:extLst>
        </c:ser>
        <c:dLbls>
          <c:showLegendKey val="0"/>
          <c:showVal val="0"/>
          <c:showCatName val="0"/>
          <c:showSerName val="0"/>
          <c:showPercent val="0"/>
          <c:showBubbleSize val="0"/>
        </c:dLbls>
        <c:gapWidth val="80"/>
        <c:overlap val="100"/>
        <c:axId val="610168936"/>
        <c:axId val="1"/>
      </c:barChart>
      <c:catAx>
        <c:axId val="610168936"/>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348"/>
          <c:min val="0"/>
        </c:scaling>
        <c:delete val="1"/>
        <c:axPos val="l"/>
        <c:numFmt formatCode="General" sourceLinked="1"/>
        <c:majorTickMark val="out"/>
        <c:minorTickMark val="none"/>
        <c:tickLblPos val="nextTo"/>
        <c:crossAx val="610168936"/>
        <c:crosses val="min"/>
        <c:crossBetween val="between"/>
      </c:valAx>
    </c:plotArea>
    <c:plotVisOnly val="0"/>
    <c:dispBlanksAs val="gap"/>
    <c:showDLblsOverMax val="1"/>
  </c:chart>
  <c:txPr>
    <a:bodyPr/>
    <a:lstStyle/>
    <a:p>
      <a:pPr>
        <a:defRPr sz="16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346103038309116E-2"/>
          <c:y val="2.8729281767955802E-2"/>
          <c:w val="0.93130779392338181"/>
          <c:h val="0.9425414364640885"/>
        </c:manualLayout>
      </c:layout>
      <c:barChart>
        <c:barDir val="col"/>
        <c:grouping val="stacked"/>
        <c:varyColors val="0"/>
        <c:ser>
          <c:idx val="0"/>
          <c:order val="0"/>
          <c:spPr>
            <a:solidFill>
              <a:srgbClr val="0070C0"/>
            </a:solidFill>
            <a:ln w="19050">
              <a:solidFill>
                <a:schemeClr val="tx1"/>
              </a:solidFill>
            </a:ln>
          </c:spPr>
          <c:invertIfNegative val="0"/>
          <c:dLbls>
            <c:dLbl>
              <c:idx val="0"/>
              <c:layout>
                <c:manualLayout>
                  <c:x val="0"/>
                  <c:y val="1.1049723756906078E-3"/>
                </c:manualLayout>
              </c:layout>
              <c:numFmt formatCode="&quot;$&quot;#,##0.0;&quot;-&quot;&quot;$&quot;#,##0.0" sourceLinked="0"/>
              <c:spPr>
                <a:noFill/>
                <a:ln>
                  <a:noFill/>
                </a:ln>
              </c:spPr>
              <c:txPr>
                <a:bodyPr/>
                <a:lstStyle/>
                <a:p>
                  <a:pPr>
                    <a:defRPr>
                      <a:solidFill>
                        <a:schemeClr val="bg1"/>
                      </a:solidFil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BA42-47A9-9021-278024F12586}"/>
                </c:ext>
              </c:extLst>
            </c:dLbl>
            <c:dLbl>
              <c:idx val="1"/>
              <c:layout>
                <c:manualLayout>
                  <c:x val="0"/>
                  <c:y val="1.1049723756906078E-3"/>
                </c:manualLayout>
              </c:layout>
              <c:numFmt formatCode="&quot;$&quot;#,##0.0;&quot;-&quot;&quot;$&quot;#,##0.0" sourceLinked="0"/>
              <c:spPr>
                <a:noFill/>
                <a:ln>
                  <a:noFill/>
                </a:ln>
              </c:spPr>
              <c:txPr>
                <a:bodyPr/>
                <a:lstStyle/>
                <a:p>
                  <a:pPr>
                    <a:defRPr>
                      <a:solidFill>
                        <a:schemeClr val="bg1"/>
                      </a:solidFil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BA42-47A9-9021-278024F1258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15.8</c:v>
                </c:pt>
                <c:pt idx="1">
                  <c:v>15.8</c:v>
                </c:pt>
              </c:numCache>
            </c:numRef>
          </c:val>
          <c:extLst>
            <c:ext xmlns:c16="http://schemas.microsoft.com/office/drawing/2014/chart" uri="{C3380CC4-5D6E-409C-BE32-E72D297353CC}">
              <c16:uniqueId val="{00000002-BA42-47A9-9021-278024F12586}"/>
            </c:ext>
          </c:extLst>
        </c:ser>
        <c:ser>
          <c:idx val="1"/>
          <c:order val="1"/>
          <c:spPr>
            <a:solidFill>
              <a:srgbClr val="C3CFE1"/>
            </a:solidFill>
            <a:ln w="19050">
              <a:solidFill>
                <a:schemeClr val="tx1"/>
              </a:solidFill>
            </a:ln>
          </c:spPr>
          <c:invertIfNegative val="0"/>
          <c:dLbls>
            <c:dLbl>
              <c:idx val="0"/>
              <c:layout>
                <c:manualLayout>
                  <c:x val="0"/>
                  <c:y val="1.1049723756906078E-3"/>
                </c:manualLayout>
              </c:layout>
              <c:numFmt formatCode="&quot;$&quot;#,##0.0;&quot;-&quot;&quot;$&quot;#,##0.0" sourceLinked="0"/>
              <c:spPr>
                <a:noFill/>
                <a:ln>
                  <a:noFill/>
                </a:ln>
              </c:spPr>
              <c:txPr>
                <a:bodyPr/>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BA42-47A9-9021-278024F12586}"/>
                </c:ext>
              </c:extLst>
            </c:dLbl>
            <c:dLbl>
              <c:idx val="1"/>
              <c:layout>
                <c:manualLayout>
                  <c:x val="0.18890356671070013"/>
                  <c:y val="1.1049723756906078E-3"/>
                </c:manualLayout>
              </c:layout>
              <c:numFmt formatCode="&quot;$&quot;#,##0.0;&quot;-&quot;&quot;$&quot;#,##0.0" sourceLinked="0"/>
              <c:spPr>
                <a:noFill/>
                <a:ln>
                  <a:noFill/>
                </a:ln>
              </c:spPr>
              <c:txPr>
                <a:bodyPr/>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BA42-47A9-9021-278024F1258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Sheet1!$A$2:$B$2</c:f>
              <c:numCache>
                <c:formatCode>General</c:formatCode>
                <c:ptCount val="2"/>
                <c:pt idx="0">
                  <c:v>3.6000000000000014</c:v>
                </c:pt>
                <c:pt idx="1">
                  <c:v>1.1000000000000014</c:v>
                </c:pt>
              </c:numCache>
            </c:numRef>
          </c:val>
          <c:extLst>
            <c:ext xmlns:c16="http://schemas.microsoft.com/office/drawing/2014/chart" uri="{C3380CC4-5D6E-409C-BE32-E72D297353CC}">
              <c16:uniqueId val="{00000005-BA42-47A9-9021-278024F12586}"/>
            </c:ext>
          </c:extLst>
        </c:ser>
        <c:dLbls>
          <c:showLegendKey val="0"/>
          <c:showVal val="0"/>
          <c:showCatName val="0"/>
          <c:showSerName val="0"/>
          <c:showPercent val="0"/>
          <c:showBubbleSize val="0"/>
        </c:dLbls>
        <c:gapWidth val="80"/>
        <c:overlap val="100"/>
        <c:axId val="610167296"/>
        <c:axId val="1"/>
      </c:barChart>
      <c:catAx>
        <c:axId val="610167296"/>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9.400000000000002"/>
          <c:min val="0"/>
        </c:scaling>
        <c:delete val="1"/>
        <c:axPos val="l"/>
        <c:numFmt formatCode="General" sourceLinked="1"/>
        <c:majorTickMark val="out"/>
        <c:minorTickMark val="none"/>
        <c:tickLblPos val="nextTo"/>
        <c:crossAx val="610167296"/>
        <c:crosses val="min"/>
        <c:crossBetween val="between"/>
      </c:valAx>
    </c:plotArea>
    <c:plotVisOnly val="0"/>
    <c:dispBlanksAs val="gap"/>
    <c:showDLblsOverMax val="1"/>
  </c:chart>
  <c:txPr>
    <a:bodyPr/>
    <a:lstStyle/>
    <a:p>
      <a:pPr>
        <a:defRPr sz="16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346103038309116E-2"/>
          <c:y val="7.3506081438392379E-2"/>
          <c:w val="0.93130779392338181"/>
          <c:h val="0.89899524061343206"/>
        </c:manualLayout>
      </c:layout>
      <c:barChart>
        <c:barDir val="col"/>
        <c:grouping val="stacked"/>
        <c:varyColors val="0"/>
        <c:ser>
          <c:idx val="0"/>
          <c:order val="0"/>
          <c:spPr>
            <a:solidFill>
              <a:srgbClr val="0070C0"/>
            </a:solidFill>
            <a:ln w="19050">
              <a:solidFill>
                <a:schemeClr val="tx1"/>
              </a:solidFill>
            </a:ln>
          </c:spPr>
          <c:invertIfNegative val="0"/>
          <c:dLbls>
            <c:dLbl>
              <c:idx val="0"/>
              <c:layout>
                <c:manualLayout>
                  <c:x val="0"/>
                  <c:y val="-0.48757271285034376"/>
                </c:manualLayout>
              </c:layout>
              <c:tx>
                <c:rich>
                  <a:bodyPr wrap="none"/>
                  <a:lstStyle/>
                  <a:p>
                    <a:pPr>
                      <a:defRPr sz="2000">
                        <a:solidFill>
                          <a:schemeClr val="tx1"/>
                        </a:solidFill>
                        <a:latin typeface="3M Circular TT Light"/>
                        <a:ea typeface="3M Circular TT Book"/>
                        <a:cs typeface="3M Circular TT Light"/>
                        <a:sym typeface="3M Circular TT Light"/>
                      </a:defRPr>
                    </a:pPr>
                    <a:fld id="{131C545C-7239-40FF-A277-00183779A66A}" type="VALUE">
                      <a:rPr lang="en-US" sz="2000" smtClean="0"/>
                      <a:pPr>
                        <a:defRPr sz="2000">
                          <a:solidFill>
                            <a:schemeClr val="tx1"/>
                          </a:solidFill>
                          <a:latin typeface="3M Circular TT Light"/>
                          <a:ea typeface="3M Circular TT Book"/>
                          <a:cs typeface="3M Circular TT Light"/>
                          <a:sym typeface="3M Circular TT Light"/>
                        </a:defRPr>
                      </a:pPr>
                      <a:t>[VALUE]</a:t>
                    </a:fld>
                    <a:r>
                      <a:rPr lang="en-US" sz="2000" dirty="0"/>
                      <a:t> million gal</a:t>
                    </a:r>
                  </a:p>
                </c:rich>
              </c:tx>
              <c:numFmt formatCode="#,##0;&quot;-&quot;#,##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0-6255-4295-884F-416A4A1706E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299</c:v>
                </c:pt>
                <c:pt idx="1">
                  <c:v>0</c:v>
                </c:pt>
              </c:numCache>
            </c:numRef>
          </c:val>
          <c:extLst>
            <c:ext xmlns:c16="http://schemas.microsoft.com/office/drawing/2014/chart" uri="{C3380CC4-5D6E-409C-BE32-E72D297353CC}">
              <c16:uniqueId val="{00000001-6255-4295-884F-416A4A1706EF}"/>
            </c:ext>
          </c:extLst>
        </c:ser>
        <c:dLbls>
          <c:showLegendKey val="0"/>
          <c:showVal val="0"/>
          <c:showCatName val="0"/>
          <c:showSerName val="0"/>
          <c:showPercent val="0"/>
          <c:showBubbleSize val="0"/>
        </c:dLbls>
        <c:gapWidth val="80"/>
        <c:overlap val="100"/>
        <c:axId val="610163032"/>
        <c:axId val="1"/>
      </c:barChart>
      <c:catAx>
        <c:axId val="610163032"/>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299"/>
          <c:min val="0"/>
        </c:scaling>
        <c:delete val="1"/>
        <c:axPos val="l"/>
        <c:numFmt formatCode="General" sourceLinked="1"/>
        <c:majorTickMark val="out"/>
        <c:minorTickMark val="none"/>
        <c:tickLblPos val="nextTo"/>
        <c:crossAx val="610163032"/>
        <c:crosses val="min"/>
        <c:crossBetween val="between"/>
      </c:valAx>
    </c:plotArea>
    <c:plotVisOnly val="0"/>
    <c:dispBlanksAs val="gap"/>
    <c:showDLblsOverMax val="1"/>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DECD42-ABBF-4A88-B478-B6170D8FC482}"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6438946A-76E4-4AD2-92B5-0F5896F0693B}">
      <dgm:prSet phldrT="[Text]" custT="1"/>
      <dgm:spPr>
        <a:ln>
          <a:noFill/>
        </a:ln>
      </dgm:spPr>
      <dgm:t>
        <a:bodyPr/>
        <a:lstStyle/>
        <a:p>
          <a:r>
            <a:rPr lang="en-US" sz="2000" dirty="0">
              <a:solidFill>
                <a:schemeClr val="tx1">
                  <a:lumMod val="50000"/>
                  <a:lumOff val="50000"/>
                </a:schemeClr>
              </a:solidFill>
            </a:rPr>
            <a:t>Cold Plate</a:t>
          </a:r>
        </a:p>
      </dgm:t>
    </dgm:pt>
    <dgm:pt modelId="{810314E7-C857-4CED-9C68-AB756C8FC2BC}" type="parTrans" cxnId="{990044A8-9DCD-4FB8-A7DF-30113260AB45}">
      <dgm:prSet/>
      <dgm:spPr/>
      <dgm:t>
        <a:bodyPr/>
        <a:lstStyle/>
        <a:p>
          <a:endParaRPr lang="en-US" sz="900"/>
        </a:p>
      </dgm:t>
    </dgm:pt>
    <dgm:pt modelId="{886EFEE9-A6A9-4534-9558-0C6B962C724D}" type="sibTrans" cxnId="{990044A8-9DCD-4FB8-A7DF-30113260AB45}">
      <dgm:prSet/>
      <dgm:spPr/>
      <dgm:t>
        <a:bodyPr/>
        <a:lstStyle/>
        <a:p>
          <a:endParaRPr lang="en-US" sz="900"/>
        </a:p>
      </dgm:t>
    </dgm:pt>
    <dgm:pt modelId="{E4655F7D-E247-41B4-8FF1-6A5397BEE273}">
      <dgm:prSet phldrT="[Text]" custT="1"/>
      <dgm:spPr>
        <a:ln>
          <a:noFill/>
        </a:ln>
      </dgm:spPr>
      <dgm:t>
        <a:bodyPr/>
        <a:lstStyle/>
        <a:p>
          <a:r>
            <a:rPr lang="en-US" sz="2000" dirty="0">
              <a:solidFill>
                <a:schemeClr val="tx1">
                  <a:lumMod val="50000"/>
                  <a:lumOff val="50000"/>
                </a:schemeClr>
              </a:solidFill>
            </a:rPr>
            <a:t>Door Heat Exchange</a:t>
          </a:r>
        </a:p>
      </dgm:t>
    </dgm:pt>
    <dgm:pt modelId="{AF1CBAA2-BDF5-4A09-AEA9-698835345559}" type="parTrans" cxnId="{FC99B0E9-488E-4FCA-B7D2-A13FADF3F461}">
      <dgm:prSet/>
      <dgm:spPr/>
      <dgm:t>
        <a:bodyPr/>
        <a:lstStyle/>
        <a:p>
          <a:endParaRPr lang="en-US" sz="900"/>
        </a:p>
      </dgm:t>
    </dgm:pt>
    <dgm:pt modelId="{9609E5F8-B731-4B77-A437-4C74D09E175D}" type="sibTrans" cxnId="{FC99B0E9-488E-4FCA-B7D2-A13FADF3F461}">
      <dgm:prSet/>
      <dgm:spPr/>
      <dgm:t>
        <a:bodyPr/>
        <a:lstStyle/>
        <a:p>
          <a:endParaRPr lang="en-US" sz="900"/>
        </a:p>
      </dgm:t>
    </dgm:pt>
    <dgm:pt modelId="{7C38EA73-AA2A-4F2C-996A-A84136CE4E90}">
      <dgm:prSet phldrT="[Text]" custT="1"/>
      <dgm:spPr>
        <a:ln>
          <a:noFill/>
        </a:ln>
      </dgm:spPr>
      <dgm:t>
        <a:bodyPr/>
        <a:lstStyle/>
        <a:p>
          <a:r>
            <a:rPr lang="en-US" sz="2000" b="1" dirty="0"/>
            <a:t>Immersion</a:t>
          </a:r>
        </a:p>
      </dgm:t>
    </dgm:pt>
    <dgm:pt modelId="{9C05262C-604F-4112-A645-EDFAC4BCEBA5}" type="parTrans" cxnId="{63E212E2-57E1-4ECE-8B94-5F3AB3C11DEE}">
      <dgm:prSet/>
      <dgm:spPr/>
      <dgm:t>
        <a:bodyPr/>
        <a:lstStyle/>
        <a:p>
          <a:endParaRPr lang="en-US" sz="900"/>
        </a:p>
      </dgm:t>
    </dgm:pt>
    <dgm:pt modelId="{A807D971-FE30-477E-BD97-C405EE001E18}" type="sibTrans" cxnId="{63E212E2-57E1-4ECE-8B94-5F3AB3C11DEE}">
      <dgm:prSet/>
      <dgm:spPr/>
      <dgm:t>
        <a:bodyPr/>
        <a:lstStyle/>
        <a:p>
          <a:endParaRPr lang="en-US" sz="900"/>
        </a:p>
      </dgm:t>
    </dgm:pt>
    <dgm:pt modelId="{917056F1-7467-4D4C-84DE-FB80DDF472D9}">
      <dgm:prSet phldrT="[Text]" custT="1"/>
      <dgm:spPr>
        <a:solidFill>
          <a:schemeClr val="accent1"/>
        </a:solidFill>
        <a:ln w="28575">
          <a:solidFill>
            <a:schemeClr val="tx1"/>
          </a:solidFill>
        </a:ln>
      </dgm:spPr>
      <dgm:t>
        <a:bodyPr/>
        <a:lstStyle/>
        <a:p>
          <a:r>
            <a:rPr lang="en-US" sz="3200" dirty="0">
              <a:solidFill>
                <a:schemeClr val="bg1"/>
              </a:solidFill>
            </a:rPr>
            <a:t>OCP Projects</a:t>
          </a:r>
        </a:p>
      </dgm:t>
    </dgm:pt>
    <dgm:pt modelId="{11449E68-2CD6-46AD-A8E3-3623079EEE43}" type="sibTrans" cxnId="{91540683-B21A-495F-9A05-D833BA90642B}">
      <dgm:prSet/>
      <dgm:spPr/>
      <dgm:t>
        <a:bodyPr/>
        <a:lstStyle/>
        <a:p>
          <a:endParaRPr lang="en-US" sz="900"/>
        </a:p>
      </dgm:t>
    </dgm:pt>
    <dgm:pt modelId="{45C1DB90-EA03-4ABE-8A6D-ED0554B9D2D3}" type="parTrans" cxnId="{91540683-B21A-495F-9A05-D833BA90642B}">
      <dgm:prSet/>
      <dgm:spPr/>
      <dgm:t>
        <a:bodyPr/>
        <a:lstStyle/>
        <a:p>
          <a:endParaRPr lang="en-US" sz="900"/>
        </a:p>
      </dgm:t>
    </dgm:pt>
    <dgm:pt modelId="{365C0270-BB4B-4AC9-BD39-05B6B348C7C6}">
      <dgm:prSet phldrT="[Text]" custT="1"/>
      <dgm:spPr>
        <a:ln>
          <a:noFill/>
        </a:ln>
      </dgm:spPr>
      <dgm:t>
        <a:bodyPr/>
        <a:lstStyle/>
        <a:p>
          <a:r>
            <a:rPr lang="en-US" sz="2400" dirty="0">
              <a:solidFill>
                <a:schemeClr val="tx1">
                  <a:lumMod val="50000"/>
                  <a:lumOff val="50000"/>
                </a:schemeClr>
              </a:solidFill>
            </a:rPr>
            <a:t>Rack and Power</a:t>
          </a:r>
        </a:p>
      </dgm:t>
    </dgm:pt>
    <dgm:pt modelId="{52F97DC6-629B-46FB-9F8F-E8FCC1104720}" type="sibTrans" cxnId="{F7F97D2C-722C-4622-A4C0-6B9F7CC82DE3}">
      <dgm:prSet/>
      <dgm:spPr/>
      <dgm:t>
        <a:bodyPr/>
        <a:lstStyle/>
        <a:p>
          <a:endParaRPr lang="en-US" sz="900"/>
        </a:p>
      </dgm:t>
    </dgm:pt>
    <dgm:pt modelId="{DDC34FA0-A82D-4155-A02D-59E41B2025F8}" type="parTrans" cxnId="{F7F97D2C-722C-4622-A4C0-6B9F7CC82DE3}">
      <dgm:prSet/>
      <dgm:spPr/>
      <dgm:t>
        <a:bodyPr/>
        <a:lstStyle/>
        <a:p>
          <a:endParaRPr lang="en-US" sz="900"/>
        </a:p>
      </dgm:t>
    </dgm:pt>
    <dgm:pt modelId="{B963A5AA-BCED-42F3-8688-1A84F044ADD8}">
      <dgm:prSet phldrT="[Text]" custT="1"/>
      <dgm:spPr>
        <a:ln>
          <a:noFill/>
        </a:ln>
      </dgm:spPr>
      <dgm:t>
        <a:bodyPr/>
        <a:lstStyle/>
        <a:p>
          <a:r>
            <a:rPr lang="en-US" sz="2400" dirty="0">
              <a:solidFill>
                <a:schemeClr val="tx1">
                  <a:lumMod val="50000"/>
                  <a:lumOff val="50000"/>
                </a:schemeClr>
              </a:solidFill>
            </a:rPr>
            <a:t>Advanced Cooling Solutions (ACS)</a:t>
          </a:r>
        </a:p>
      </dgm:t>
    </dgm:pt>
    <dgm:pt modelId="{BD3D2B5A-3421-4C0D-861E-7AFC20B91915}" type="sibTrans" cxnId="{6F9A2A9A-0E93-4B3D-AE85-F461D3035746}">
      <dgm:prSet/>
      <dgm:spPr/>
      <dgm:t>
        <a:bodyPr/>
        <a:lstStyle/>
        <a:p>
          <a:endParaRPr lang="en-US" sz="1100"/>
        </a:p>
      </dgm:t>
    </dgm:pt>
    <dgm:pt modelId="{B44B82A8-1DD1-4409-AF80-C0A2D4303E39}" type="parTrans" cxnId="{6F9A2A9A-0E93-4B3D-AE85-F461D3035746}">
      <dgm:prSet/>
      <dgm:spPr/>
      <dgm:t>
        <a:bodyPr/>
        <a:lstStyle/>
        <a:p>
          <a:endParaRPr lang="en-US" sz="1100"/>
        </a:p>
      </dgm:t>
    </dgm:pt>
    <dgm:pt modelId="{0598D294-9F1D-4820-B616-76FE6759C7A1}" type="pres">
      <dgm:prSet presAssocID="{85DECD42-ABBF-4A88-B478-B6170D8FC482}" presName="diagram" presStyleCnt="0">
        <dgm:presLayoutVars>
          <dgm:chPref val="1"/>
          <dgm:dir/>
          <dgm:animOne val="branch"/>
          <dgm:animLvl val="lvl"/>
          <dgm:resizeHandles/>
        </dgm:presLayoutVars>
      </dgm:prSet>
      <dgm:spPr/>
    </dgm:pt>
    <dgm:pt modelId="{065BE04A-6BA7-40A1-BA92-449E80297B10}" type="pres">
      <dgm:prSet presAssocID="{917056F1-7467-4D4C-84DE-FB80DDF472D9}" presName="root" presStyleCnt="0"/>
      <dgm:spPr/>
    </dgm:pt>
    <dgm:pt modelId="{C6F30000-6F80-4BFC-87E2-E848D093E101}" type="pres">
      <dgm:prSet presAssocID="{917056F1-7467-4D4C-84DE-FB80DDF472D9}" presName="rootComposite" presStyleCnt="0"/>
      <dgm:spPr/>
    </dgm:pt>
    <dgm:pt modelId="{DBF6643F-6C8F-47FD-A9C6-2CD68D0E3264}" type="pres">
      <dgm:prSet presAssocID="{917056F1-7467-4D4C-84DE-FB80DDF472D9}" presName="rootText" presStyleLbl="node1" presStyleIdx="0" presStyleCnt="1" custScaleX="71597" custScaleY="21573"/>
      <dgm:spPr/>
    </dgm:pt>
    <dgm:pt modelId="{796C26B6-D096-4543-9D8A-1093482C1CF7}" type="pres">
      <dgm:prSet presAssocID="{917056F1-7467-4D4C-84DE-FB80DDF472D9}" presName="rootConnector" presStyleLbl="node1" presStyleIdx="0" presStyleCnt="1"/>
      <dgm:spPr/>
    </dgm:pt>
    <dgm:pt modelId="{1614D446-430F-4DC1-9499-6B67B2A1CDD0}" type="pres">
      <dgm:prSet presAssocID="{917056F1-7467-4D4C-84DE-FB80DDF472D9}" presName="childShape" presStyleCnt="0"/>
      <dgm:spPr/>
    </dgm:pt>
    <dgm:pt modelId="{A2D63807-02FA-4E31-9515-08C7342575E5}" type="pres">
      <dgm:prSet presAssocID="{DDC34FA0-A82D-4155-A02D-59E41B2025F8}" presName="Name13" presStyleLbl="parChTrans1D2" presStyleIdx="0" presStyleCnt="1"/>
      <dgm:spPr/>
    </dgm:pt>
    <dgm:pt modelId="{57B032DD-716B-400E-A5BB-6DD98381F5AE}" type="pres">
      <dgm:prSet presAssocID="{365C0270-BB4B-4AC9-BD39-05B6B348C7C6}" presName="childText" presStyleLbl="bgAcc1" presStyleIdx="0" presStyleCnt="1" custScaleX="77038" custScaleY="64182" custLinFactNeighborX="42" custLinFactNeighborY="-21362">
        <dgm:presLayoutVars>
          <dgm:bulletEnabled val="1"/>
        </dgm:presLayoutVars>
      </dgm:prSet>
      <dgm:spPr/>
    </dgm:pt>
  </dgm:ptLst>
  <dgm:cxnLst>
    <dgm:cxn modelId="{01386716-3983-48DA-A1C5-181654FEBAD5}" type="presOf" srcId="{917056F1-7467-4D4C-84DE-FB80DDF472D9}" destId="{796C26B6-D096-4543-9D8A-1093482C1CF7}" srcOrd="1" destOrd="0" presId="urn:microsoft.com/office/officeart/2005/8/layout/hierarchy3"/>
    <dgm:cxn modelId="{C39A3D2B-00CE-49A1-A88C-65510C494E94}" type="presOf" srcId="{E4655F7D-E247-41B4-8FF1-6A5397BEE273}" destId="{57B032DD-716B-400E-A5BB-6DD98381F5AE}" srcOrd="0" destOrd="3" presId="urn:microsoft.com/office/officeart/2005/8/layout/hierarchy3"/>
    <dgm:cxn modelId="{F7F97D2C-722C-4622-A4C0-6B9F7CC82DE3}" srcId="{917056F1-7467-4D4C-84DE-FB80DDF472D9}" destId="{365C0270-BB4B-4AC9-BD39-05B6B348C7C6}" srcOrd="0" destOrd="0" parTransId="{DDC34FA0-A82D-4155-A02D-59E41B2025F8}" sibTransId="{52F97DC6-629B-46FB-9F8F-E8FCC1104720}"/>
    <dgm:cxn modelId="{B369A662-F291-4DE8-B23A-32D87813F6B5}" type="presOf" srcId="{DDC34FA0-A82D-4155-A02D-59E41B2025F8}" destId="{A2D63807-02FA-4E31-9515-08C7342575E5}" srcOrd="0" destOrd="0" presId="urn:microsoft.com/office/officeart/2005/8/layout/hierarchy3"/>
    <dgm:cxn modelId="{B8F5D769-678A-411D-A3F4-877588E91007}" type="presOf" srcId="{7C38EA73-AA2A-4F2C-996A-A84136CE4E90}" destId="{57B032DD-716B-400E-A5BB-6DD98381F5AE}" srcOrd="0" destOrd="4" presId="urn:microsoft.com/office/officeart/2005/8/layout/hierarchy3"/>
    <dgm:cxn modelId="{BB199B70-BE80-4144-A547-DC644077C0E2}" type="presOf" srcId="{6438946A-76E4-4AD2-92B5-0F5896F0693B}" destId="{57B032DD-716B-400E-A5BB-6DD98381F5AE}" srcOrd="0" destOrd="2" presId="urn:microsoft.com/office/officeart/2005/8/layout/hierarchy3"/>
    <dgm:cxn modelId="{41A3A159-0728-4CE1-A472-289015C565FC}" type="presOf" srcId="{365C0270-BB4B-4AC9-BD39-05B6B348C7C6}" destId="{57B032DD-716B-400E-A5BB-6DD98381F5AE}" srcOrd="0" destOrd="0" presId="urn:microsoft.com/office/officeart/2005/8/layout/hierarchy3"/>
    <dgm:cxn modelId="{91540683-B21A-495F-9A05-D833BA90642B}" srcId="{85DECD42-ABBF-4A88-B478-B6170D8FC482}" destId="{917056F1-7467-4D4C-84DE-FB80DDF472D9}" srcOrd="0" destOrd="0" parTransId="{45C1DB90-EA03-4ABE-8A6D-ED0554B9D2D3}" sibTransId="{11449E68-2CD6-46AD-A8E3-3623079EEE43}"/>
    <dgm:cxn modelId="{6F9A2A9A-0E93-4B3D-AE85-F461D3035746}" srcId="{365C0270-BB4B-4AC9-BD39-05B6B348C7C6}" destId="{B963A5AA-BCED-42F3-8688-1A84F044ADD8}" srcOrd="0" destOrd="0" parTransId="{B44B82A8-1DD1-4409-AF80-C0A2D4303E39}" sibTransId="{BD3D2B5A-3421-4C0D-861E-7AFC20B91915}"/>
    <dgm:cxn modelId="{990044A8-9DCD-4FB8-A7DF-30113260AB45}" srcId="{B963A5AA-BCED-42F3-8688-1A84F044ADD8}" destId="{6438946A-76E4-4AD2-92B5-0F5896F0693B}" srcOrd="0" destOrd="0" parTransId="{810314E7-C857-4CED-9C68-AB756C8FC2BC}" sibTransId="{886EFEE9-A6A9-4534-9558-0C6B962C724D}"/>
    <dgm:cxn modelId="{4F893BB8-8D4D-49C3-9412-9CEE4A28EDC8}" type="presOf" srcId="{917056F1-7467-4D4C-84DE-FB80DDF472D9}" destId="{DBF6643F-6C8F-47FD-A9C6-2CD68D0E3264}" srcOrd="0" destOrd="0" presId="urn:microsoft.com/office/officeart/2005/8/layout/hierarchy3"/>
    <dgm:cxn modelId="{B6D3DBC2-DAF9-4756-ABBE-CD9717C2C17A}" type="presOf" srcId="{85DECD42-ABBF-4A88-B478-B6170D8FC482}" destId="{0598D294-9F1D-4820-B616-76FE6759C7A1}" srcOrd="0" destOrd="0" presId="urn:microsoft.com/office/officeart/2005/8/layout/hierarchy3"/>
    <dgm:cxn modelId="{AF931AD3-6B04-423A-921E-FED35B3EDBE2}" type="presOf" srcId="{B963A5AA-BCED-42F3-8688-1A84F044ADD8}" destId="{57B032DD-716B-400E-A5BB-6DD98381F5AE}" srcOrd="0" destOrd="1" presId="urn:microsoft.com/office/officeart/2005/8/layout/hierarchy3"/>
    <dgm:cxn modelId="{63E212E2-57E1-4ECE-8B94-5F3AB3C11DEE}" srcId="{B963A5AA-BCED-42F3-8688-1A84F044ADD8}" destId="{7C38EA73-AA2A-4F2C-996A-A84136CE4E90}" srcOrd="2" destOrd="0" parTransId="{9C05262C-604F-4112-A645-EDFAC4BCEBA5}" sibTransId="{A807D971-FE30-477E-BD97-C405EE001E18}"/>
    <dgm:cxn modelId="{FC99B0E9-488E-4FCA-B7D2-A13FADF3F461}" srcId="{B963A5AA-BCED-42F3-8688-1A84F044ADD8}" destId="{E4655F7D-E247-41B4-8FF1-6A5397BEE273}" srcOrd="1" destOrd="0" parTransId="{AF1CBAA2-BDF5-4A09-AEA9-698835345559}" sibTransId="{9609E5F8-B731-4B77-A437-4C74D09E175D}"/>
    <dgm:cxn modelId="{4435D2D9-8863-4C2E-ADE1-6DE3F48504E1}" type="presParOf" srcId="{0598D294-9F1D-4820-B616-76FE6759C7A1}" destId="{065BE04A-6BA7-40A1-BA92-449E80297B10}" srcOrd="0" destOrd="0" presId="urn:microsoft.com/office/officeart/2005/8/layout/hierarchy3"/>
    <dgm:cxn modelId="{7E0BE51D-706C-45B9-BAE0-F1B9A530330F}" type="presParOf" srcId="{065BE04A-6BA7-40A1-BA92-449E80297B10}" destId="{C6F30000-6F80-4BFC-87E2-E848D093E101}" srcOrd="0" destOrd="0" presId="urn:microsoft.com/office/officeart/2005/8/layout/hierarchy3"/>
    <dgm:cxn modelId="{5400A300-1014-4586-89BE-21D7DB919F93}" type="presParOf" srcId="{C6F30000-6F80-4BFC-87E2-E848D093E101}" destId="{DBF6643F-6C8F-47FD-A9C6-2CD68D0E3264}" srcOrd="0" destOrd="0" presId="urn:microsoft.com/office/officeart/2005/8/layout/hierarchy3"/>
    <dgm:cxn modelId="{F75B6381-4077-493D-94E8-8D2D1BABC8CC}" type="presParOf" srcId="{C6F30000-6F80-4BFC-87E2-E848D093E101}" destId="{796C26B6-D096-4543-9D8A-1093482C1CF7}" srcOrd="1" destOrd="0" presId="urn:microsoft.com/office/officeart/2005/8/layout/hierarchy3"/>
    <dgm:cxn modelId="{37DEBCFD-414E-4F33-886D-6800EF8C31D8}" type="presParOf" srcId="{065BE04A-6BA7-40A1-BA92-449E80297B10}" destId="{1614D446-430F-4DC1-9499-6B67B2A1CDD0}" srcOrd="1" destOrd="0" presId="urn:microsoft.com/office/officeart/2005/8/layout/hierarchy3"/>
    <dgm:cxn modelId="{43E7BB2D-F532-4718-9D20-8F74DF6C8436}" type="presParOf" srcId="{1614D446-430F-4DC1-9499-6B67B2A1CDD0}" destId="{A2D63807-02FA-4E31-9515-08C7342575E5}" srcOrd="0" destOrd="0" presId="urn:microsoft.com/office/officeart/2005/8/layout/hierarchy3"/>
    <dgm:cxn modelId="{CC857B63-89B6-468D-AEC3-C61F7D8FF0AA}" type="presParOf" srcId="{1614D446-430F-4DC1-9499-6B67B2A1CDD0}" destId="{57B032DD-716B-400E-A5BB-6DD98381F5AE}"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F6643F-6C8F-47FD-A9C6-2CD68D0E3264}">
      <dsp:nvSpPr>
        <dsp:cNvPr id="0" name=""/>
        <dsp:cNvSpPr/>
      </dsp:nvSpPr>
      <dsp:spPr>
        <a:xfrm>
          <a:off x="886105" y="769876"/>
          <a:ext cx="5275838" cy="794835"/>
        </a:xfrm>
        <a:prstGeom prst="roundRect">
          <a:avLst>
            <a:gd name="adj" fmla="val 10000"/>
          </a:avLst>
        </a:prstGeom>
        <a:solidFill>
          <a:schemeClr val="accent1"/>
        </a:solidFill>
        <a:ln w="285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rPr>
            <a:t>OCP Projects</a:t>
          </a:r>
        </a:p>
      </dsp:txBody>
      <dsp:txXfrm>
        <a:off x="909385" y="793156"/>
        <a:ext cx="5229278" cy="748275"/>
      </dsp:txXfrm>
    </dsp:sp>
    <dsp:sp modelId="{A2D63807-02FA-4E31-9515-08C7342575E5}">
      <dsp:nvSpPr>
        <dsp:cNvPr id="0" name=""/>
        <dsp:cNvSpPr/>
      </dsp:nvSpPr>
      <dsp:spPr>
        <a:xfrm>
          <a:off x="1413689" y="1564711"/>
          <a:ext cx="530059" cy="1316398"/>
        </a:xfrm>
        <a:custGeom>
          <a:avLst/>
          <a:gdLst/>
          <a:ahLst/>
          <a:cxnLst/>
          <a:rect l="0" t="0" r="0" b="0"/>
          <a:pathLst>
            <a:path>
              <a:moveTo>
                <a:pt x="0" y="0"/>
              </a:moveTo>
              <a:lnTo>
                <a:pt x="0" y="1316398"/>
              </a:lnTo>
              <a:lnTo>
                <a:pt x="530059" y="131639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B032DD-716B-400E-A5BB-6DD98381F5AE}">
      <dsp:nvSpPr>
        <dsp:cNvPr id="0" name=""/>
        <dsp:cNvSpPr/>
      </dsp:nvSpPr>
      <dsp:spPr>
        <a:xfrm>
          <a:off x="1943748" y="1698750"/>
          <a:ext cx="4541419" cy="2364720"/>
        </a:xfrm>
        <a:prstGeom prst="roundRect">
          <a:avLst>
            <a:gd name="adj" fmla="val 10000"/>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tx1">
                  <a:lumMod val="50000"/>
                  <a:lumOff val="50000"/>
                </a:schemeClr>
              </a:solidFill>
            </a:rPr>
            <a:t>Rack and Power</a:t>
          </a:r>
        </a:p>
        <a:p>
          <a:pPr marL="228600" lvl="1" indent="-228600" algn="l" defTabSz="1066800">
            <a:lnSpc>
              <a:spcPct val="90000"/>
            </a:lnSpc>
            <a:spcBef>
              <a:spcPct val="0"/>
            </a:spcBef>
            <a:spcAft>
              <a:spcPct val="15000"/>
            </a:spcAft>
            <a:buChar char="•"/>
          </a:pPr>
          <a:r>
            <a:rPr lang="en-US" sz="2400" kern="1200" dirty="0">
              <a:solidFill>
                <a:schemeClr val="tx1">
                  <a:lumMod val="50000"/>
                  <a:lumOff val="50000"/>
                </a:schemeClr>
              </a:solidFill>
            </a:rPr>
            <a:t>Advanced Cooling Solutions (ACS)</a:t>
          </a:r>
        </a:p>
        <a:p>
          <a:pPr marL="457200" lvl="2" indent="-228600" algn="l" defTabSz="889000">
            <a:lnSpc>
              <a:spcPct val="90000"/>
            </a:lnSpc>
            <a:spcBef>
              <a:spcPct val="0"/>
            </a:spcBef>
            <a:spcAft>
              <a:spcPct val="15000"/>
            </a:spcAft>
            <a:buChar char="•"/>
          </a:pPr>
          <a:r>
            <a:rPr lang="en-US" sz="2000" kern="1200" dirty="0">
              <a:solidFill>
                <a:schemeClr val="tx1">
                  <a:lumMod val="50000"/>
                  <a:lumOff val="50000"/>
                </a:schemeClr>
              </a:solidFill>
            </a:rPr>
            <a:t>Cold Plate</a:t>
          </a:r>
        </a:p>
        <a:p>
          <a:pPr marL="457200" lvl="2" indent="-228600" algn="l" defTabSz="889000">
            <a:lnSpc>
              <a:spcPct val="90000"/>
            </a:lnSpc>
            <a:spcBef>
              <a:spcPct val="0"/>
            </a:spcBef>
            <a:spcAft>
              <a:spcPct val="15000"/>
            </a:spcAft>
            <a:buChar char="•"/>
          </a:pPr>
          <a:r>
            <a:rPr lang="en-US" sz="2000" kern="1200" dirty="0">
              <a:solidFill>
                <a:schemeClr val="tx1">
                  <a:lumMod val="50000"/>
                  <a:lumOff val="50000"/>
                </a:schemeClr>
              </a:solidFill>
            </a:rPr>
            <a:t>Door Heat Exchange</a:t>
          </a:r>
        </a:p>
        <a:p>
          <a:pPr marL="457200" lvl="2" indent="-228600" algn="l" defTabSz="889000">
            <a:lnSpc>
              <a:spcPct val="90000"/>
            </a:lnSpc>
            <a:spcBef>
              <a:spcPct val="0"/>
            </a:spcBef>
            <a:spcAft>
              <a:spcPct val="15000"/>
            </a:spcAft>
            <a:buChar char="•"/>
          </a:pPr>
          <a:r>
            <a:rPr lang="en-US" sz="2000" b="1" kern="1200" dirty="0"/>
            <a:t>Immersion</a:t>
          </a:r>
        </a:p>
      </dsp:txBody>
      <dsp:txXfrm>
        <a:off x="2013008" y="1768010"/>
        <a:ext cx="4402899" cy="22262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24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24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24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24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24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24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24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24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24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3847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4580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Air vs. Immersion</a:t>
            </a:r>
          </a:p>
          <a:p>
            <a:pPr marL="171450" indent="-171450">
              <a:buFontTx/>
              <a:buChar char="-"/>
            </a:pPr>
            <a:r>
              <a:rPr lang="en-US" dirty="0"/>
              <a:t>Racks &amp; PDUs: $18M vs. $0M ($18M improvement)</a:t>
            </a:r>
          </a:p>
          <a:p>
            <a:pPr marL="171450" indent="-171450">
              <a:buFontTx/>
              <a:buChar char="-"/>
            </a:pPr>
            <a:r>
              <a:rPr lang="en-US" dirty="0"/>
              <a:t>Low Voltage Cabling: $18.8M vs. $3.9M ($14.9M improvement)</a:t>
            </a:r>
          </a:p>
          <a:p>
            <a:pPr marL="171450" indent="-171450">
              <a:buFontTx/>
              <a:buChar char="-"/>
            </a:pPr>
            <a:r>
              <a:rPr lang="en-US" dirty="0"/>
              <a:t>Tanks/Fluids: $0M vs. $21.5M ($21.5M increased cost)</a:t>
            </a:r>
          </a:p>
          <a:p>
            <a:pPr marL="171450" indent="-171450">
              <a:buFontTx/>
              <a:buChar char="-"/>
            </a:pPr>
            <a:endParaRPr lang="en-US" dirty="0"/>
          </a:p>
          <a:p>
            <a:pPr marL="171450" indent="-171450">
              <a:buFontTx/>
              <a:buChar char="-"/>
            </a:pPr>
            <a:r>
              <a:rPr lang="en-US" dirty="0"/>
              <a:t>Mechanical (Immersion):</a:t>
            </a:r>
          </a:p>
          <a:p>
            <a:pPr marL="628650" lvl="1" indent="-171450">
              <a:buFontTx/>
              <a:buChar char="-"/>
            </a:pPr>
            <a:r>
              <a:rPr lang="en-US" dirty="0"/>
              <a:t>No chillers, cooling towers, or heat exchangers (replaced by dry coolers)</a:t>
            </a:r>
          </a:p>
          <a:p>
            <a:pPr marL="628650" lvl="1" indent="-171450">
              <a:buFontTx/>
              <a:buChar char="-"/>
            </a:pPr>
            <a:r>
              <a:rPr lang="en-US" dirty="0"/>
              <a:t>No CRAH/CRAC units in data center space</a:t>
            </a:r>
          </a:p>
          <a:p>
            <a:pPr marL="628650" lvl="1" indent="-171450">
              <a:buFontTx/>
              <a:buChar char="-"/>
            </a:pPr>
            <a:r>
              <a:rPr lang="en-US" dirty="0"/>
              <a:t>No humidifiers</a:t>
            </a:r>
          </a:p>
          <a:p>
            <a:endParaRPr lang="en-US" dirty="0"/>
          </a:p>
          <a:p>
            <a:pPr marL="171450" indent="-171450">
              <a:buFontTx/>
              <a:buChar char="-"/>
            </a:pPr>
            <a:r>
              <a:rPr lang="en-US" dirty="0"/>
              <a:t>Electrical (Immersion):</a:t>
            </a:r>
          </a:p>
          <a:p>
            <a:pPr marL="628650" lvl="1" indent="-171450">
              <a:buFontTx/>
              <a:buChar char="-"/>
            </a:pPr>
            <a:r>
              <a:rPr lang="en-US" dirty="0"/>
              <a:t>No PDUs, busway</a:t>
            </a:r>
          </a:p>
          <a:p>
            <a:endParaRPr lang="en-US" dirty="0"/>
          </a:p>
        </p:txBody>
      </p:sp>
      <p:sp>
        <p:nvSpPr>
          <p:cNvPr id="4" name="Slide Number Placeholder 3"/>
          <p:cNvSpPr>
            <a:spLocks noGrp="1"/>
          </p:cNvSpPr>
          <p:nvPr>
            <p:ph type="sldNum" sz="quarter" idx="5"/>
          </p:nvPr>
        </p:nvSpPr>
        <p:spPr/>
        <p:txBody>
          <a:bodyPr/>
          <a:lstStyle/>
          <a:p>
            <a:fld id="{94745B09-AD31-409C-B2BB-E7C534396A29}" type="slidenum">
              <a:rPr lang="en-GB" smtClean="0"/>
              <a:t>11</a:t>
            </a:fld>
            <a:endParaRPr lang="en-GB"/>
          </a:p>
        </p:txBody>
      </p:sp>
    </p:spTree>
    <p:extLst>
      <p:ext uri="{BB962C8B-B14F-4D97-AF65-F5344CB8AC3E}">
        <p14:creationId xmlns:p14="http://schemas.microsoft.com/office/powerpoint/2010/main" val="1780617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7308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2249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58735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OCP17 End Bumper copy 1">
  <p:cSld name="OCP17 End Bumper copy 1">
    <p:spTree>
      <p:nvGrpSpPr>
        <p:cNvPr id="1" name="Shape 18"/>
        <p:cNvGrpSpPr/>
        <p:nvPr/>
      </p:nvGrpSpPr>
      <p:grpSpPr>
        <a:xfrm>
          <a:off x="0" y="0"/>
          <a:ext cx="0" cy="0"/>
          <a:chOff x="0" y="0"/>
          <a:chExt cx="0" cy="0"/>
        </a:xfrm>
      </p:grpSpPr>
      <p:pic>
        <p:nvPicPr>
          <p:cNvPr id="19" name="Google Shape;19;p5" descr="slide3.png"/>
          <p:cNvPicPr preferRelativeResize="0"/>
          <p:nvPr/>
        </p:nvPicPr>
        <p:blipFill rotWithShape="1">
          <a:blip r:embed="rId2">
            <a:alphaModFix/>
          </a:blip>
          <a:srcRect/>
          <a:stretch/>
        </p:blipFill>
        <p:spPr>
          <a:xfrm>
            <a:off x="0" y="0"/>
            <a:ext cx="24384000" cy="13716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5392AB9-EB3E-2A4B-BAD0-B3FCB88303F6}"/>
              </a:ext>
            </a:extLst>
          </p:cNvPr>
          <p:cNvSpPr>
            <a:spLocks noGrp="1"/>
          </p:cNvSpPr>
          <p:nvPr>
            <p:ph type="dt" sz="half" idx="10"/>
          </p:nvPr>
        </p:nvSpPr>
        <p:spPr/>
        <p:txBody>
          <a:bodyPr/>
          <a:lstStyle/>
          <a:p>
            <a:fld id="{5AEE01ED-B654-7449-9635-334A4910BB6D}" type="datetimeFigureOut">
              <a:rPr lang="en-US" smtClean="0"/>
              <a:t>4/3/2020</a:t>
            </a:fld>
            <a:endParaRPr lang="en-US"/>
          </a:p>
        </p:txBody>
      </p:sp>
      <p:sp>
        <p:nvSpPr>
          <p:cNvPr id="4" name="Footer Placeholder 3">
            <a:extLst>
              <a:ext uri="{FF2B5EF4-FFF2-40B4-BE49-F238E27FC236}">
                <a16:creationId xmlns:a16="http://schemas.microsoft.com/office/drawing/2014/main" id="{9A51EA73-A965-9244-AA78-2668EF29C0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982C28-3FE0-FE47-AFC5-0EA0449517A2}"/>
              </a:ext>
            </a:extLst>
          </p:cNvPr>
          <p:cNvSpPr>
            <a:spLocks noGrp="1"/>
          </p:cNvSpPr>
          <p:nvPr>
            <p:ph type="sldNum" sz="quarter" idx="12"/>
          </p:nvPr>
        </p:nvSpPr>
        <p:spPr/>
        <p:txBody>
          <a:bodyPr/>
          <a:lstStyle/>
          <a:p>
            <a:fld id="{0D55EA28-F498-AD43-B938-06BEC22B7F0D}" type="slidenum">
              <a:rPr lang="en-US" smtClean="0"/>
              <a:t>‹#›</a:t>
            </a:fld>
            <a:endParaRPr lang="en-US"/>
          </a:p>
        </p:txBody>
      </p:sp>
      <p:pic>
        <p:nvPicPr>
          <p:cNvPr id="8" name="Picture 7">
            <a:extLst>
              <a:ext uri="{FF2B5EF4-FFF2-40B4-BE49-F238E27FC236}">
                <a16:creationId xmlns:a16="http://schemas.microsoft.com/office/drawing/2014/main" id="{CDCD9D9D-1EFB-4F4A-B08B-16972EC97492}"/>
              </a:ext>
            </a:extLst>
          </p:cNvPr>
          <p:cNvPicPr>
            <a:picLocks noChangeAspect="1"/>
          </p:cNvPicPr>
          <p:nvPr userDrawn="1"/>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3359545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EE01ED-B654-7449-9635-334A4910BB6D}" type="datetimeFigureOut">
              <a:rPr lang="en-US" smtClean="0"/>
              <a:t>4/3/2020</a:t>
            </a:fld>
            <a:endParaRPr lang="en-US"/>
          </a:p>
        </p:txBody>
      </p:sp>
      <p:sp>
        <p:nvSpPr>
          <p:cNvPr id="6" name="Slide Number Placeholder 5"/>
          <p:cNvSpPr>
            <a:spLocks noGrp="1"/>
          </p:cNvSpPr>
          <p:nvPr>
            <p:ph type="sldNum" sz="quarter" idx="12"/>
          </p:nvPr>
        </p:nvSpPr>
        <p:spPr/>
        <p:txBody>
          <a:bodyPr/>
          <a:lstStyle/>
          <a:p>
            <a:fld id="{0D55EA28-F498-AD43-B938-06BEC22B7F0D}" type="slidenum">
              <a:rPr lang="en-US" smtClean="0"/>
              <a:t>‹#›</a:t>
            </a:fld>
            <a:endParaRPr lang="en-US"/>
          </a:p>
        </p:txBody>
      </p:sp>
      <p:grpSp>
        <p:nvGrpSpPr>
          <p:cNvPr id="7" name="Group 22">
            <a:extLst>
              <a:ext uri="{FF2B5EF4-FFF2-40B4-BE49-F238E27FC236}">
                <a16:creationId xmlns:a16="http://schemas.microsoft.com/office/drawing/2014/main" id="{C5895C46-B366-4562-81CD-57030BA5BB14}"/>
              </a:ext>
            </a:extLst>
          </p:cNvPr>
          <p:cNvGrpSpPr>
            <a:grpSpLocks/>
          </p:cNvGrpSpPr>
          <p:nvPr userDrawn="1"/>
        </p:nvGrpSpPr>
        <p:grpSpPr bwMode="auto">
          <a:xfrm>
            <a:off x="18892943" y="12957174"/>
            <a:ext cx="2517819" cy="552152"/>
            <a:chOff x="9345547" y="6574536"/>
            <a:chExt cx="947428" cy="197608"/>
          </a:xfrm>
        </p:grpSpPr>
        <p:sp>
          <p:nvSpPr>
            <p:cNvPr id="8" name="Rectangle 26">
              <a:extLst>
                <a:ext uri="{FF2B5EF4-FFF2-40B4-BE49-F238E27FC236}">
                  <a16:creationId xmlns:a16="http://schemas.microsoft.com/office/drawing/2014/main" id="{D9551D4C-33AB-4D3C-AC8D-900919C98364}"/>
                </a:ext>
              </a:extLst>
            </p:cNvPr>
            <p:cNvSpPr>
              <a:spLocks noChangeArrowheads="1"/>
            </p:cNvSpPr>
            <p:nvPr/>
          </p:nvSpPr>
          <p:spPr bwMode="auto">
            <a:xfrm>
              <a:off x="9345547" y="6589264"/>
              <a:ext cx="812067" cy="182880"/>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1825626"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9" name="TextBox 24">
              <a:extLst>
                <a:ext uri="{FF2B5EF4-FFF2-40B4-BE49-F238E27FC236}">
                  <a16:creationId xmlns:a16="http://schemas.microsoft.com/office/drawing/2014/main" id="{DD969FCB-3F18-4E9D-81CC-DBF2CB80847B}"/>
                </a:ext>
              </a:extLst>
            </p:cNvPr>
            <p:cNvSpPr txBox="1">
              <a:spLocks noChangeArrowheads="1"/>
            </p:cNvSpPr>
            <p:nvPr/>
          </p:nvSpPr>
          <p:spPr bwMode="auto">
            <a:xfrm>
              <a:off x="9780103" y="6574536"/>
              <a:ext cx="512872" cy="104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18288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 2020</a:t>
              </a:r>
            </a:p>
          </p:txBody>
        </p:sp>
      </p:grpSp>
    </p:spTree>
    <p:extLst>
      <p:ext uri="{BB962C8B-B14F-4D97-AF65-F5344CB8AC3E}">
        <p14:creationId xmlns:p14="http://schemas.microsoft.com/office/powerpoint/2010/main" val="1894888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758825" y="758826"/>
            <a:ext cx="22850474" cy="1645920"/>
          </a:xfrm>
        </p:spPr>
        <p:txBody>
          <a:bodyPr/>
          <a:lstStyle/>
          <a:p>
            <a:r>
              <a:rPr lang="en-US"/>
              <a:t>Click to edit Master title style</a:t>
            </a:r>
            <a:endParaRPr lang="en-GB" dirty="0"/>
          </a:p>
        </p:txBody>
      </p:sp>
      <p:sp>
        <p:nvSpPr>
          <p:cNvPr id="5" name="Content Placeholder 4"/>
          <p:cNvSpPr>
            <a:spLocks noGrp="1"/>
          </p:cNvSpPr>
          <p:nvPr>
            <p:ph sz="quarter" idx="15"/>
          </p:nvPr>
        </p:nvSpPr>
        <p:spPr>
          <a:xfrm>
            <a:off x="758820" y="2590802"/>
            <a:ext cx="22860000" cy="9906000"/>
          </a:xfrm>
        </p:spPr>
        <p:txBody>
          <a:bodyPr/>
          <a:lstStyle>
            <a:lvl1pPr marL="0" marR="0" indent="0" algn="l" defTabSz="1828800" rtl="0" eaLnBrk="1" fontAlgn="auto" latinLnBrk="0" hangingPunct="1">
              <a:lnSpc>
                <a:spcPct val="110000"/>
              </a:lnSpc>
              <a:spcBef>
                <a:spcPts val="0"/>
              </a:spcBef>
              <a:spcAft>
                <a:spcPts val="1200"/>
              </a:spcAft>
              <a:buClrTx/>
              <a:buSzTx/>
              <a:buFont typeface="Arial" panose="020B0604020202020204" pitchFamily="34" charset="0"/>
              <a:buNone/>
              <a:tabLst/>
              <a:defRPr sz="4000"/>
            </a:lvl1pPr>
            <a:lvl2pPr marL="365126" marR="0" indent="-365126" algn="l" defTabSz="1828800" rtl="0" eaLnBrk="1" fontAlgn="auto" latinLnBrk="0" hangingPunct="1">
              <a:lnSpc>
                <a:spcPct val="110000"/>
              </a:lnSpc>
              <a:spcBef>
                <a:spcPts val="0"/>
              </a:spcBef>
              <a:spcAft>
                <a:spcPts val="1200"/>
              </a:spcAft>
              <a:buClrTx/>
              <a:buSzTx/>
              <a:buFont typeface="Arial" panose="020B0604020202020204" pitchFamily="34" charset="0"/>
              <a:buChar char="•"/>
              <a:tabLst/>
              <a:defRPr sz="4000"/>
            </a:lvl2pPr>
            <a:lvl3pPr marL="714376" marR="0" indent="-349250" algn="l" defTabSz="1828800" rtl="0" eaLnBrk="1" fontAlgn="auto" latinLnBrk="0" hangingPunct="1">
              <a:lnSpc>
                <a:spcPct val="110000"/>
              </a:lnSpc>
              <a:spcBef>
                <a:spcPts val="0"/>
              </a:spcBef>
              <a:spcAft>
                <a:spcPts val="1200"/>
              </a:spcAft>
              <a:buClrTx/>
              <a:buSzTx/>
              <a:buFont typeface="Arial" panose="020B0604020202020204" pitchFamily="34" charset="0"/>
              <a:buChar char="•"/>
              <a:tabLst/>
              <a:defRPr sz="4000"/>
            </a:lvl3pPr>
            <a:lvl4pPr marL="1079500" marR="0" indent="-365126" algn="l" defTabSz="1828800" rtl="0" eaLnBrk="1" fontAlgn="auto" latinLnBrk="0" hangingPunct="1">
              <a:lnSpc>
                <a:spcPct val="110000"/>
              </a:lnSpc>
              <a:spcBef>
                <a:spcPts val="0"/>
              </a:spcBef>
              <a:spcAft>
                <a:spcPts val="1200"/>
              </a:spcAft>
              <a:buClrTx/>
              <a:buSzTx/>
              <a:buFont typeface="Arial" panose="020B0604020202020204" pitchFamily="34" charset="0"/>
              <a:buChar char="•"/>
              <a:tabLst/>
              <a:defRPr sz="4000"/>
            </a:lvl4pPr>
            <a:lvl5pPr marL="1428750" marR="0" indent="-349250" algn="l" defTabSz="1828800" rtl="0" eaLnBrk="1" fontAlgn="auto" latinLnBrk="0" hangingPunct="1">
              <a:lnSpc>
                <a:spcPct val="110000"/>
              </a:lnSpc>
              <a:spcBef>
                <a:spcPts val="0"/>
              </a:spcBef>
              <a:spcAft>
                <a:spcPts val="1200"/>
              </a:spcAft>
              <a:buClrTx/>
              <a:buSzTx/>
              <a:buFont typeface="Arial" panose="020B0604020202020204" pitchFamily="34" charset="0"/>
              <a:buChar char="•"/>
              <a:tabLst/>
              <a:defRPr sz="4000"/>
            </a:lvl5pPr>
          </a:lstStyle>
          <a:p>
            <a:pPr marL="0" marR="0" lvl="0" indent="0" algn="l" defTabSz="1828800" rtl="0" eaLnBrk="1" fontAlgn="auto" latinLnBrk="0" hangingPunct="1">
              <a:lnSpc>
                <a:spcPct val="110000"/>
              </a:lnSpc>
              <a:spcBef>
                <a:spcPts val="0"/>
              </a:spcBef>
              <a:spcAft>
                <a:spcPts val="1200"/>
              </a:spcAft>
              <a:buClrTx/>
              <a:buSzTx/>
              <a:buFont typeface="Arial" panose="020B0604020202020204" pitchFamily="34" charset="0"/>
              <a:buNone/>
              <a:tabLst/>
              <a:defRPr/>
            </a:pPr>
            <a:r>
              <a:rPr kumimoji="0" lang="en-US" sz="4000" b="0" i="0" u="none" strike="noStrike" kern="1200" cap="none" spc="0" normalizeH="0" baseline="0" noProof="0">
                <a:ln>
                  <a:noFill/>
                </a:ln>
                <a:solidFill>
                  <a:prstClr val="black"/>
                </a:solidFill>
                <a:effectLst/>
                <a:uLnTx/>
                <a:uFillTx/>
                <a:latin typeface="+mn-lt"/>
                <a:ea typeface="+mj-ea"/>
                <a:cs typeface="+mj-cs"/>
              </a:rPr>
              <a:t>Edit Master text styles</a:t>
            </a:r>
          </a:p>
          <a:p>
            <a:pPr marL="0" marR="0" lvl="1" indent="0" algn="l" defTabSz="1828800" rtl="0" eaLnBrk="1" fontAlgn="auto" latinLnBrk="0" hangingPunct="1">
              <a:lnSpc>
                <a:spcPct val="110000"/>
              </a:lnSpc>
              <a:spcBef>
                <a:spcPts val="0"/>
              </a:spcBef>
              <a:spcAft>
                <a:spcPts val="1200"/>
              </a:spcAft>
              <a:buClrTx/>
              <a:buSzTx/>
              <a:buFont typeface="Arial" panose="020B0604020202020204" pitchFamily="34" charset="0"/>
              <a:buNone/>
              <a:tabLst/>
              <a:defRPr/>
            </a:pPr>
            <a:r>
              <a:rPr kumimoji="0" lang="en-US" sz="4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1828800" rtl="0" eaLnBrk="1" fontAlgn="auto" latinLnBrk="0" hangingPunct="1">
              <a:lnSpc>
                <a:spcPct val="110000"/>
              </a:lnSpc>
              <a:spcBef>
                <a:spcPts val="0"/>
              </a:spcBef>
              <a:spcAft>
                <a:spcPts val="1200"/>
              </a:spcAft>
              <a:buClrTx/>
              <a:buSzTx/>
              <a:buFont typeface="Arial" panose="020B0604020202020204" pitchFamily="34" charset="0"/>
              <a:buNone/>
              <a:tabLst/>
              <a:defRPr/>
            </a:pPr>
            <a:r>
              <a:rPr kumimoji="0" lang="en-US" sz="4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1828800" rtl="0" eaLnBrk="1" fontAlgn="auto" latinLnBrk="0" hangingPunct="1">
              <a:lnSpc>
                <a:spcPct val="110000"/>
              </a:lnSpc>
              <a:spcBef>
                <a:spcPts val="0"/>
              </a:spcBef>
              <a:spcAft>
                <a:spcPts val="1200"/>
              </a:spcAft>
              <a:buClrTx/>
              <a:buSzTx/>
              <a:buFont typeface="Arial" panose="020B0604020202020204" pitchFamily="34" charset="0"/>
              <a:buNone/>
              <a:tabLst/>
              <a:defRPr/>
            </a:pPr>
            <a:r>
              <a:rPr kumimoji="0" lang="en-US" sz="4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1828800" rtl="0" eaLnBrk="1" fontAlgn="auto" latinLnBrk="0" hangingPunct="1">
              <a:lnSpc>
                <a:spcPct val="110000"/>
              </a:lnSpc>
              <a:spcBef>
                <a:spcPts val="0"/>
              </a:spcBef>
              <a:spcAft>
                <a:spcPts val="1200"/>
              </a:spcAft>
              <a:buClrTx/>
              <a:buSzTx/>
              <a:buFont typeface="Arial" panose="020B0604020202020204" pitchFamily="34" charset="0"/>
              <a:buNone/>
              <a:tabLst/>
              <a:defRPr/>
            </a:pPr>
            <a:r>
              <a:rPr kumimoji="0" lang="en-US" sz="4000" b="0" i="0" u="none" strike="noStrike" kern="1200" cap="none" spc="0" normalizeH="0" baseline="0" noProof="0">
                <a:ln>
                  <a:noFill/>
                </a:ln>
                <a:solidFill>
                  <a:prstClr val="black"/>
                </a:solidFill>
                <a:effectLst/>
                <a:uLnTx/>
                <a:uFillTx/>
                <a:latin typeface="+mn-lt"/>
                <a:ea typeface="+mj-ea"/>
                <a:cs typeface="+mj-cs"/>
              </a:rPr>
              <a:t>Fifth level</a:t>
            </a:r>
            <a:endParaRPr kumimoji="0" lang="en-GB" sz="2400" b="0" i="0" u="none" strike="noStrike" kern="1200" cap="none" spc="0" normalizeH="0" baseline="0" noProof="0" dirty="0">
              <a:ln>
                <a:noFill/>
              </a:ln>
              <a:solidFill>
                <a:prstClr val="black"/>
              </a:solidFill>
              <a:effectLst/>
              <a:uLnTx/>
              <a:uFillTx/>
              <a:latin typeface="+mn-lt"/>
              <a:ea typeface="+mn-ea"/>
              <a:cs typeface="+mn-cs"/>
            </a:endParaRPr>
          </a:p>
        </p:txBody>
      </p:sp>
      <p:grpSp>
        <p:nvGrpSpPr>
          <p:cNvPr id="8" name="Group 22"/>
          <p:cNvGrpSpPr>
            <a:grpSpLocks/>
          </p:cNvGrpSpPr>
          <p:nvPr userDrawn="1"/>
        </p:nvGrpSpPr>
        <p:grpSpPr bwMode="auto">
          <a:xfrm>
            <a:off x="18892943" y="12957174"/>
            <a:ext cx="2517819" cy="552152"/>
            <a:chOff x="9345547" y="6574536"/>
            <a:chExt cx="947428" cy="197608"/>
          </a:xfrm>
        </p:grpSpPr>
        <p:sp>
          <p:nvSpPr>
            <p:cNvPr id="13" name="Rectangle 26"/>
            <p:cNvSpPr>
              <a:spLocks noChangeArrowheads="1"/>
            </p:cNvSpPr>
            <p:nvPr/>
          </p:nvSpPr>
          <p:spPr bwMode="auto">
            <a:xfrm>
              <a:off x="9345547" y="6589264"/>
              <a:ext cx="812067" cy="182880"/>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1825626"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10" name="TextBox 24"/>
            <p:cNvSpPr txBox="1">
              <a:spLocks noChangeArrowheads="1"/>
            </p:cNvSpPr>
            <p:nvPr/>
          </p:nvSpPr>
          <p:spPr bwMode="auto">
            <a:xfrm>
              <a:off x="9780103" y="6574536"/>
              <a:ext cx="512872" cy="104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18288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 2020</a:t>
              </a:r>
            </a:p>
          </p:txBody>
        </p:sp>
      </p:grpSp>
    </p:spTree>
    <p:extLst>
      <p:ext uri="{BB962C8B-B14F-4D97-AF65-F5344CB8AC3E}">
        <p14:creationId xmlns:p14="http://schemas.microsoft.com/office/powerpoint/2010/main" val="337891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8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9"/>
          <p:cNvSpPr txBox="1">
            <a:spLocks noGrp="1"/>
          </p:cNvSpPr>
          <p:nvPr>
            <p:ph type="title"/>
          </p:nvPr>
        </p:nvSpPr>
        <p:spPr>
          <a:xfrm>
            <a:off x="1676400" y="730251"/>
            <a:ext cx="21031199" cy="1540298"/>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35353"/>
              </a:buClr>
              <a:buSzPts val="10000"/>
              <a:buFont typeface="Source Sans Pro"/>
              <a:buNone/>
              <a:defRPr sz="10000" b="0" i="0" u="none" strike="noStrike" cap="none">
                <a:solidFill>
                  <a:srgbClr val="535353"/>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Google Shape;32;p9"/>
          <p:cNvSpPr txBox="1">
            <a:spLocks noGrp="1"/>
          </p:cNvSpPr>
          <p:nvPr>
            <p:ph type="body" idx="1"/>
          </p:nvPr>
        </p:nvSpPr>
        <p:spPr>
          <a:xfrm>
            <a:off x="1676400" y="2668270"/>
            <a:ext cx="10439400" cy="8702675"/>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2000"/>
              </a:spcBef>
              <a:spcAft>
                <a:spcPts val="0"/>
              </a:spcAft>
              <a:buClr>
                <a:srgbClr val="5F6062"/>
              </a:buClr>
              <a:buSzPts val="6400"/>
              <a:buFont typeface="Source Sans Pro"/>
              <a:buNone/>
              <a:defRPr sz="6400" b="0" i="0" u="none" strike="noStrike" cap="none">
                <a:solidFill>
                  <a:srgbClr val="5F6062"/>
                </a:solidFill>
                <a:latin typeface="Source Sans Pro"/>
                <a:ea typeface="Source Sans Pro"/>
                <a:cs typeface="Source Sans Pro"/>
                <a:sym typeface="Source Sans Pro"/>
              </a:defRPr>
            </a:lvl1pPr>
            <a:lvl2pPr marL="914400" marR="0" lvl="1" indent="-635000" algn="l" rtl="0">
              <a:lnSpc>
                <a:spcPct val="90000"/>
              </a:lnSpc>
              <a:spcBef>
                <a:spcPts val="2000"/>
              </a:spcBef>
              <a:spcAft>
                <a:spcPts val="0"/>
              </a:spcAft>
              <a:buClr>
                <a:srgbClr val="5F6062"/>
              </a:buClr>
              <a:buSzPts val="6400"/>
              <a:buFont typeface="Source Sans Pro"/>
              <a:buChar char="•"/>
              <a:defRPr sz="6400" b="0" i="0" u="none" strike="noStrike" cap="none">
                <a:solidFill>
                  <a:srgbClr val="5F6062"/>
                </a:solidFill>
                <a:latin typeface="Source Sans Pro"/>
                <a:ea typeface="Source Sans Pro"/>
                <a:cs typeface="Source Sans Pro"/>
                <a:sym typeface="Source Sans Pro"/>
              </a:defRPr>
            </a:lvl2pPr>
            <a:lvl3pPr marL="1371600" marR="0" lvl="2" indent="-635000" algn="l" rtl="0">
              <a:lnSpc>
                <a:spcPct val="90000"/>
              </a:lnSpc>
              <a:spcBef>
                <a:spcPts val="2000"/>
              </a:spcBef>
              <a:spcAft>
                <a:spcPts val="0"/>
              </a:spcAft>
              <a:buClr>
                <a:srgbClr val="5F6062"/>
              </a:buClr>
              <a:buSzPts val="6400"/>
              <a:buFont typeface="Source Sans Pro"/>
              <a:buChar char="•"/>
              <a:defRPr sz="6400" b="0" i="0" u="none" strike="noStrike" cap="none">
                <a:solidFill>
                  <a:srgbClr val="5F6062"/>
                </a:solidFill>
                <a:latin typeface="Source Sans Pro"/>
                <a:ea typeface="Source Sans Pro"/>
                <a:cs typeface="Source Sans Pro"/>
                <a:sym typeface="Source Sans Pro"/>
              </a:defRPr>
            </a:lvl3pPr>
            <a:lvl4pPr marL="1828800" marR="0" lvl="3" indent="-635000" algn="l" rtl="0">
              <a:lnSpc>
                <a:spcPct val="90000"/>
              </a:lnSpc>
              <a:spcBef>
                <a:spcPts val="2000"/>
              </a:spcBef>
              <a:spcAft>
                <a:spcPts val="0"/>
              </a:spcAft>
              <a:buClr>
                <a:srgbClr val="5F6062"/>
              </a:buClr>
              <a:buSzPts val="6400"/>
              <a:buFont typeface="Source Sans Pro"/>
              <a:buChar char="•"/>
              <a:defRPr sz="6400" b="0" i="0" u="none" strike="noStrike" cap="none">
                <a:solidFill>
                  <a:srgbClr val="5F6062"/>
                </a:solidFill>
                <a:latin typeface="Source Sans Pro"/>
                <a:ea typeface="Source Sans Pro"/>
                <a:cs typeface="Source Sans Pro"/>
                <a:sym typeface="Source Sans Pro"/>
              </a:defRPr>
            </a:lvl4pPr>
            <a:lvl5pPr marL="2286000" marR="0" lvl="4" indent="-635000" algn="l" rtl="0">
              <a:lnSpc>
                <a:spcPct val="90000"/>
              </a:lnSpc>
              <a:spcBef>
                <a:spcPts val="2000"/>
              </a:spcBef>
              <a:spcAft>
                <a:spcPts val="0"/>
              </a:spcAft>
              <a:buClr>
                <a:srgbClr val="5F6062"/>
              </a:buClr>
              <a:buSzPts val="6400"/>
              <a:buFont typeface="Source Sans Pro"/>
              <a:buChar char="•"/>
              <a:defRPr sz="6400" b="0" i="0" u="none" strike="noStrike" cap="none">
                <a:solidFill>
                  <a:srgbClr val="5F6062"/>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9"/>
          <p:cNvSpPr txBox="1">
            <a:spLocks noGrp="1"/>
          </p:cNvSpPr>
          <p:nvPr>
            <p:ph type="body" idx="2"/>
          </p:nvPr>
        </p:nvSpPr>
        <p:spPr>
          <a:xfrm>
            <a:off x="12268200" y="2668270"/>
            <a:ext cx="10439400" cy="8702675"/>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2000"/>
              </a:spcBef>
              <a:spcAft>
                <a:spcPts val="0"/>
              </a:spcAft>
              <a:buClr>
                <a:srgbClr val="5F6062"/>
              </a:buClr>
              <a:buSzPts val="6400"/>
              <a:buFont typeface="Source Sans Pro"/>
              <a:buNone/>
              <a:defRPr sz="6400" b="0" i="0" u="none" strike="noStrike" cap="none">
                <a:solidFill>
                  <a:srgbClr val="5F6062"/>
                </a:solidFill>
                <a:latin typeface="Source Sans Pro"/>
                <a:ea typeface="Source Sans Pro"/>
                <a:cs typeface="Source Sans Pro"/>
                <a:sym typeface="Source Sans Pro"/>
              </a:defRPr>
            </a:lvl1pPr>
            <a:lvl2pPr marL="914400" marR="0" lvl="1" indent="-635000" algn="l" rtl="0">
              <a:lnSpc>
                <a:spcPct val="90000"/>
              </a:lnSpc>
              <a:spcBef>
                <a:spcPts val="2000"/>
              </a:spcBef>
              <a:spcAft>
                <a:spcPts val="0"/>
              </a:spcAft>
              <a:buClr>
                <a:srgbClr val="5F6062"/>
              </a:buClr>
              <a:buSzPts val="6400"/>
              <a:buFont typeface="Source Sans Pro"/>
              <a:buChar char="•"/>
              <a:defRPr sz="6400" b="0" i="0" u="none" strike="noStrike" cap="none">
                <a:solidFill>
                  <a:srgbClr val="5F6062"/>
                </a:solidFill>
                <a:latin typeface="Source Sans Pro"/>
                <a:ea typeface="Source Sans Pro"/>
                <a:cs typeface="Source Sans Pro"/>
                <a:sym typeface="Source Sans Pro"/>
              </a:defRPr>
            </a:lvl2pPr>
            <a:lvl3pPr marL="1371600" marR="0" lvl="2" indent="-635000" algn="l" rtl="0">
              <a:lnSpc>
                <a:spcPct val="90000"/>
              </a:lnSpc>
              <a:spcBef>
                <a:spcPts val="2000"/>
              </a:spcBef>
              <a:spcAft>
                <a:spcPts val="0"/>
              </a:spcAft>
              <a:buClr>
                <a:srgbClr val="5F6062"/>
              </a:buClr>
              <a:buSzPts val="6400"/>
              <a:buFont typeface="Source Sans Pro"/>
              <a:buChar char="•"/>
              <a:defRPr sz="6400" b="0" i="0" u="none" strike="noStrike" cap="none">
                <a:solidFill>
                  <a:srgbClr val="5F6062"/>
                </a:solidFill>
                <a:latin typeface="Source Sans Pro"/>
                <a:ea typeface="Source Sans Pro"/>
                <a:cs typeface="Source Sans Pro"/>
                <a:sym typeface="Source Sans Pro"/>
              </a:defRPr>
            </a:lvl3pPr>
            <a:lvl4pPr marL="1828800" marR="0" lvl="3" indent="-635000" algn="l" rtl="0">
              <a:lnSpc>
                <a:spcPct val="90000"/>
              </a:lnSpc>
              <a:spcBef>
                <a:spcPts val="2000"/>
              </a:spcBef>
              <a:spcAft>
                <a:spcPts val="0"/>
              </a:spcAft>
              <a:buClr>
                <a:srgbClr val="5F6062"/>
              </a:buClr>
              <a:buSzPts val="6400"/>
              <a:buFont typeface="Source Sans Pro"/>
              <a:buChar char="•"/>
              <a:defRPr sz="6400" b="0" i="0" u="none" strike="noStrike" cap="none">
                <a:solidFill>
                  <a:srgbClr val="5F6062"/>
                </a:solidFill>
                <a:latin typeface="Source Sans Pro"/>
                <a:ea typeface="Source Sans Pro"/>
                <a:cs typeface="Source Sans Pro"/>
                <a:sym typeface="Source Sans Pro"/>
              </a:defRPr>
            </a:lvl4pPr>
            <a:lvl5pPr marL="2286000" marR="0" lvl="4" indent="-635000" algn="l" rtl="0">
              <a:lnSpc>
                <a:spcPct val="90000"/>
              </a:lnSpc>
              <a:spcBef>
                <a:spcPts val="2000"/>
              </a:spcBef>
              <a:spcAft>
                <a:spcPts val="0"/>
              </a:spcAft>
              <a:buClr>
                <a:srgbClr val="5F6062"/>
              </a:buClr>
              <a:buSzPts val="6400"/>
              <a:buFont typeface="Source Sans Pro"/>
              <a:buChar char="•"/>
              <a:defRPr sz="6400" b="0" i="0" u="none" strike="noStrike" cap="none">
                <a:solidFill>
                  <a:srgbClr val="5F6062"/>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5" name="Group 22">
            <a:extLst>
              <a:ext uri="{FF2B5EF4-FFF2-40B4-BE49-F238E27FC236}">
                <a16:creationId xmlns:a16="http://schemas.microsoft.com/office/drawing/2014/main" id="{318D543C-43EA-4C64-8DFA-56AA82505F7D}"/>
              </a:ext>
            </a:extLst>
          </p:cNvPr>
          <p:cNvGrpSpPr>
            <a:grpSpLocks/>
          </p:cNvGrpSpPr>
          <p:nvPr userDrawn="1"/>
        </p:nvGrpSpPr>
        <p:grpSpPr bwMode="auto">
          <a:xfrm>
            <a:off x="18892943" y="12957174"/>
            <a:ext cx="2517819" cy="552152"/>
            <a:chOff x="9345547" y="6574536"/>
            <a:chExt cx="947428" cy="197608"/>
          </a:xfrm>
        </p:grpSpPr>
        <p:sp>
          <p:nvSpPr>
            <p:cNvPr id="6" name="Rectangle 26">
              <a:extLst>
                <a:ext uri="{FF2B5EF4-FFF2-40B4-BE49-F238E27FC236}">
                  <a16:creationId xmlns:a16="http://schemas.microsoft.com/office/drawing/2014/main" id="{180379CB-54BF-40EE-A133-8C00C2E3805B}"/>
                </a:ext>
              </a:extLst>
            </p:cNvPr>
            <p:cNvSpPr>
              <a:spLocks noChangeArrowheads="1"/>
            </p:cNvSpPr>
            <p:nvPr/>
          </p:nvSpPr>
          <p:spPr bwMode="auto">
            <a:xfrm>
              <a:off x="9345547" y="6589264"/>
              <a:ext cx="812067" cy="182880"/>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1825626"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7" name="TextBox 24">
              <a:extLst>
                <a:ext uri="{FF2B5EF4-FFF2-40B4-BE49-F238E27FC236}">
                  <a16:creationId xmlns:a16="http://schemas.microsoft.com/office/drawing/2014/main" id="{9505EF6C-7A9A-4781-881B-1D0B9C4DDD87}"/>
                </a:ext>
              </a:extLst>
            </p:cNvPr>
            <p:cNvSpPr txBox="1">
              <a:spLocks noChangeArrowheads="1"/>
            </p:cNvSpPr>
            <p:nvPr/>
          </p:nvSpPr>
          <p:spPr bwMode="auto">
            <a:xfrm>
              <a:off x="9780103" y="6574536"/>
              <a:ext cx="512872" cy="104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18288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 2020</a:t>
              </a:r>
            </a:p>
          </p:txBody>
        </p:sp>
      </p:grpSp>
    </p:spTree>
    <p:extLst>
      <p:ext uri="{BB962C8B-B14F-4D97-AF65-F5344CB8AC3E}">
        <p14:creationId xmlns:p14="http://schemas.microsoft.com/office/powerpoint/2010/main" val="12795823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4"/>
          <a:srcRect/>
          <a:stretch/>
        </p:blipFill>
        <p:spPr>
          <a:xfrm>
            <a:off x="0" y="0"/>
            <a:ext cx="24384000" cy="13716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66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1676400" y="730251"/>
            <a:ext cx="21031199" cy="1540298"/>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35353"/>
              </a:buClr>
              <a:buSzPts val="10000"/>
              <a:buFont typeface="Source Sans Pro"/>
              <a:buNone/>
              <a:defRPr sz="10000" b="0" i="0" u="none" strike="noStrike" cap="none">
                <a:solidFill>
                  <a:srgbClr val="535353"/>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6"/>
          <p:cNvSpPr txBox="1">
            <a:spLocks noGrp="1"/>
          </p:cNvSpPr>
          <p:nvPr>
            <p:ph type="body" idx="1"/>
          </p:nvPr>
        </p:nvSpPr>
        <p:spPr>
          <a:xfrm>
            <a:off x="1676400" y="2576830"/>
            <a:ext cx="21031199" cy="8702675"/>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2000"/>
              </a:spcBef>
              <a:spcAft>
                <a:spcPts val="0"/>
              </a:spcAft>
              <a:buClr>
                <a:srgbClr val="5F6062"/>
              </a:buClr>
              <a:buSzPts val="6400"/>
              <a:buFont typeface="Source Sans Pro"/>
              <a:buNone/>
              <a:defRPr sz="6400" b="0" i="0" u="none" strike="noStrike" cap="none">
                <a:solidFill>
                  <a:srgbClr val="5F6062"/>
                </a:solidFill>
                <a:latin typeface="Source Sans Pro"/>
                <a:ea typeface="Source Sans Pro"/>
                <a:cs typeface="Source Sans Pro"/>
                <a:sym typeface="Source Sans Pro"/>
              </a:defRPr>
            </a:lvl1pPr>
            <a:lvl2pPr marL="914400" marR="0" lvl="1" indent="-635000" algn="l" rtl="0">
              <a:lnSpc>
                <a:spcPct val="90000"/>
              </a:lnSpc>
              <a:spcBef>
                <a:spcPts val="2000"/>
              </a:spcBef>
              <a:spcAft>
                <a:spcPts val="0"/>
              </a:spcAft>
              <a:buClr>
                <a:srgbClr val="5F6062"/>
              </a:buClr>
              <a:buSzPts val="6400"/>
              <a:buFont typeface="Source Sans Pro"/>
              <a:buChar char="•"/>
              <a:defRPr sz="6400" b="0" i="0" u="none" strike="noStrike" cap="none">
                <a:solidFill>
                  <a:srgbClr val="5F6062"/>
                </a:solidFill>
                <a:latin typeface="Source Sans Pro"/>
                <a:ea typeface="Source Sans Pro"/>
                <a:cs typeface="Source Sans Pro"/>
                <a:sym typeface="Source Sans Pro"/>
              </a:defRPr>
            </a:lvl2pPr>
            <a:lvl3pPr marL="1371600" marR="0" lvl="2" indent="-635000" algn="l" rtl="0">
              <a:lnSpc>
                <a:spcPct val="90000"/>
              </a:lnSpc>
              <a:spcBef>
                <a:spcPts val="2000"/>
              </a:spcBef>
              <a:spcAft>
                <a:spcPts val="0"/>
              </a:spcAft>
              <a:buClr>
                <a:srgbClr val="5F6062"/>
              </a:buClr>
              <a:buSzPts val="6400"/>
              <a:buFont typeface="Source Sans Pro"/>
              <a:buChar char="•"/>
              <a:defRPr sz="6400" b="0" i="0" u="none" strike="noStrike" cap="none">
                <a:solidFill>
                  <a:srgbClr val="5F6062"/>
                </a:solidFill>
                <a:latin typeface="Source Sans Pro"/>
                <a:ea typeface="Source Sans Pro"/>
                <a:cs typeface="Source Sans Pro"/>
                <a:sym typeface="Source Sans Pro"/>
              </a:defRPr>
            </a:lvl3pPr>
            <a:lvl4pPr marL="1828800" marR="0" lvl="3" indent="-635000" algn="l" rtl="0">
              <a:lnSpc>
                <a:spcPct val="90000"/>
              </a:lnSpc>
              <a:spcBef>
                <a:spcPts val="2000"/>
              </a:spcBef>
              <a:spcAft>
                <a:spcPts val="0"/>
              </a:spcAft>
              <a:buClr>
                <a:srgbClr val="5F6062"/>
              </a:buClr>
              <a:buSzPts val="6400"/>
              <a:buFont typeface="Source Sans Pro"/>
              <a:buChar char="•"/>
              <a:defRPr sz="6400" b="0" i="0" u="none" strike="noStrike" cap="none">
                <a:solidFill>
                  <a:srgbClr val="5F6062"/>
                </a:solidFill>
                <a:latin typeface="Source Sans Pro"/>
                <a:ea typeface="Source Sans Pro"/>
                <a:cs typeface="Source Sans Pro"/>
                <a:sym typeface="Source Sans Pro"/>
              </a:defRPr>
            </a:lvl4pPr>
            <a:lvl5pPr marL="2286000" marR="0" lvl="4" indent="-635000" algn="l" rtl="0">
              <a:lnSpc>
                <a:spcPct val="90000"/>
              </a:lnSpc>
              <a:spcBef>
                <a:spcPts val="2000"/>
              </a:spcBef>
              <a:spcAft>
                <a:spcPts val="0"/>
              </a:spcAft>
              <a:buClr>
                <a:srgbClr val="5F6062"/>
              </a:buClr>
              <a:buSzPts val="6400"/>
              <a:buFont typeface="Source Sans Pro"/>
              <a:buChar char="•"/>
              <a:defRPr sz="6400" b="0" i="0" u="none" strike="noStrike" cap="none">
                <a:solidFill>
                  <a:srgbClr val="5F6062"/>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grpSp>
        <p:nvGrpSpPr>
          <p:cNvPr id="4" name="Group 22">
            <a:extLst>
              <a:ext uri="{FF2B5EF4-FFF2-40B4-BE49-F238E27FC236}">
                <a16:creationId xmlns:a16="http://schemas.microsoft.com/office/drawing/2014/main" id="{7A2995EF-0663-4589-8061-6FF13D45BD61}"/>
              </a:ext>
            </a:extLst>
          </p:cNvPr>
          <p:cNvGrpSpPr>
            <a:grpSpLocks/>
          </p:cNvGrpSpPr>
          <p:nvPr userDrawn="1"/>
        </p:nvGrpSpPr>
        <p:grpSpPr bwMode="auto">
          <a:xfrm>
            <a:off x="18892943" y="12957174"/>
            <a:ext cx="2517819" cy="552152"/>
            <a:chOff x="9345547" y="6574536"/>
            <a:chExt cx="947428" cy="197608"/>
          </a:xfrm>
        </p:grpSpPr>
        <p:sp>
          <p:nvSpPr>
            <p:cNvPr id="5" name="Rectangle 26">
              <a:extLst>
                <a:ext uri="{FF2B5EF4-FFF2-40B4-BE49-F238E27FC236}">
                  <a16:creationId xmlns:a16="http://schemas.microsoft.com/office/drawing/2014/main" id="{0FFB6992-CF23-4C97-8BC3-7FFD3DACA1EE}"/>
                </a:ext>
              </a:extLst>
            </p:cNvPr>
            <p:cNvSpPr>
              <a:spLocks noChangeArrowheads="1"/>
            </p:cNvSpPr>
            <p:nvPr/>
          </p:nvSpPr>
          <p:spPr bwMode="auto">
            <a:xfrm>
              <a:off x="9345547" y="6589264"/>
              <a:ext cx="812067" cy="182880"/>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1825626"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6" name="TextBox 24">
              <a:extLst>
                <a:ext uri="{FF2B5EF4-FFF2-40B4-BE49-F238E27FC236}">
                  <a16:creationId xmlns:a16="http://schemas.microsoft.com/office/drawing/2014/main" id="{70FD0812-41DB-4CDC-8B37-DBEBE926B400}"/>
                </a:ext>
              </a:extLst>
            </p:cNvPr>
            <p:cNvSpPr txBox="1">
              <a:spLocks noChangeArrowheads="1"/>
            </p:cNvSpPr>
            <p:nvPr/>
          </p:nvSpPr>
          <p:spPr bwMode="auto">
            <a:xfrm>
              <a:off x="9780103" y="6574536"/>
              <a:ext cx="512872" cy="104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18288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 2020</a:t>
              </a:r>
            </a:p>
          </p:txBody>
        </p:sp>
      </p:grpSp>
    </p:spTree>
  </p:cSld>
  <p:clrMap bg1="lt1" tx1="dk1" bg2="dk2" tx2="lt2" accent1="accent1" accent2="accent2" accent3="accent3" accent4="accent4" accent5="accent5" accent6="accent6" hlink="hlink" folHlink="folHlink"/>
  <p:sldLayoutIdLst>
    <p:sldLayoutId id="2147483660" r:id="rId1"/>
    <p:sldLayoutId id="2147483664" r:id="rId2"/>
    <p:sldLayoutId id="2147483665" r:id="rId3"/>
    <p:sldLayoutId id="214748366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shah2@mmm.com" TargetMode="External"/><Relationship Id="rId2" Type="http://schemas.openxmlformats.org/officeDocument/2006/relationships/hyperlink" Target="mailto:petuma@mmm.com" TargetMode="Externa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5.JPG"/><Relationship Id="rId5" Type="http://schemas.openxmlformats.org/officeDocument/2006/relationships/image" Target="../media/image2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image" Target="../media/image27.emf"/><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chart" Target="../charts/chart3.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notesSlide" Target="../notesSlides/notesSlide4.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chart" Target="../charts/chart2.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slideLayout" Target="../slideLayouts/slideLayout5.xml"/><Relationship Id="rId30"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38.emf"/><Relationship Id="rId3" Type="http://schemas.openxmlformats.org/officeDocument/2006/relationships/tags" Target="../tags/tag28.xml"/><Relationship Id="rId7" Type="http://schemas.microsoft.com/office/2007/relationships/hdphoto" Target="../media/hdphoto3.wdp"/><Relationship Id="rId12" Type="http://schemas.openxmlformats.org/officeDocument/2006/relationships/image" Target="../media/image37.jpeg"/><Relationship Id="rId2" Type="http://schemas.openxmlformats.org/officeDocument/2006/relationships/tags" Target="../tags/tag27.xml"/><Relationship Id="rId1" Type="http://schemas.openxmlformats.org/officeDocument/2006/relationships/vmlDrawing" Target="../drawings/vmlDrawing1.vml"/><Relationship Id="rId6" Type="http://schemas.openxmlformats.org/officeDocument/2006/relationships/image" Target="../media/image34.png"/><Relationship Id="rId11" Type="http://schemas.openxmlformats.org/officeDocument/2006/relationships/image" Target="../media/image36.png"/><Relationship Id="rId5" Type="http://schemas.openxmlformats.org/officeDocument/2006/relationships/notesSlide" Target="../notesSlides/notesSlide6.xml"/><Relationship Id="rId10" Type="http://schemas.openxmlformats.org/officeDocument/2006/relationships/image" Target="../media/image33.emf"/><Relationship Id="rId4" Type="http://schemas.openxmlformats.org/officeDocument/2006/relationships/slideLayout" Target="../slideLayouts/slideLayout6.xml"/><Relationship Id="rId9" Type="http://schemas.openxmlformats.org/officeDocument/2006/relationships/oleObject" Target="../embeddings/oleObject1.bin"/><Relationship Id="rId14"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11.emf"/><Relationship Id="rId5" Type="http://schemas.openxmlformats.org/officeDocument/2006/relationships/diagramQuickStyle" Target="../diagrams/quickStyle1.xml"/><Relationship Id="rId10" Type="http://schemas.openxmlformats.org/officeDocument/2006/relationships/image" Target="../media/image10.emf"/><Relationship Id="rId4" Type="http://schemas.openxmlformats.org/officeDocument/2006/relationships/diagramLayout" Target="../diagrams/layout1.xml"/><Relationship Id="rId9" Type="http://schemas.openxmlformats.org/officeDocument/2006/relationships/image" Target="../media/image9.emf"/></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3.emf"/><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4;p12">
            <a:extLst>
              <a:ext uri="{FF2B5EF4-FFF2-40B4-BE49-F238E27FC236}">
                <a16:creationId xmlns:a16="http://schemas.microsoft.com/office/drawing/2014/main" id="{C6965893-7392-4618-ABC4-5F21E30D916A}"/>
              </a:ext>
            </a:extLst>
          </p:cNvPr>
          <p:cNvSpPr txBox="1">
            <a:spLocks noGrp="1"/>
          </p:cNvSpPr>
          <p:nvPr>
            <p:ph type="title"/>
          </p:nvPr>
        </p:nvSpPr>
        <p:spPr>
          <a:xfrm>
            <a:off x="1298448" y="537772"/>
            <a:ext cx="18409790" cy="11599693"/>
          </a:xfrm>
          <a:prstGeom prst="rect">
            <a:avLst/>
          </a:prstGeom>
        </p:spPr>
        <p:txBody>
          <a:bodyPr spcFirstLastPara="1" wrap="square" lIns="91425" tIns="0" rIns="91425" bIns="91425" anchor="t" anchorCtr="0">
            <a:noAutofit/>
          </a:bodyPr>
          <a:lstStyle/>
          <a:p>
            <a:pPr lvl="0">
              <a:lnSpc>
                <a:spcPct val="100000"/>
              </a:lnSpc>
            </a:pPr>
            <a:r>
              <a:rPr lang="en-US" sz="8800" dirty="0">
                <a:solidFill>
                  <a:schemeClr val="tx1"/>
                </a:solidFill>
              </a:rPr>
              <a:t>Recent Developments in Immersion Cooling with Fluorochemical Fluids by Open Compute Community</a:t>
            </a:r>
            <a:endParaRPr sz="8800" dirty="0">
              <a:solidFill>
                <a:schemeClr val="tx1"/>
              </a:solidFill>
            </a:endParaRPr>
          </a:p>
          <a:p>
            <a:pPr marL="0" lvl="0" indent="0" algn="l" rtl="0">
              <a:spcBef>
                <a:spcPts val="0"/>
              </a:spcBef>
              <a:spcAft>
                <a:spcPts val="0"/>
              </a:spcAft>
              <a:buNone/>
            </a:pPr>
            <a:endParaRPr sz="6000" dirty="0">
              <a:solidFill>
                <a:schemeClr val="tx1"/>
              </a:solidFill>
            </a:endParaRPr>
          </a:p>
          <a:p>
            <a:pPr lvl="0">
              <a:buClr>
                <a:srgbClr val="5F6062"/>
              </a:buClr>
              <a:buSzPts val="6400"/>
            </a:pPr>
            <a:r>
              <a:rPr lang="en-US" sz="3200" dirty="0">
                <a:solidFill>
                  <a:schemeClr val="tx1"/>
                </a:solidFill>
              </a:rPr>
              <a:t>Phillip E. Tuma, Application Development Specialist, 3M EMSD, </a:t>
            </a:r>
            <a:r>
              <a:rPr lang="en-US" sz="3200" dirty="0">
                <a:solidFill>
                  <a:schemeClr val="tx1"/>
                </a:solidFill>
                <a:hlinkClick r:id="rId2"/>
              </a:rPr>
              <a:t>petuma@mmm.com</a:t>
            </a:r>
            <a:br>
              <a:rPr lang="en-US" sz="3200" dirty="0">
                <a:solidFill>
                  <a:schemeClr val="tx1"/>
                </a:solidFill>
              </a:rPr>
            </a:br>
            <a:br>
              <a:rPr lang="en-US" sz="3200" dirty="0">
                <a:solidFill>
                  <a:schemeClr val="tx1"/>
                </a:solidFill>
              </a:rPr>
            </a:br>
            <a:r>
              <a:rPr lang="en-US" sz="3200" dirty="0">
                <a:solidFill>
                  <a:schemeClr val="tx1"/>
                </a:solidFill>
              </a:rPr>
              <a:t>Jimil M. Shah, Application Development Engineer, 3M EMSD, </a:t>
            </a:r>
            <a:r>
              <a:rPr lang="en-US" sz="3200" dirty="0">
                <a:solidFill>
                  <a:schemeClr val="tx1"/>
                </a:solidFill>
                <a:hlinkClick r:id="rId3"/>
              </a:rPr>
              <a:t>jshah2@mmm.com</a:t>
            </a:r>
            <a:br>
              <a:rPr lang="en-US" sz="3600" dirty="0">
                <a:solidFill>
                  <a:schemeClr val="tx1"/>
                </a:solidFill>
              </a:rPr>
            </a:br>
            <a:endParaRPr sz="3600" dirty="0">
              <a:solidFill>
                <a:schemeClr val="tx1"/>
              </a:solidFill>
            </a:endParaRPr>
          </a:p>
        </p:txBody>
      </p:sp>
      <p:pic>
        <p:nvPicPr>
          <p:cNvPr id="5" name="Google Shape;47;p12">
            <a:extLst>
              <a:ext uri="{FF2B5EF4-FFF2-40B4-BE49-F238E27FC236}">
                <a16:creationId xmlns:a16="http://schemas.microsoft.com/office/drawing/2014/main" id="{B39363D2-85F7-4CFB-85E6-8EAD01B3239D}"/>
              </a:ext>
            </a:extLst>
          </p:cNvPr>
          <p:cNvPicPr preferRelativeResize="0"/>
          <p:nvPr/>
        </p:nvPicPr>
        <p:blipFill rotWithShape="1">
          <a:blip r:embed="rId4">
            <a:alphaModFix/>
          </a:blip>
          <a:srcRect/>
          <a:stretch/>
        </p:blipFill>
        <p:spPr>
          <a:xfrm>
            <a:off x="589348" y="7292660"/>
            <a:ext cx="4612202" cy="4612202"/>
          </a:xfrm>
          <a:prstGeom prst="rect">
            <a:avLst/>
          </a:prstGeom>
          <a:noFill/>
          <a:ln>
            <a:noFill/>
          </a:ln>
        </p:spPr>
      </p:pic>
      <p:grpSp>
        <p:nvGrpSpPr>
          <p:cNvPr id="7" name="Group 6">
            <a:extLst>
              <a:ext uri="{FF2B5EF4-FFF2-40B4-BE49-F238E27FC236}">
                <a16:creationId xmlns:a16="http://schemas.microsoft.com/office/drawing/2014/main" id="{CF45F5AD-0744-4363-84DC-243B36DA7B42}"/>
              </a:ext>
            </a:extLst>
          </p:cNvPr>
          <p:cNvGrpSpPr/>
          <p:nvPr/>
        </p:nvGrpSpPr>
        <p:grpSpPr>
          <a:xfrm>
            <a:off x="20417338" y="238835"/>
            <a:ext cx="3389769" cy="4438134"/>
            <a:chOff x="4318093" y="1185426"/>
            <a:chExt cx="3389769" cy="4438134"/>
          </a:xfrm>
        </p:grpSpPr>
        <p:pic>
          <p:nvPicPr>
            <p:cNvPr id="8" name="Picture 7">
              <a:extLst>
                <a:ext uri="{FF2B5EF4-FFF2-40B4-BE49-F238E27FC236}">
                  <a16:creationId xmlns:a16="http://schemas.microsoft.com/office/drawing/2014/main" id="{D55EB3ED-A170-460A-A198-CBDCA3361C21}"/>
                </a:ext>
              </a:extLst>
            </p:cNvPr>
            <p:cNvPicPr>
              <a:picLocks noChangeAspect="1"/>
            </p:cNvPicPr>
            <p:nvPr/>
          </p:nvPicPr>
          <p:blipFill>
            <a:blip r:embed="rId5"/>
            <a:stretch>
              <a:fillRect/>
            </a:stretch>
          </p:blipFill>
          <p:spPr>
            <a:xfrm>
              <a:off x="4449312" y="1185426"/>
              <a:ext cx="2895856" cy="2895856"/>
            </a:xfrm>
            <a:prstGeom prst="rect">
              <a:avLst/>
            </a:prstGeom>
          </p:spPr>
        </p:pic>
        <p:sp>
          <p:nvSpPr>
            <p:cNvPr id="9" name="Google Shape;139;p21">
              <a:extLst>
                <a:ext uri="{FF2B5EF4-FFF2-40B4-BE49-F238E27FC236}">
                  <a16:creationId xmlns:a16="http://schemas.microsoft.com/office/drawing/2014/main" id="{A7000E53-5FF3-4A9C-A515-3EF6737583C3}"/>
                </a:ext>
              </a:extLst>
            </p:cNvPr>
            <p:cNvSpPr/>
            <p:nvPr/>
          </p:nvSpPr>
          <p:spPr>
            <a:xfrm>
              <a:off x="4318093" y="3979121"/>
              <a:ext cx="3389769" cy="1644439"/>
            </a:xfrm>
            <a:prstGeom prst="roundRect">
              <a:avLst>
                <a:gd name="adj" fmla="val 16667"/>
              </a:avLst>
            </a:prstGeom>
            <a:solidFill>
              <a:srgbClr val="8DC73E"/>
            </a:solidFill>
            <a:ln>
              <a:noFill/>
            </a:ln>
          </p:spPr>
          <p:txBody>
            <a:bodyPr spcFirstLastPara="1" wrap="square" lIns="91400" tIns="45725" rIns="91400" bIns="45725" anchor="ctr" anchorCtr="0">
              <a:noAutofit/>
            </a:bodyPr>
            <a:lstStyle/>
            <a:p>
              <a:pPr marL="0" marR="0" lvl="0" indent="0" algn="ctr" rtl="0">
                <a:lnSpc>
                  <a:spcPct val="100000"/>
                </a:lnSpc>
                <a:spcBef>
                  <a:spcPts val="0"/>
                </a:spcBef>
                <a:spcAft>
                  <a:spcPts val="0"/>
                </a:spcAft>
                <a:buClr>
                  <a:schemeClr val="dk1"/>
                </a:buClr>
                <a:buSzPts val="2300"/>
                <a:buFont typeface="Source Sans Pro"/>
                <a:buNone/>
              </a:pPr>
              <a:r>
                <a:rPr lang="en-US" sz="3600" b="0" i="0" u="none" strike="noStrike" cap="none" dirty="0">
                  <a:solidFill>
                    <a:schemeClr val="tx1"/>
                  </a:solidFill>
                  <a:latin typeface="Source Sans Pro"/>
                  <a:ea typeface="Source Sans Pro"/>
                  <a:cs typeface="Source Sans Pro"/>
                  <a:sym typeface="Source Sans Pro"/>
                </a:rPr>
                <a:t>ADVANCED COOLING SOLUTIONS</a:t>
              </a:r>
              <a:endParaRPr sz="3600" b="0" i="0" u="none" strike="noStrike" cap="none" dirty="0">
                <a:solidFill>
                  <a:schemeClr val="tx1"/>
                </a:solidFill>
                <a:latin typeface="Source Sans Pro"/>
                <a:ea typeface="Source Sans Pro"/>
                <a:cs typeface="Source Sans Pro"/>
                <a:sym typeface="Source Sans Pro"/>
              </a:endParaRPr>
            </a:p>
          </p:txBody>
        </p:sp>
      </p:grpSp>
    </p:spTree>
    <p:extLst>
      <p:ext uri="{BB962C8B-B14F-4D97-AF65-F5344CB8AC3E}">
        <p14:creationId xmlns:p14="http://schemas.microsoft.com/office/powerpoint/2010/main" val="3137563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78F17B9-A822-4EFD-9DC5-9CDA5488ECEA}"/>
              </a:ext>
            </a:extLst>
          </p:cNvPr>
          <p:cNvGrpSpPr/>
          <p:nvPr/>
        </p:nvGrpSpPr>
        <p:grpSpPr>
          <a:xfrm>
            <a:off x="1126526" y="6268630"/>
            <a:ext cx="10410320" cy="5879616"/>
            <a:chOff x="600051" y="3621322"/>
            <a:chExt cx="5205160" cy="2939808"/>
          </a:xfrm>
        </p:grpSpPr>
        <p:pic>
          <p:nvPicPr>
            <p:cNvPr id="5" name="Picture 2" descr="16d21183a4a7191fe71">
              <a:extLst>
                <a:ext uri="{FF2B5EF4-FFF2-40B4-BE49-F238E27FC236}">
                  <a16:creationId xmlns:a16="http://schemas.microsoft.com/office/drawing/2014/main" id="{A39A1345-9FB5-4489-BFC5-00B75B6955E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p:blipFill>
          <p:spPr bwMode="auto">
            <a:xfrm>
              <a:off x="600051" y="3621322"/>
              <a:ext cx="5205160" cy="293980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3F929677-F6A3-4C4A-8934-38940D222367}"/>
                </a:ext>
              </a:extLst>
            </p:cNvPr>
            <p:cNvSpPr txBox="1"/>
            <p:nvPr/>
          </p:nvSpPr>
          <p:spPr>
            <a:xfrm>
              <a:off x="3343032" y="6377864"/>
              <a:ext cx="2369781" cy="153889"/>
            </a:xfrm>
            <a:prstGeom prst="rect">
              <a:avLst/>
            </a:prstGeom>
            <a:noFill/>
          </p:spPr>
          <p:txBody>
            <a:bodyPr wrap="square" lIns="0" tIns="0" rIns="0" bIns="0" rtlCol="0">
              <a:spAutoFit/>
            </a:bodyPr>
            <a:lstStyle/>
            <a:p>
              <a:pPr algn="r"/>
              <a:r>
                <a:rPr lang="en-US" sz="2000" i="1" dirty="0">
                  <a:solidFill>
                    <a:schemeClr val="tx1"/>
                  </a:solidFill>
                </a:rPr>
                <a:t>Courtesy </a:t>
              </a:r>
              <a:r>
                <a:rPr lang="en-US" sz="2000" i="1" dirty="0" err="1">
                  <a:solidFill>
                    <a:schemeClr val="tx1"/>
                  </a:solidFill>
                </a:rPr>
                <a:t>TMGcore</a:t>
              </a:r>
              <a:endParaRPr lang="en-US" sz="2000" i="1" dirty="0">
                <a:solidFill>
                  <a:schemeClr val="tx1"/>
                </a:solidFill>
              </a:endParaRPr>
            </a:p>
          </p:txBody>
        </p:sp>
      </p:grpSp>
      <p:sp>
        <p:nvSpPr>
          <p:cNvPr id="2" name="Title 1"/>
          <p:cNvSpPr>
            <a:spLocks noGrp="1"/>
          </p:cNvSpPr>
          <p:nvPr>
            <p:ph type="title"/>
          </p:nvPr>
        </p:nvSpPr>
        <p:spPr>
          <a:xfrm>
            <a:off x="924683" y="66114"/>
            <a:ext cx="22850474" cy="1645920"/>
          </a:xfrm>
        </p:spPr>
        <p:txBody>
          <a:bodyPr/>
          <a:lstStyle/>
          <a:p>
            <a:r>
              <a:rPr lang="en-US" sz="5400" dirty="0">
                <a:solidFill>
                  <a:schemeClr val="tx1"/>
                </a:solidFill>
              </a:rPr>
              <a:t>Real World Examples: 2-Phase Culmination in Bitcoin, Harbinger of Hyperscale</a:t>
            </a:r>
          </a:p>
        </p:txBody>
      </p:sp>
      <p:sp>
        <p:nvSpPr>
          <p:cNvPr id="7" name="Content Placeholder 7">
            <a:extLst>
              <a:ext uri="{FF2B5EF4-FFF2-40B4-BE49-F238E27FC236}">
                <a16:creationId xmlns:a16="http://schemas.microsoft.com/office/drawing/2014/main" id="{8D1AD228-DCD9-418C-8607-7AAA10405B93}"/>
              </a:ext>
            </a:extLst>
          </p:cNvPr>
          <p:cNvSpPr>
            <a:spLocks noGrp="1"/>
          </p:cNvSpPr>
          <p:nvPr>
            <p:ph sz="quarter" idx="15"/>
          </p:nvPr>
        </p:nvSpPr>
        <p:spPr>
          <a:xfrm>
            <a:off x="250792" y="1452973"/>
            <a:ext cx="14873556" cy="9906000"/>
          </a:xfrm>
        </p:spPr>
        <p:txBody>
          <a:bodyPr/>
          <a:lstStyle/>
          <a:p>
            <a:pPr marL="1050926" lvl="1" indent="-365760"/>
            <a:r>
              <a:rPr lang="en-US" sz="3600" dirty="0">
                <a:solidFill>
                  <a:schemeClr val="tx1"/>
                </a:solidFill>
              </a:rPr>
              <a:t>The vertical integration of industrial miners allowed them to extract value from a technology commonly perceived as expensive</a:t>
            </a:r>
            <a:r>
              <a:rPr lang="en-US" sz="3600" baseline="30000" dirty="0">
                <a:solidFill>
                  <a:schemeClr val="tx1"/>
                </a:solidFill>
              </a:rPr>
              <a:t>5,6</a:t>
            </a:r>
            <a:endParaRPr lang="en-US" sz="3600" dirty="0">
              <a:solidFill>
                <a:schemeClr val="tx1"/>
              </a:solidFill>
            </a:endParaRPr>
          </a:p>
          <a:p>
            <a:pPr marL="1400176" lvl="2" indent="-365760"/>
            <a:r>
              <a:rPr lang="en-US" sz="3200" dirty="0">
                <a:solidFill>
                  <a:schemeClr val="tx1"/>
                </a:solidFill>
              </a:rPr>
              <a:t>40MW Bitcoin mining facility was built in 6 months in 2015</a:t>
            </a:r>
          </a:p>
          <a:p>
            <a:pPr marL="1400176" lvl="2" indent="-365760"/>
            <a:r>
              <a:rPr lang="en-US" sz="3200" dirty="0">
                <a:solidFill>
                  <a:schemeClr val="tx1"/>
                </a:solidFill>
              </a:rPr>
              <a:t>120MW facility was completed in 2018</a:t>
            </a:r>
          </a:p>
          <a:p>
            <a:pPr marL="1400176" lvl="2" indent="-365760"/>
            <a:r>
              <a:rPr lang="en-US" sz="3200" dirty="0">
                <a:solidFill>
                  <a:schemeClr val="tx1"/>
                </a:solidFill>
              </a:rPr>
              <a:t>PUEs of 1.02 were demonstrated with 40C ambient</a:t>
            </a:r>
          </a:p>
          <a:p>
            <a:pPr marL="1400176" lvl="2" indent="-365760"/>
            <a:r>
              <a:rPr lang="en-US" sz="3200" dirty="0">
                <a:solidFill>
                  <a:schemeClr val="tx1"/>
                </a:solidFill>
              </a:rPr>
              <a:t>Densities as high as 1 liter per kW with  &gt;35kW/m</a:t>
            </a:r>
            <a:r>
              <a:rPr lang="en-US" sz="3200" baseline="30000" dirty="0">
                <a:solidFill>
                  <a:schemeClr val="tx1"/>
                </a:solidFill>
              </a:rPr>
              <a:t>2</a:t>
            </a:r>
            <a:r>
              <a:rPr lang="en-US" sz="3200" dirty="0">
                <a:solidFill>
                  <a:schemeClr val="tx1"/>
                </a:solidFill>
              </a:rPr>
              <a:t> floorspace</a:t>
            </a:r>
          </a:p>
          <a:p>
            <a:pPr marL="1050926" lvl="1" indent="-685800"/>
            <a:endParaRPr lang="en-US" sz="3600" dirty="0">
              <a:solidFill>
                <a:schemeClr val="tx1"/>
              </a:solidFill>
            </a:endParaRPr>
          </a:p>
          <a:p>
            <a:pPr marL="685800" indent="-685800">
              <a:buFont typeface="Arial" panose="020B0604020202020204" pitchFamily="34" charset="0"/>
              <a:buChar char="•"/>
            </a:pPr>
            <a:endParaRPr lang="en-US" dirty="0">
              <a:solidFill>
                <a:schemeClr val="tx1"/>
              </a:solidFill>
            </a:endParaRPr>
          </a:p>
          <a:p>
            <a:pPr marL="685800" indent="-685800">
              <a:buFont typeface="Arial" panose="020B0604020202020204" pitchFamily="34" charset="0"/>
              <a:buChar char="•"/>
            </a:pPr>
            <a:endParaRPr lang="en-US" dirty="0">
              <a:solidFill>
                <a:schemeClr val="tx1"/>
              </a:solidFill>
            </a:endParaRPr>
          </a:p>
          <a:p>
            <a:pPr marL="685800" indent="-685800">
              <a:buFont typeface="Arial" panose="020B0604020202020204" pitchFamily="34" charset="0"/>
              <a:buChar char="•"/>
            </a:pPr>
            <a:endParaRPr lang="en-US" dirty="0">
              <a:solidFill>
                <a:schemeClr val="tx1"/>
              </a:solidFill>
            </a:endParaRPr>
          </a:p>
          <a:p>
            <a:pPr marL="685800" indent="-685800">
              <a:buFont typeface="Arial" panose="020B0604020202020204" pitchFamily="34" charset="0"/>
              <a:buChar char="•"/>
            </a:pPr>
            <a:endParaRPr lang="en-US" dirty="0">
              <a:solidFill>
                <a:schemeClr val="tx1"/>
              </a:solidFill>
            </a:endParaRPr>
          </a:p>
        </p:txBody>
      </p:sp>
      <p:pic>
        <p:nvPicPr>
          <p:cNvPr id="6" name="Picture 5">
            <a:extLst>
              <a:ext uri="{FF2B5EF4-FFF2-40B4-BE49-F238E27FC236}">
                <a16:creationId xmlns:a16="http://schemas.microsoft.com/office/drawing/2014/main" id="{661E3C56-9EFD-4258-B2FA-CFDB9882C123}"/>
              </a:ext>
            </a:extLst>
          </p:cNvPr>
          <p:cNvPicPr>
            <a:picLocks noChangeAspect="1"/>
          </p:cNvPicPr>
          <p:nvPr/>
        </p:nvPicPr>
        <p:blipFill>
          <a:blip r:embed="rId5"/>
          <a:stretch>
            <a:fillRect/>
          </a:stretch>
        </p:blipFill>
        <p:spPr>
          <a:xfrm>
            <a:off x="15537930" y="1485492"/>
            <a:ext cx="8627469" cy="4480360"/>
          </a:xfrm>
          <a:prstGeom prst="rect">
            <a:avLst/>
          </a:prstGeom>
          <a:ln w="19050">
            <a:solidFill>
              <a:schemeClr val="tx1"/>
            </a:solidFill>
          </a:ln>
        </p:spPr>
      </p:pic>
      <p:sp>
        <p:nvSpPr>
          <p:cNvPr id="10" name="TextBox 9">
            <a:extLst>
              <a:ext uri="{FF2B5EF4-FFF2-40B4-BE49-F238E27FC236}">
                <a16:creationId xmlns:a16="http://schemas.microsoft.com/office/drawing/2014/main" id="{811DF892-E3B9-439E-8DF3-AA7567E116DE}"/>
              </a:ext>
            </a:extLst>
          </p:cNvPr>
          <p:cNvSpPr txBox="1"/>
          <p:nvPr/>
        </p:nvSpPr>
        <p:spPr>
          <a:xfrm flipH="1">
            <a:off x="11764934" y="9677704"/>
            <a:ext cx="3576874" cy="2585323"/>
          </a:xfrm>
          <a:prstGeom prst="rect">
            <a:avLst/>
          </a:prstGeom>
          <a:noFill/>
          <a:ln>
            <a:noFill/>
          </a:ln>
        </p:spPr>
        <p:txBody>
          <a:bodyPr wrap="square" lIns="0" tIns="0" rIns="0" bIns="0" rtlCol="0">
            <a:spAutoFit/>
          </a:bodyPr>
          <a:lstStyle/>
          <a:p>
            <a:pPr algn="r"/>
            <a:r>
              <a:rPr lang="en-US" sz="2400" b="1" dirty="0">
                <a:solidFill>
                  <a:schemeClr val="tx1"/>
                </a:solidFill>
              </a:rPr>
              <a:t>FIGURE 10 – </a:t>
            </a:r>
            <a:r>
              <a:rPr lang="en-US" sz="2400" b="1" dirty="0" err="1">
                <a:solidFill>
                  <a:schemeClr val="tx1"/>
                </a:solidFill>
              </a:rPr>
              <a:t>Bitfury</a:t>
            </a:r>
            <a:r>
              <a:rPr lang="en-US" sz="2400" b="1" dirty="0">
                <a:solidFill>
                  <a:schemeClr val="tx1"/>
                </a:solidFill>
              </a:rPr>
              <a:t>-Allied Control’s 40 MW facility in Tiblisi Georgia (top). 120MW facility with dry coolers at Summer temperatures as high as 40°C (bottom)</a:t>
            </a:r>
          </a:p>
        </p:txBody>
      </p:sp>
      <p:grpSp>
        <p:nvGrpSpPr>
          <p:cNvPr id="11" name="Group 10">
            <a:extLst>
              <a:ext uri="{FF2B5EF4-FFF2-40B4-BE49-F238E27FC236}">
                <a16:creationId xmlns:a16="http://schemas.microsoft.com/office/drawing/2014/main" id="{AE38615F-4197-406B-8B95-B7CC5754D377}"/>
              </a:ext>
            </a:extLst>
          </p:cNvPr>
          <p:cNvGrpSpPr/>
          <p:nvPr/>
        </p:nvGrpSpPr>
        <p:grpSpPr>
          <a:xfrm>
            <a:off x="15549388" y="6278218"/>
            <a:ext cx="9858356" cy="5879616"/>
            <a:chOff x="7293636" y="1303019"/>
            <a:chExt cx="5047198" cy="3156857"/>
          </a:xfrm>
        </p:grpSpPr>
        <p:pic>
          <p:nvPicPr>
            <p:cNvPr id="12" name="Picture 11">
              <a:extLst>
                <a:ext uri="{FF2B5EF4-FFF2-40B4-BE49-F238E27FC236}">
                  <a16:creationId xmlns:a16="http://schemas.microsoft.com/office/drawing/2014/main" id="{5580D9BA-D2B6-4445-9130-3C31EE9F682C}"/>
                </a:ext>
              </a:extLst>
            </p:cNvPr>
            <p:cNvPicPr>
              <a:picLocks noChangeAspect="1"/>
            </p:cNvPicPr>
            <p:nvPr/>
          </p:nvPicPr>
          <p:blipFill>
            <a:blip r:embed="rId6"/>
            <a:stretch>
              <a:fillRect/>
            </a:stretch>
          </p:blipFill>
          <p:spPr>
            <a:xfrm>
              <a:off x="7293636" y="1303019"/>
              <a:ext cx="4420981" cy="3156857"/>
            </a:xfrm>
            <a:prstGeom prst="rect">
              <a:avLst/>
            </a:prstGeom>
            <a:ln w="19050">
              <a:solidFill>
                <a:schemeClr val="tx1"/>
              </a:solidFill>
            </a:ln>
          </p:spPr>
        </p:pic>
        <p:sp>
          <p:nvSpPr>
            <p:cNvPr id="13" name="TextBox 12">
              <a:extLst>
                <a:ext uri="{FF2B5EF4-FFF2-40B4-BE49-F238E27FC236}">
                  <a16:creationId xmlns:a16="http://schemas.microsoft.com/office/drawing/2014/main" id="{B04E0DE7-98C0-4E24-80D0-243E9007FBC2}"/>
                </a:ext>
              </a:extLst>
            </p:cNvPr>
            <p:cNvSpPr txBox="1"/>
            <p:nvPr/>
          </p:nvSpPr>
          <p:spPr>
            <a:xfrm>
              <a:off x="9872875" y="1339953"/>
              <a:ext cx="2467959" cy="165250"/>
            </a:xfrm>
            <a:prstGeom prst="rect">
              <a:avLst/>
            </a:prstGeom>
            <a:noFill/>
          </p:spPr>
          <p:txBody>
            <a:bodyPr wrap="square" lIns="0" tIns="0" rIns="0" bIns="0" rtlCol="0">
              <a:spAutoFit/>
            </a:bodyPr>
            <a:lstStyle/>
            <a:p>
              <a:r>
                <a:rPr lang="en-US" sz="2000" i="1" dirty="0">
                  <a:solidFill>
                    <a:schemeClr val="tx1"/>
                  </a:solidFill>
                </a:rPr>
                <a:t>Courtesy Allied Control/</a:t>
              </a:r>
              <a:r>
                <a:rPr lang="en-US" sz="2000" i="1" dirty="0" err="1">
                  <a:solidFill>
                    <a:schemeClr val="tx1"/>
                  </a:solidFill>
                </a:rPr>
                <a:t>Bitfury</a:t>
              </a:r>
              <a:endParaRPr lang="en-US" sz="2000" i="1" dirty="0">
                <a:solidFill>
                  <a:schemeClr val="tx1"/>
                </a:solidFill>
              </a:endParaRPr>
            </a:p>
          </p:txBody>
        </p:sp>
      </p:grpSp>
      <p:sp>
        <p:nvSpPr>
          <p:cNvPr id="14" name="TextBox 13">
            <a:extLst>
              <a:ext uri="{FF2B5EF4-FFF2-40B4-BE49-F238E27FC236}">
                <a16:creationId xmlns:a16="http://schemas.microsoft.com/office/drawing/2014/main" id="{4FB7E503-6E3A-414F-9956-78B19175C41E}"/>
              </a:ext>
            </a:extLst>
          </p:cNvPr>
          <p:cNvSpPr txBox="1"/>
          <p:nvPr/>
        </p:nvSpPr>
        <p:spPr>
          <a:xfrm flipH="1">
            <a:off x="11718228" y="6268630"/>
            <a:ext cx="2916964" cy="1846659"/>
          </a:xfrm>
          <a:prstGeom prst="rect">
            <a:avLst/>
          </a:prstGeom>
          <a:noFill/>
          <a:ln>
            <a:noFill/>
          </a:ln>
        </p:spPr>
        <p:txBody>
          <a:bodyPr wrap="square" lIns="0" tIns="0" rIns="0" bIns="0" rtlCol="0">
            <a:spAutoFit/>
          </a:bodyPr>
          <a:lstStyle/>
          <a:p>
            <a:r>
              <a:rPr lang="en-US" sz="2400" b="1" dirty="0">
                <a:solidFill>
                  <a:schemeClr val="tx1"/>
                </a:solidFill>
              </a:rPr>
              <a:t>FIGURE 9 - TMGcore’s 1MW skids (3 shown here) reached 1 liter/kW.</a:t>
            </a:r>
          </a:p>
        </p:txBody>
      </p:sp>
      <p:grpSp>
        <p:nvGrpSpPr>
          <p:cNvPr id="26" name="Group 25">
            <a:extLst>
              <a:ext uri="{FF2B5EF4-FFF2-40B4-BE49-F238E27FC236}">
                <a16:creationId xmlns:a16="http://schemas.microsoft.com/office/drawing/2014/main" id="{23E74D1C-849B-4A05-A458-61A3AC124BBC}"/>
              </a:ext>
            </a:extLst>
          </p:cNvPr>
          <p:cNvGrpSpPr/>
          <p:nvPr/>
        </p:nvGrpSpPr>
        <p:grpSpPr>
          <a:xfrm>
            <a:off x="14842772" y="5525500"/>
            <a:ext cx="1552406" cy="1129284"/>
            <a:chOff x="7523964" y="1004229"/>
            <a:chExt cx="776203" cy="564642"/>
          </a:xfrm>
        </p:grpSpPr>
        <p:sp>
          <p:nvSpPr>
            <p:cNvPr id="27" name="Oval 26">
              <a:extLst>
                <a:ext uri="{FF2B5EF4-FFF2-40B4-BE49-F238E27FC236}">
                  <a16:creationId xmlns:a16="http://schemas.microsoft.com/office/drawing/2014/main" id="{18A1881B-BC85-4836-A2F5-071128F48AD2}"/>
                </a:ext>
              </a:extLst>
            </p:cNvPr>
            <p:cNvSpPr/>
            <p:nvPr/>
          </p:nvSpPr>
          <p:spPr>
            <a:xfrm>
              <a:off x="7523964" y="1004229"/>
              <a:ext cx="705568" cy="564642"/>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lstStyle/>
            <a:p>
              <a:pPr algn="ctr"/>
              <a:endParaRPr lang="en-US" sz="4000" dirty="0"/>
            </a:p>
          </p:txBody>
        </p:sp>
        <p:sp>
          <p:nvSpPr>
            <p:cNvPr id="28" name="TextBox 27">
              <a:extLst>
                <a:ext uri="{FF2B5EF4-FFF2-40B4-BE49-F238E27FC236}">
                  <a16:creationId xmlns:a16="http://schemas.microsoft.com/office/drawing/2014/main" id="{40D3BECC-F2F4-407A-8A8B-B15D4F1B9542}"/>
                </a:ext>
              </a:extLst>
            </p:cNvPr>
            <p:cNvSpPr txBox="1"/>
            <p:nvPr/>
          </p:nvSpPr>
          <p:spPr>
            <a:xfrm>
              <a:off x="7693592" y="1038010"/>
              <a:ext cx="606575" cy="430887"/>
            </a:xfrm>
            <a:prstGeom prst="rect">
              <a:avLst/>
            </a:prstGeom>
            <a:noFill/>
          </p:spPr>
          <p:txBody>
            <a:bodyPr wrap="square" lIns="0" tIns="0" rIns="0" bIns="0" rtlCol="0">
              <a:spAutoFit/>
            </a:bodyPr>
            <a:lstStyle/>
            <a:p>
              <a:r>
                <a:rPr lang="en-US" sz="5600" b="1" dirty="0">
                  <a:latin typeface="+mn-lt"/>
                </a:rPr>
                <a:t>2</a:t>
              </a:r>
              <a:r>
                <a:rPr lang="en-US" sz="5600" b="1" dirty="0">
                  <a:latin typeface="Symbol" panose="05050102010706020507" pitchFamily="18" charset="2"/>
                </a:rPr>
                <a:t>f</a:t>
              </a:r>
            </a:p>
          </p:txBody>
        </p:sp>
      </p:grpSp>
      <p:grpSp>
        <p:nvGrpSpPr>
          <p:cNvPr id="32" name="Group 31">
            <a:extLst>
              <a:ext uri="{FF2B5EF4-FFF2-40B4-BE49-F238E27FC236}">
                <a16:creationId xmlns:a16="http://schemas.microsoft.com/office/drawing/2014/main" id="{FFDAE7D6-A4E8-47CD-9273-4F5F97E9AAF0}"/>
              </a:ext>
            </a:extLst>
          </p:cNvPr>
          <p:cNvGrpSpPr/>
          <p:nvPr/>
        </p:nvGrpSpPr>
        <p:grpSpPr>
          <a:xfrm>
            <a:off x="712944" y="5973967"/>
            <a:ext cx="1552406" cy="1129284"/>
            <a:chOff x="7523964" y="1004229"/>
            <a:chExt cx="776203" cy="564642"/>
          </a:xfrm>
        </p:grpSpPr>
        <p:sp>
          <p:nvSpPr>
            <p:cNvPr id="33" name="Oval 32">
              <a:extLst>
                <a:ext uri="{FF2B5EF4-FFF2-40B4-BE49-F238E27FC236}">
                  <a16:creationId xmlns:a16="http://schemas.microsoft.com/office/drawing/2014/main" id="{BEA684DF-A731-4BB0-BE90-DF64FF830827}"/>
                </a:ext>
              </a:extLst>
            </p:cNvPr>
            <p:cNvSpPr/>
            <p:nvPr/>
          </p:nvSpPr>
          <p:spPr>
            <a:xfrm>
              <a:off x="7523964" y="1004229"/>
              <a:ext cx="705568" cy="564642"/>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lstStyle/>
            <a:p>
              <a:pPr algn="ctr"/>
              <a:endParaRPr lang="en-US" sz="4000" dirty="0"/>
            </a:p>
          </p:txBody>
        </p:sp>
        <p:sp>
          <p:nvSpPr>
            <p:cNvPr id="34" name="TextBox 33">
              <a:extLst>
                <a:ext uri="{FF2B5EF4-FFF2-40B4-BE49-F238E27FC236}">
                  <a16:creationId xmlns:a16="http://schemas.microsoft.com/office/drawing/2014/main" id="{3AEDADA6-3DB2-4F7F-9356-AF64BCDBF853}"/>
                </a:ext>
              </a:extLst>
            </p:cNvPr>
            <p:cNvSpPr txBox="1"/>
            <p:nvPr/>
          </p:nvSpPr>
          <p:spPr>
            <a:xfrm>
              <a:off x="7693592" y="1038010"/>
              <a:ext cx="606575" cy="430887"/>
            </a:xfrm>
            <a:prstGeom prst="rect">
              <a:avLst/>
            </a:prstGeom>
            <a:noFill/>
          </p:spPr>
          <p:txBody>
            <a:bodyPr wrap="square" lIns="0" tIns="0" rIns="0" bIns="0" rtlCol="0">
              <a:spAutoFit/>
            </a:bodyPr>
            <a:lstStyle/>
            <a:p>
              <a:r>
                <a:rPr lang="en-US" sz="5600" b="1" dirty="0">
                  <a:latin typeface="+mn-lt"/>
                </a:rPr>
                <a:t>2</a:t>
              </a:r>
              <a:r>
                <a:rPr lang="en-US" sz="5600" b="1" dirty="0">
                  <a:latin typeface="Symbol" panose="05050102010706020507" pitchFamily="18" charset="2"/>
                </a:rPr>
                <a:t>f</a:t>
              </a:r>
            </a:p>
          </p:txBody>
        </p:sp>
      </p:grpSp>
      <p:sp>
        <p:nvSpPr>
          <p:cNvPr id="4" name="Rectangle 3">
            <a:extLst>
              <a:ext uri="{FF2B5EF4-FFF2-40B4-BE49-F238E27FC236}">
                <a16:creationId xmlns:a16="http://schemas.microsoft.com/office/drawing/2014/main" id="{BA0F543B-C83C-430E-B052-4EBCF98A9FF7}"/>
              </a:ext>
            </a:extLst>
          </p:cNvPr>
          <p:cNvSpPr/>
          <p:nvPr/>
        </p:nvSpPr>
        <p:spPr>
          <a:xfrm>
            <a:off x="79022" y="13046117"/>
            <a:ext cx="19980308" cy="523220"/>
          </a:xfrm>
          <a:prstGeom prst="rect">
            <a:avLst/>
          </a:prstGeom>
        </p:spPr>
        <p:txBody>
          <a:bodyPr wrap="square">
            <a:spAutoFit/>
          </a:bodyPr>
          <a:lstStyle/>
          <a:p>
            <a:pPr marL="525463" lvl="1" indent="-342900">
              <a:buFont typeface="+mj-lt"/>
              <a:buAutoNum type="arabicPeriod" startAt="5"/>
            </a:pPr>
            <a:r>
              <a:rPr lang="en-US" dirty="0">
                <a:latin typeface="Source Sans Pro" panose="020B0503030403020204" pitchFamily="34" charset="0"/>
                <a:ea typeface="Source Sans Pro" panose="020B0503030403020204" pitchFamily="34" charset="0"/>
              </a:rPr>
              <a:t>Tuma, P., et al, “Recent Developments in Computer Immersion Cooling with Fluorochemical Heat Transfer Fluids,” presentation SEMI-THERM® Thermal Technologies Workshop, November 4-6, 2019, Microsoft Corporate Conference Center, Redmond WA USA.</a:t>
            </a:r>
          </a:p>
          <a:p>
            <a:pPr marL="525463" lvl="1" indent="-342900">
              <a:buFont typeface="+mj-lt"/>
              <a:buAutoNum type="arabicPeriod" startAt="5"/>
            </a:pPr>
            <a:r>
              <a:rPr lang="en-US" dirty="0">
                <a:latin typeface="Source Sans Pro" panose="020B0503030403020204" pitchFamily="34" charset="0"/>
                <a:ea typeface="Source Sans Pro" panose="020B0503030403020204" pitchFamily="34" charset="0"/>
              </a:rPr>
              <a:t>Tuma, P.E., “Passive 2-Phase Immersion Cooling (P2PIC) of Bitcoin Hardware and Implications for other Computing Applications,” presentation IMAPs ATW on Thermal Management, Los Gatos, CA, USA, Sept. 22-24, 2015.</a:t>
            </a:r>
          </a:p>
        </p:txBody>
      </p:sp>
      <p:sp>
        <p:nvSpPr>
          <p:cNvPr id="22" name="TextBox 21">
            <a:extLst>
              <a:ext uri="{FF2B5EF4-FFF2-40B4-BE49-F238E27FC236}">
                <a16:creationId xmlns:a16="http://schemas.microsoft.com/office/drawing/2014/main" id="{56C4654E-A753-4C1C-A8EB-9C551845EDA4}"/>
              </a:ext>
            </a:extLst>
          </p:cNvPr>
          <p:cNvSpPr txBox="1"/>
          <p:nvPr/>
        </p:nvSpPr>
        <p:spPr>
          <a:xfrm>
            <a:off x="15646944" y="1558166"/>
            <a:ext cx="4820500" cy="307777"/>
          </a:xfrm>
          <a:prstGeom prst="rect">
            <a:avLst/>
          </a:prstGeom>
          <a:noFill/>
        </p:spPr>
        <p:txBody>
          <a:bodyPr wrap="square" lIns="0" tIns="0" rIns="0" bIns="0" rtlCol="0">
            <a:spAutoFit/>
          </a:bodyPr>
          <a:lstStyle/>
          <a:p>
            <a:r>
              <a:rPr lang="en-US" sz="2000" i="1" dirty="0">
                <a:solidFill>
                  <a:schemeClr val="tx1"/>
                </a:solidFill>
              </a:rPr>
              <a:t>Courtesy Allied Control/</a:t>
            </a:r>
            <a:r>
              <a:rPr lang="en-US" sz="2000" i="1" dirty="0" err="1">
                <a:solidFill>
                  <a:schemeClr val="tx1"/>
                </a:solidFill>
              </a:rPr>
              <a:t>Bitfury</a:t>
            </a:r>
            <a:endParaRPr lang="en-US" sz="2000" i="1" dirty="0">
              <a:solidFill>
                <a:schemeClr val="tx1"/>
              </a:solidFill>
            </a:endParaRPr>
          </a:p>
        </p:txBody>
      </p:sp>
    </p:spTree>
    <p:extLst>
      <p:ext uri="{BB962C8B-B14F-4D97-AF65-F5344CB8AC3E}">
        <p14:creationId xmlns:p14="http://schemas.microsoft.com/office/powerpoint/2010/main" val="208203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008" y="559491"/>
            <a:ext cx="22471983" cy="1041071"/>
          </a:xfrm>
        </p:spPr>
        <p:txBody>
          <a:bodyPr/>
          <a:lstStyle/>
          <a:p>
            <a:r>
              <a:rPr lang="en-US" sz="5600" dirty="0">
                <a:solidFill>
                  <a:schemeClr val="tx1"/>
                </a:solidFill>
              </a:rPr>
              <a:t>2-Phase TCO Merits for Hyperscale</a:t>
            </a:r>
          </a:p>
        </p:txBody>
      </p:sp>
      <p:sp>
        <p:nvSpPr>
          <p:cNvPr id="7" name="Content Placeholder 7">
            <a:extLst>
              <a:ext uri="{FF2B5EF4-FFF2-40B4-BE49-F238E27FC236}">
                <a16:creationId xmlns:a16="http://schemas.microsoft.com/office/drawing/2014/main" id="{8D1AD228-DCD9-418C-8607-7AAA10405B93}"/>
              </a:ext>
            </a:extLst>
          </p:cNvPr>
          <p:cNvSpPr>
            <a:spLocks noGrp="1"/>
          </p:cNvSpPr>
          <p:nvPr>
            <p:ph sz="quarter" idx="15"/>
          </p:nvPr>
        </p:nvSpPr>
        <p:spPr>
          <a:xfrm>
            <a:off x="201474" y="1905000"/>
            <a:ext cx="21671972" cy="9906000"/>
          </a:xfrm>
        </p:spPr>
        <p:txBody>
          <a:bodyPr/>
          <a:lstStyle/>
          <a:p>
            <a:pPr marL="1050926" lvl="1" indent="-365760"/>
            <a:r>
              <a:rPr lang="en-US" sz="3600" dirty="0">
                <a:solidFill>
                  <a:schemeClr val="tx1"/>
                </a:solidFill>
              </a:rPr>
              <a:t>According to a detailed cost of ownership analysis</a:t>
            </a:r>
            <a:r>
              <a:rPr lang="en-US" sz="3600" baseline="30000" dirty="0">
                <a:solidFill>
                  <a:schemeClr val="tx1"/>
                </a:solidFill>
              </a:rPr>
              <a:t>7</a:t>
            </a:r>
            <a:r>
              <a:rPr lang="en-US" sz="3600" dirty="0">
                <a:solidFill>
                  <a:schemeClr val="tx1"/>
                </a:solidFill>
              </a:rPr>
              <a:t>, the advantages demonstrated in crypto are compelling for hyperscale:</a:t>
            </a:r>
          </a:p>
          <a:p>
            <a:pPr lvl="1" indent="0">
              <a:buNone/>
            </a:pPr>
            <a:endParaRPr lang="en-US" sz="3600" dirty="0">
              <a:solidFill>
                <a:schemeClr val="tx1"/>
              </a:solidFill>
            </a:endParaRPr>
          </a:p>
          <a:p>
            <a:pPr marL="685800" indent="-685800">
              <a:buFont typeface="Arial" panose="020B0604020202020204" pitchFamily="34" charset="0"/>
              <a:buChar char="•"/>
            </a:pPr>
            <a:endParaRPr lang="en-US" dirty="0">
              <a:solidFill>
                <a:schemeClr val="tx1"/>
              </a:solidFill>
            </a:endParaRPr>
          </a:p>
          <a:p>
            <a:pPr marL="685800" indent="-685800">
              <a:buFont typeface="Arial" panose="020B0604020202020204" pitchFamily="34" charset="0"/>
              <a:buChar char="•"/>
            </a:pPr>
            <a:endParaRPr lang="en-US" dirty="0">
              <a:solidFill>
                <a:schemeClr val="tx1"/>
              </a:solidFill>
            </a:endParaRPr>
          </a:p>
          <a:p>
            <a:pPr marL="685800" indent="-685800">
              <a:buFont typeface="Arial" panose="020B0604020202020204" pitchFamily="34" charset="0"/>
              <a:buChar char="•"/>
            </a:pPr>
            <a:endParaRPr lang="en-US" dirty="0">
              <a:solidFill>
                <a:schemeClr val="tx1"/>
              </a:solidFill>
            </a:endParaRPr>
          </a:p>
          <a:p>
            <a:pPr marL="685800" indent="-685800">
              <a:buFont typeface="Arial" panose="020B0604020202020204" pitchFamily="34" charset="0"/>
              <a:buChar char="•"/>
            </a:pPr>
            <a:endParaRPr lang="en-US" dirty="0">
              <a:solidFill>
                <a:schemeClr val="tx1"/>
              </a:solidFill>
            </a:endParaRPr>
          </a:p>
        </p:txBody>
      </p:sp>
      <p:pic>
        <p:nvPicPr>
          <p:cNvPr id="3" name="Picture 2">
            <a:extLst>
              <a:ext uri="{FF2B5EF4-FFF2-40B4-BE49-F238E27FC236}">
                <a16:creationId xmlns:a16="http://schemas.microsoft.com/office/drawing/2014/main" id="{453A4270-1478-4BE3-967A-5961CA2685F5}"/>
              </a:ext>
            </a:extLst>
          </p:cNvPr>
          <p:cNvPicPr>
            <a:picLocks noChangeAspect="1"/>
          </p:cNvPicPr>
          <p:nvPr/>
        </p:nvPicPr>
        <p:blipFill rotWithShape="1">
          <a:blip r:embed="rId3"/>
          <a:srcRect l="7587" t="25469" r="3982" b="9458"/>
          <a:stretch/>
        </p:blipFill>
        <p:spPr>
          <a:xfrm>
            <a:off x="7473738" y="3648739"/>
            <a:ext cx="16473744" cy="6819074"/>
          </a:xfrm>
          <a:prstGeom prst="rect">
            <a:avLst/>
          </a:prstGeom>
        </p:spPr>
      </p:pic>
      <p:sp>
        <p:nvSpPr>
          <p:cNvPr id="9" name="Rectangle 8">
            <a:extLst>
              <a:ext uri="{FF2B5EF4-FFF2-40B4-BE49-F238E27FC236}">
                <a16:creationId xmlns:a16="http://schemas.microsoft.com/office/drawing/2014/main" id="{C0A0F158-85C8-4775-903A-34F3391FB70C}"/>
              </a:ext>
            </a:extLst>
          </p:cNvPr>
          <p:cNvSpPr/>
          <p:nvPr/>
        </p:nvSpPr>
        <p:spPr>
          <a:xfrm>
            <a:off x="1214685" y="3968784"/>
            <a:ext cx="5856968" cy="5072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spcAft>
                <a:spcPts val="1200"/>
              </a:spcAft>
            </a:pPr>
            <a:r>
              <a:rPr lang="en-US" sz="3200" b="1" dirty="0">
                <a:solidFill>
                  <a:schemeClr val="tx1"/>
                </a:solidFill>
                <a:latin typeface="+mj-lt"/>
                <a:cs typeface="3M Circular TT Light" panose="020B0404020101020102" pitchFamily="34" charset="0"/>
              </a:rPr>
              <a:t>30MW Hyperscale Project Assumptions:</a:t>
            </a:r>
          </a:p>
          <a:p>
            <a:pPr marL="571500" indent="-571500">
              <a:spcAft>
                <a:spcPts val="1200"/>
              </a:spcAft>
              <a:buFont typeface="Arial" panose="020B0604020202020204" pitchFamily="34" charset="0"/>
              <a:buChar char="•"/>
            </a:pPr>
            <a:r>
              <a:rPr lang="en-US" sz="3200" dirty="0">
                <a:solidFill>
                  <a:schemeClr val="tx1"/>
                </a:solidFill>
                <a:cs typeface="3M Circular TT Light" panose="020B0404020101020102" pitchFamily="34" charset="0"/>
              </a:rPr>
              <a:t>Des Moines, IA</a:t>
            </a:r>
          </a:p>
          <a:p>
            <a:pPr marL="571500" indent="-571500">
              <a:spcAft>
                <a:spcPts val="1200"/>
              </a:spcAft>
              <a:buFont typeface="Arial" panose="020B0604020202020204" pitchFamily="34" charset="0"/>
              <a:buChar char="•"/>
            </a:pPr>
            <a:r>
              <a:rPr lang="en-US" sz="3200" dirty="0">
                <a:solidFill>
                  <a:schemeClr val="tx1"/>
                </a:solidFill>
                <a:cs typeface="3M Circular TT Light" panose="020B0404020101020102" pitchFamily="34" charset="0"/>
              </a:rPr>
              <a:t>(4) 7.5 MW data halls</a:t>
            </a:r>
          </a:p>
          <a:p>
            <a:pPr marL="571500" indent="-571500">
              <a:spcAft>
                <a:spcPts val="1200"/>
              </a:spcAft>
              <a:buFont typeface="Arial" panose="020B0604020202020204" pitchFamily="34" charset="0"/>
              <a:buChar char="•"/>
            </a:pPr>
            <a:r>
              <a:rPr lang="en-US" sz="3200" dirty="0">
                <a:solidFill>
                  <a:schemeClr val="tx1"/>
                </a:solidFill>
                <a:cs typeface="3M Circular TT Light" panose="020B0404020101020102" pitchFamily="34" charset="0"/>
              </a:rPr>
              <a:t>10 kW avg. air-cooled rack vs. 150 kW avg. tank</a:t>
            </a:r>
          </a:p>
          <a:p>
            <a:pPr marL="571500" indent="-571500">
              <a:spcAft>
                <a:spcPts val="1200"/>
              </a:spcAft>
              <a:buFont typeface="Arial" panose="020B0604020202020204" pitchFamily="34" charset="0"/>
              <a:buChar char="•"/>
            </a:pPr>
            <a:r>
              <a:rPr lang="en-US" sz="3200" dirty="0">
                <a:solidFill>
                  <a:schemeClr val="tx1"/>
                </a:solidFill>
                <a:cs typeface="3M Circular TT Light" panose="020B0404020101020102" pitchFamily="34" charset="0"/>
              </a:rPr>
              <a:t>Tier III data center</a:t>
            </a:r>
          </a:p>
        </p:txBody>
      </p:sp>
      <p:sp>
        <p:nvSpPr>
          <p:cNvPr id="8" name="TextBox 7">
            <a:extLst>
              <a:ext uri="{FF2B5EF4-FFF2-40B4-BE49-F238E27FC236}">
                <a16:creationId xmlns:a16="http://schemas.microsoft.com/office/drawing/2014/main" id="{484DA09D-4128-4F07-9B09-B14B66D66075}"/>
              </a:ext>
            </a:extLst>
          </p:cNvPr>
          <p:cNvSpPr txBox="1"/>
          <p:nvPr/>
        </p:nvSpPr>
        <p:spPr>
          <a:xfrm flipH="1">
            <a:off x="7768237" y="10448527"/>
            <a:ext cx="14677176" cy="738664"/>
          </a:xfrm>
          <a:prstGeom prst="rect">
            <a:avLst/>
          </a:prstGeom>
          <a:noFill/>
          <a:ln>
            <a:noFill/>
          </a:ln>
        </p:spPr>
        <p:txBody>
          <a:bodyPr wrap="square" lIns="0" tIns="0" rIns="0" bIns="0" rtlCol="0">
            <a:spAutoFit/>
          </a:bodyPr>
          <a:lstStyle/>
          <a:p>
            <a:r>
              <a:rPr lang="en-US" sz="2400" b="1" dirty="0">
                <a:solidFill>
                  <a:schemeClr val="tx1"/>
                </a:solidFill>
              </a:rPr>
              <a:t>FIGURE 11 - Footprint comparison of the 30MW  traditional Tier III, free air cooled datacenter (left) and its immersion cooled equivalent (right)</a:t>
            </a:r>
          </a:p>
        </p:txBody>
      </p:sp>
      <p:sp>
        <p:nvSpPr>
          <p:cNvPr id="17" name="Oval 16">
            <a:extLst>
              <a:ext uri="{FF2B5EF4-FFF2-40B4-BE49-F238E27FC236}">
                <a16:creationId xmlns:a16="http://schemas.microsoft.com/office/drawing/2014/main" id="{40554819-751F-48EE-BA7F-C86BFB91534C}"/>
              </a:ext>
            </a:extLst>
          </p:cNvPr>
          <p:cNvSpPr/>
          <p:nvPr/>
        </p:nvSpPr>
        <p:spPr>
          <a:xfrm>
            <a:off x="12805318" y="3800958"/>
            <a:ext cx="1411136" cy="1129284"/>
          </a:xfrm>
          <a:prstGeom prst="ellipse">
            <a:avLst/>
          </a:prstGeom>
          <a:solidFill>
            <a:srgbClr val="84B6E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lstStyle/>
          <a:p>
            <a:pPr algn="ctr"/>
            <a:endParaRPr lang="en-US" sz="4000" dirty="0">
              <a:solidFill>
                <a:schemeClr val="tx1"/>
              </a:solidFill>
            </a:endParaRPr>
          </a:p>
        </p:txBody>
      </p:sp>
      <p:sp>
        <p:nvSpPr>
          <p:cNvPr id="18" name="TextBox 17">
            <a:extLst>
              <a:ext uri="{FF2B5EF4-FFF2-40B4-BE49-F238E27FC236}">
                <a16:creationId xmlns:a16="http://schemas.microsoft.com/office/drawing/2014/main" id="{7471CC5E-91C2-4695-A54F-9D17BBB534CD}"/>
              </a:ext>
            </a:extLst>
          </p:cNvPr>
          <p:cNvSpPr txBox="1"/>
          <p:nvPr/>
        </p:nvSpPr>
        <p:spPr>
          <a:xfrm>
            <a:off x="13178409" y="4054288"/>
            <a:ext cx="1213150" cy="615553"/>
          </a:xfrm>
          <a:prstGeom prst="rect">
            <a:avLst/>
          </a:prstGeom>
          <a:noFill/>
        </p:spPr>
        <p:txBody>
          <a:bodyPr wrap="square" lIns="0" tIns="0" rIns="0" bIns="0" rtlCol="0">
            <a:spAutoFit/>
          </a:bodyPr>
          <a:lstStyle/>
          <a:p>
            <a:r>
              <a:rPr lang="en-US" sz="4000" b="1" dirty="0">
                <a:solidFill>
                  <a:schemeClr val="tx1"/>
                </a:solidFill>
              </a:rPr>
              <a:t>Air</a:t>
            </a:r>
          </a:p>
        </p:txBody>
      </p:sp>
      <p:grpSp>
        <p:nvGrpSpPr>
          <p:cNvPr id="11" name="Group 10">
            <a:extLst>
              <a:ext uri="{FF2B5EF4-FFF2-40B4-BE49-F238E27FC236}">
                <a16:creationId xmlns:a16="http://schemas.microsoft.com/office/drawing/2014/main" id="{386D0C3A-8BA3-47AE-8CE3-2B155EB574B7}"/>
              </a:ext>
            </a:extLst>
          </p:cNvPr>
          <p:cNvGrpSpPr/>
          <p:nvPr/>
        </p:nvGrpSpPr>
        <p:grpSpPr>
          <a:xfrm>
            <a:off x="22134261" y="5196583"/>
            <a:ext cx="1552406" cy="1129284"/>
            <a:chOff x="7523964" y="1004229"/>
            <a:chExt cx="776203" cy="564642"/>
          </a:xfrm>
        </p:grpSpPr>
        <p:sp>
          <p:nvSpPr>
            <p:cNvPr id="14" name="Oval 13">
              <a:extLst>
                <a:ext uri="{FF2B5EF4-FFF2-40B4-BE49-F238E27FC236}">
                  <a16:creationId xmlns:a16="http://schemas.microsoft.com/office/drawing/2014/main" id="{E190C5D5-A36C-47A2-B1CD-B17E2731FE98}"/>
                </a:ext>
              </a:extLst>
            </p:cNvPr>
            <p:cNvSpPr/>
            <p:nvPr/>
          </p:nvSpPr>
          <p:spPr>
            <a:xfrm>
              <a:off x="7523964" y="1004229"/>
              <a:ext cx="705568" cy="564642"/>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lstStyle/>
            <a:p>
              <a:pPr algn="ctr"/>
              <a:endParaRPr lang="en-US" sz="4000" dirty="0"/>
            </a:p>
          </p:txBody>
        </p:sp>
        <p:sp>
          <p:nvSpPr>
            <p:cNvPr id="15" name="TextBox 14">
              <a:extLst>
                <a:ext uri="{FF2B5EF4-FFF2-40B4-BE49-F238E27FC236}">
                  <a16:creationId xmlns:a16="http://schemas.microsoft.com/office/drawing/2014/main" id="{55392F7D-D687-4BA3-9E33-67F450D8ACDA}"/>
                </a:ext>
              </a:extLst>
            </p:cNvPr>
            <p:cNvSpPr txBox="1"/>
            <p:nvPr/>
          </p:nvSpPr>
          <p:spPr>
            <a:xfrm>
              <a:off x="7693592" y="1038010"/>
              <a:ext cx="606575" cy="430887"/>
            </a:xfrm>
            <a:prstGeom prst="rect">
              <a:avLst/>
            </a:prstGeom>
            <a:noFill/>
          </p:spPr>
          <p:txBody>
            <a:bodyPr wrap="square" lIns="0" tIns="0" rIns="0" bIns="0" rtlCol="0">
              <a:spAutoFit/>
            </a:bodyPr>
            <a:lstStyle/>
            <a:p>
              <a:r>
                <a:rPr lang="en-US" sz="5600" b="1" dirty="0">
                  <a:latin typeface="+mn-lt"/>
                </a:rPr>
                <a:t>2</a:t>
              </a:r>
              <a:r>
                <a:rPr lang="en-US" sz="5600" b="1" dirty="0">
                  <a:latin typeface="Symbol" panose="05050102010706020507" pitchFamily="18" charset="2"/>
                </a:rPr>
                <a:t>f</a:t>
              </a:r>
            </a:p>
          </p:txBody>
        </p:sp>
      </p:grpSp>
      <p:sp>
        <p:nvSpPr>
          <p:cNvPr id="4" name="Rectangle 3">
            <a:extLst>
              <a:ext uri="{FF2B5EF4-FFF2-40B4-BE49-F238E27FC236}">
                <a16:creationId xmlns:a16="http://schemas.microsoft.com/office/drawing/2014/main" id="{3A8C2746-50B5-4C24-B51F-8451B92BBF61}"/>
              </a:ext>
            </a:extLst>
          </p:cNvPr>
          <p:cNvSpPr/>
          <p:nvPr/>
        </p:nvSpPr>
        <p:spPr>
          <a:xfrm>
            <a:off x="7473738" y="13336682"/>
            <a:ext cx="10645863" cy="307777"/>
          </a:xfrm>
          <a:prstGeom prst="rect">
            <a:avLst/>
          </a:prstGeom>
        </p:spPr>
        <p:txBody>
          <a:bodyPr wrap="none">
            <a:spAutoFit/>
          </a:bodyPr>
          <a:lstStyle/>
          <a:p>
            <a:pPr marL="342900" indent="-342900">
              <a:buFont typeface="+mj-lt"/>
              <a:buAutoNum type="arabicPeriod" startAt="7"/>
            </a:pPr>
            <a:r>
              <a:rPr lang="en-US" dirty="0">
                <a:latin typeface="Source Sans Pro" panose="020B0503030403020204" pitchFamily="34" charset="0"/>
                <a:ea typeface="Source Sans Pro" panose="020B0503030403020204" pitchFamily="34" charset="0"/>
              </a:rPr>
              <a:t>Tuma, P., et al, “30MW Immersion Cooling Datacenter,” Presentation, Datacenter Dynamics 2017 Cloud + Colo, Dallas, TX, Sept. 26, 2017</a:t>
            </a:r>
            <a:endParaRPr lang="en-US" dirty="0"/>
          </a:p>
        </p:txBody>
      </p:sp>
    </p:spTree>
    <p:extLst>
      <p:ext uri="{BB962C8B-B14F-4D97-AF65-F5344CB8AC3E}">
        <p14:creationId xmlns:p14="http://schemas.microsoft.com/office/powerpoint/2010/main" val="4122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D5DAA161-2A24-49AF-8909-7F9E3980D453}"/>
              </a:ext>
            </a:extLst>
          </p:cNvPr>
          <p:cNvPicPr>
            <a:picLocks noChangeAspect="1"/>
          </p:cNvPicPr>
          <p:nvPr/>
        </p:nvPicPr>
        <p:blipFill rotWithShape="1">
          <a:blip r:embed="rId29">
            <a:lum bright="-20000" contrast="40000"/>
          </a:blip>
          <a:srcRect t="31079" r="1762" b="6087"/>
          <a:stretch/>
        </p:blipFill>
        <p:spPr>
          <a:xfrm>
            <a:off x="10203043" y="8821498"/>
            <a:ext cx="14180958" cy="4956336"/>
          </a:xfrm>
          <a:prstGeom prst="rect">
            <a:avLst/>
          </a:prstGeom>
        </p:spPr>
      </p:pic>
      <p:sp>
        <p:nvSpPr>
          <p:cNvPr id="5" name="Rectangle 4">
            <a:extLst>
              <a:ext uri="{FF2B5EF4-FFF2-40B4-BE49-F238E27FC236}">
                <a16:creationId xmlns:a16="http://schemas.microsoft.com/office/drawing/2014/main" id="{D1CE53D3-5A8F-4733-BFC5-330D42805A76}"/>
              </a:ext>
            </a:extLst>
          </p:cNvPr>
          <p:cNvSpPr/>
          <p:nvPr/>
        </p:nvSpPr>
        <p:spPr>
          <a:xfrm>
            <a:off x="989329" y="1936972"/>
            <a:ext cx="6400800" cy="822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algn="ctr"/>
            <a:r>
              <a:rPr lang="en-US" sz="2400" b="1" dirty="0">
                <a:solidFill>
                  <a:schemeClr val="tx1"/>
                </a:solidFill>
                <a:latin typeface="3M Circular TT Light" panose="020B0404020101020102" pitchFamily="34" charset="0"/>
                <a:cs typeface="3M Circular TT Light" panose="020B0404020101020102" pitchFamily="34" charset="0"/>
              </a:rPr>
              <a:t>Capex reduced 44% to $6.5M/MW</a:t>
            </a:r>
          </a:p>
        </p:txBody>
      </p:sp>
      <p:sp>
        <p:nvSpPr>
          <p:cNvPr id="6" name="Rectangle 5">
            <a:extLst>
              <a:ext uri="{FF2B5EF4-FFF2-40B4-BE49-F238E27FC236}">
                <a16:creationId xmlns:a16="http://schemas.microsoft.com/office/drawing/2014/main" id="{63561135-1758-4592-8B81-EE24748E48E6}"/>
              </a:ext>
            </a:extLst>
          </p:cNvPr>
          <p:cNvSpPr/>
          <p:nvPr/>
        </p:nvSpPr>
        <p:spPr>
          <a:xfrm>
            <a:off x="8197643" y="1944500"/>
            <a:ext cx="6400800" cy="822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360000" rIns="182880" bIns="360000" rtlCol="0" anchor="ctr"/>
          <a:lstStyle/>
          <a:p>
            <a:pPr algn="ctr"/>
            <a:r>
              <a:rPr lang="en-US" sz="2400" b="1" dirty="0">
                <a:solidFill>
                  <a:schemeClr val="tx1"/>
                </a:solidFill>
                <a:latin typeface="3M Circular TT Light" panose="020B0404020101020102" pitchFamily="34" charset="0"/>
                <a:cs typeface="3M Circular TT Light" panose="020B0404020101020102" pitchFamily="34" charset="0"/>
              </a:rPr>
              <a:t>Annual savings of $1.64M in electricity costs</a:t>
            </a:r>
          </a:p>
        </p:txBody>
      </p:sp>
      <p:graphicFrame>
        <p:nvGraphicFramePr>
          <p:cNvPr id="7" name="Chart 6">
            <a:extLst>
              <a:ext uri="{FF2B5EF4-FFF2-40B4-BE49-F238E27FC236}">
                <a16:creationId xmlns:a16="http://schemas.microsoft.com/office/drawing/2014/main" id="{CF12264C-E34E-46D7-AAC4-FF205F5A0257}"/>
              </a:ext>
            </a:extLst>
          </p:cNvPr>
          <p:cNvGraphicFramePr/>
          <p:nvPr>
            <p:custDataLst>
              <p:tags r:id="rId1"/>
            </p:custDataLst>
            <p:extLst>
              <p:ext uri="{D42A27DB-BD31-4B8C-83A1-F6EECF244321}">
                <p14:modId xmlns:p14="http://schemas.microsoft.com/office/powerpoint/2010/main" val="1990873375"/>
              </p:ext>
            </p:extLst>
          </p:nvPr>
        </p:nvGraphicFramePr>
        <p:xfrm>
          <a:off x="2550614" y="3349845"/>
          <a:ext cx="4806950" cy="5743576"/>
        </p:xfrm>
        <a:graphic>
          <a:graphicData uri="http://schemas.openxmlformats.org/drawingml/2006/chart">
            <c:chart xmlns:c="http://schemas.openxmlformats.org/drawingml/2006/chart" xmlns:r="http://schemas.openxmlformats.org/officeDocument/2006/relationships" r:id="rId30"/>
          </a:graphicData>
        </a:graphic>
      </p:graphicFrame>
      <p:cxnSp>
        <p:nvCxnSpPr>
          <p:cNvPr id="8" name="Straight Connector 7">
            <a:extLst>
              <a:ext uri="{FF2B5EF4-FFF2-40B4-BE49-F238E27FC236}">
                <a16:creationId xmlns:a16="http://schemas.microsoft.com/office/drawing/2014/main" id="{AE9A40D8-B53D-44AA-A3EC-1C280924C49C}"/>
              </a:ext>
            </a:extLst>
          </p:cNvPr>
          <p:cNvCxnSpPr/>
          <p:nvPr>
            <p:custDataLst>
              <p:tags r:id="rId2"/>
            </p:custDataLst>
          </p:nvPr>
        </p:nvCxnSpPr>
        <p:spPr bwMode="auto">
          <a:xfrm flipH="1" flipV="1">
            <a:off x="4303214" y="4496021"/>
            <a:ext cx="187326" cy="28576"/>
          </a:xfrm>
          <a:prstGeom prst="line">
            <a:avLst/>
          </a:prstGeom>
          <a:ln w="6350" cap="flat" cmpd="sng" algn="ctr">
            <a:solidFill>
              <a:schemeClr val="tx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435F55-3319-4484-8C49-F4AA97835CDC}"/>
              </a:ext>
            </a:extLst>
          </p:cNvPr>
          <p:cNvCxnSpPr/>
          <p:nvPr>
            <p:custDataLst>
              <p:tags r:id="rId3"/>
            </p:custDataLst>
          </p:nvPr>
        </p:nvCxnSpPr>
        <p:spPr bwMode="auto">
          <a:xfrm flipH="1">
            <a:off x="4303214" y="4156295"/>
            <a:ext cx="187326" cy="28576"/>
          </a:xfrm>
          <a:prstGeom prst="line">
            <a:avLst/>
          </a:prstGeom>
          <a:ln w="6350" cap="flat" cmpd="sng" algn="ctr">
            <a:solidFill>
              <a:schemeClr val="tx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A30AC0E-4173-43D1-A1D5-7FE547A898D7}"/>
              </a:ext>
            </a:extLst>
          </p:cNvPr>
          <p:cNvCxnSpPr/>
          <p:nvPr>
            <p:custDataLst>
              <p:tags r:id="rId4"/>
            </p:custDataLst>
          </p:nvPr>
        </p:nvCxnSpPr>
        <p:spPr bwMode="auto">
          <a:xfrm flipH="1">
            <a:off x="6541588" y="6305771"/>
            <a:ext cx="187326" cy="0"/>
          </a:xfrm>
          <a:prstGeom prst="line">
            <a:avLst/>
          </a:prstGeom>
          <a:ln w="6350" cap="flat" cmpd="sng" algn="ctr">
            <a:solidFill>
              <a:schemeClr val="tx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BB684471-CE53-4CAC-BDE8-5C0F53183025}"/>
              </a:ext>
            </a:extLst>
          </p:cNvPr>
          <p:cNvSpPr>
            <a:spLocks noGrp="1"/>
          </p:cNvSpPr>
          <p:nvPr>
            <p:custDataLst>
              <p:tags r:id="rId5"/>
            </p:custDataLst>
          </p:nvPr>
        </p:nvSpPr>
        <p:spPr bwMode="auto">
          <a:xfrm>
            <a:off x="5420814" y="9020395"/>
            <a:ext cx="1304926" cy="7366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square" lIns="0" tIns="0" rIns="0" bIns="0" numCol="1" spcCol="0" rtlCol="0" anchor="t" anchorCtr="0">
            <a:noAutofit/>
          </a:bodyPr>
          <a:lstStyle>
            <a:lvl1pPr marL="0" indent="0"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None/>
              <a:defRPr lang="en-US" sz="2000" b="0" i="0" kern="1200" dirty="0" smtClean="0">
                <a:solidFill>
                  <a:schemeClr val="tx1"/>
                </a:solidFill>
                <a:latin typeface="3M Circular TT Book" panose="020B0604020101020102" pitchFamily="34" charset="77"/>
                <a:ea typeface="3M Circular TT Book" panose="020B0604020101020102" pitchFamily="34" charset="77"/>
                <a:cs typeface="3M Circular TT Book" panose="020B0604020101020102" pitchFamily="34" charset="77"/>
              </a:defRPr>
            </a:lvl1pPr>
            <a:lvl2pPr marL="182563"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2pPr>
            <a:lvl3pPr marL="357188" indent="-174625"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3pPr>
            <a:lvl4pPr marL="539750"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4pPr>
            <a:lvl5pPr marL="714375" indent="-174625"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Char char="•"/>
              <a:defRPr lang="en-GB" sz="1400" b="0" i="0" kern="1200" dirty="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1C29B910-C314-42B9-8FA1-7F72B177A92A}" type="datetime'''''''Imm''e''''''r''s''''''''ion ''''''C''''oo''led'''''''''">
              <a:rPr lang="en-US" altLang="en-US" sz="2200">
                <a:latin typeface="3M Circular TT Light" panose="020B0404020101020102" pitchFamily="34" charset="0"/>
                <a:cs typeface="3M Circular TT Light" panose="020B0404020101020102" pitchFamily="34" charset="0"/>
                <a:sym typeface="3M Circular TT Light" panose="020B0404020101020102" pitchFamily="34" charset="0"/>
              </a:rPr>
              <a:pPr/>
              <a:t>Immersion Cooled</a:t>
            </a:fld>
            <a:endParaRPr lang="en-US" sz="2200" dirty="0">
              <a:latin typeface="3M Circular TT Light" panose="020B0404020101020102" pitchFamily="34" charset="0"/>
              <a:cs typeface="3M Circular TT Light" panose="020B0404020101020102" pitchFamily="34" charset="0"/>
              <a:sym typeface="3M Circular TT Light" panose="020B0404020101020102" pitchFamily="34" charset="0"/>
            </a:endParaRPr>
          </a:p>
        </p:txBody>
      </p:sp>
      <p:sp>
        <p:nvSpPr>
          <p:cNvPr id="12" name="Text Placeholder 2">
            <a:extLst>
              <a:ext uri="{FF2B5EF4-FFF2-40B4-BE49-F238E27FC236}">
                <a16:creationId xmlns:a16="http://schemas.microsoft.com/office/drawing/2014/main" id="{A7251BA9-DD6F-4D32-94AB-36B99843A972}"/>
              </a:ext>
            </a:extLst>
          </p:cNvPr>
          <p:cNvSpPr>
            <a:spLocks noGrp="1"/>
          </p:cNvSpPr>
          <p:nvPr>
            <p:custDataLst>
              <p:tags r:id="rId6"/>
            </p:custDataLst>
          </p:nvPr>
        </p:nvSpPr>
        <p:spPr bwMode="gray">
          <a:xfrm>
            <a:off x="5738314" y="5492971"/>
            <a:ext cx="669926" cy="3683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41276" tIns="0" rIns="41276" bIns="0" numCol="1" spcCol="0" rtlCol="0" anchor="b" anchorCtr="0">
            <a:noAutofit/>
          </a:bodyPr>
          <a:lstStyle>
            <a:lvl1pPr marL="0" indent="0"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None/>
              <a:defRPr lang="en-US" sz="2000" b="0" i="0" kern="1200" dirty="0" smtClean="0">
                <a:solidFill>
                  <a:schemeClr val="tx1"/>
                </a:solidFill>
                <a:latin typeface="3M Circular TT Book" panose="020B0604020101020102" pitchFamily="34" charset="77"/>
                <a:ea typeface="3M Circular TT Book" panose="020B0604020101020102" pitchFamily="34" charset="77"/>
                <a:cs typeface="3M Circular TT Book" panose="020B0604020101020102" pitchFamily="34" charset="77"/>
              </a:defRPr>
            </a:lvl1pPr>
            <a:lvl2pPr marL="182563"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2pPr>
            <a:lvl3pPr marL="357188" indent="-174625"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3pPr>
            <a:lvl4pPr marL="539750"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4pPr>
            <a:lvl5pPr marL="714375" indent="-174625"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Char char="•"/>
              <a:defRPr lang="en-GB" sz="1400" b="0" i="0" kern="1200" dirty="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0919D628-D01A-4A59-BCF2-9A1030A06DEA}" type="datetime'''''''''''$1''''''''''''''''''''''''''''9''''''''''4'''''">
              <a:rPr lang="en-US" altLang="en-US" sz="2200">
                <a:latin typeface="3M Circular TT Light" panose="020B0404020101020102" pitchFamily="34" charset="0"/>
                <a:cs typeface="3M Circular TT Light" panose="020B0404020101020102" pitchFamily="34" charset="0"/>
                <a:sym typeface="3M Circular TT Light" panose="020B0404020101020102" pitchFamily="34" charset="0"/>
              </a:rPr>
              <a:pPr/>
              <a:t>$194</a:t>
            </a:fld>
            <a:endParaRPr lang="en-US" sz="2200" dirty="0">
              <a:latin typeface="3M Circular TT Light" panose="020B0404020101020102" pitchFamily="34" charset="0"/>
              <a:cs typeface="3M Circular TT Light" panose="020B0404020101020102" pitchFamily="34" charset="0"/>
              <a:sym typeface="3M Circular TT Light" panose="020B0404020101020102" pitchFamily="34" charset="0"/>
            </a:endParaRPr>
          </a:p>
        </p:txBody>
      </p:sp>
      <p:sp>
        <p:nvSpPr>
          <p:cNvPr id="13" name="Text Placeholder 2">
            <a:extLst>
              <a:ext uri="{FF2B5EF4-FFF2-40B4-BE49-F238E27FC236}">
                <a16:creationId xmlns:a16="http://schemas.microsoft.com/office/drawing/2014/main" id="{8EF89BF5-B561-4279-8B98-204C96EFF855}"/>
              </a:ext>
            </a:extLst>
          </p:cNvPr>
          <p:cNvSpPr>
            <a:spLocks noGrp="1"/>
          </p:cNvSpPr>
          <p:nvPr>
            <p:custDataLst>
              <p:tags r:id="rId7"/>
            </p:custDataLst>
          </p:nvPr>
        </p:nvSpPr>
        <p:spPr bwMode="auto">
          <a:xfrm>
            <a:off x="3160213" y="9020395"/>
            <a:ext cx="1346200" cy="3683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None/>
              <a:defRPr lang="en-US" sz="2000" b="0" i="0" kern="1200" dirty="0" smtClean="0">
                <a:solidFill>
                  <a:schemeClr val="tx1"/>
                </a:solidFill>
                <a:latin typeface="3M Circular TT Book" panose="020B0604020101020102" pitchFamily="34" charset="77"/>
                <a:ea typeface="3M Circular TT Book" panose="020B0604020101020102" pitchFamily="34" charset="77"/>
                <a:cs typeface="3M Circular TT Book" panose="020B0604020101020102" pitchFamily="34" charset="77"/>
              </a:defRPr>
            </a:lvl1pPr>
            <a:lvl2pPr marL="182563"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2pPr>
            <a:lvl3pPr marL="357188" indent="-174625"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3pPr>
            <a:lvl4pPr marL="539750"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4pPr>
            <a:lvl5pPr marL="714375" indent="-174625"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Char char="•"/>
              <a:defRPr lang="en-GB" sz="1400" b="0" i="0" kern="1200" dirty="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6B59C2E0-23AC-4A79-B885-AFBA3E0789B9}" type="datetime'A''i''r ''''''Coo''''le''''''d'''''''">
              <a:rPr lang="en-US" altLang="en-US" sz="2200">
                <a:latin typeface="3M Circular TT Light" panose="020B0404020101020102" pitchFamily="34" charset="0"/>
                <a:cs typeface="3M Circular TT Light" panose="020B0404020101020102" pitchFamily="34" charset="0"/>
                <a:sym typeface="3M Circular TT Light" panose="020B0404020101020102" pitchFamily="34" charset="0"/>
              </a:rPr>
              <a:pPr/>
              <a:t>Air Cooled</a:t>
            </a:fld>
            <a:endParaRPr lang="en-US" sz="2200" dirty="0">
              <a:latin typeface="3M Circular TT Light" panose="020B0404020101020102" pitchFamily="34" charset="0"/>
              <a:cs typeface="3M Circular TT Light" panose="020B0404020101020102" pitchFamily="34" charset="0"/>
              <a:sym typeface="3M Circular TT Light" panose="020B0404020101020102" pitchFamily="34" charset="0"/>
            </a:endParaRPr>
          </a:p>
        </p:txBody>
      </p:sp>
      <p:sp>
        <p:nvSpPr>
          <p:cNvPr id="14" name="Text Placeholder 2">
            <a:extLst>
              <a:ext uri="{FF2B5EF4-FFF2-40B4-BE49-F238E27FC236}">
                <a16:creationId xmlns:a16="http://schemas.microsoft.com/office/drawing/2014/main" id="{B810453E-7A97-4C29-A6F4-3982AA846804}"/>
              </a:ext>
            </a:extLst>
          </p:cNvPr>
          <p:cNvSpPr>
            <a:spLocks noGrp="1"/>
          </p:cNvSpPr>
          <p:nvPr>
            <p:custDataLst>
              <p:tags r:id="rId8"/>
            </p:custDataLst>
          </p:nvPr>
        </p:nvSpPr>
        <p:spPr bwMode="auto">
          <a:xfrm>
            <a:off x="2280738" y="3514945"/>
            <a:ext cx="708026" cy="3683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None/>
              <a:defRPr lang="en-US" sz="2000" b="0" i="0" kern="1200" dirty="0" smtClean="0">
                <a:solidFill>
                  <a:schemeClr val="tx1"/>
                </a:solidFill>
                <a:latin typeface="3M Circular TT Book" panose="020B0604020101020102" pitchFamily="34" charset="77"/>
                <a:ea typeface="3M Circular TT Book" panose="020B0604020101020102" pitchFamily="34" charset="77"/>
                <a:cs typeface="3M Circular TT Book" panose="020B0604020101020102" pitchFamily="34" charset="77"/>
              </a:defRPr>
            </a:lvl1pPr>
            <a:lvl2pPr marL="182563"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2pPr>
            <a:lvl3pPr marL="357188" indent="-174625"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3pPr>
            <a:lvl4pPr marL="539750"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4pPr>
            <a:lvl5pPr marL="714375" indent="-174625"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Char char="•"/>
              <a:defRPr lang="en-GB" sz="1400" b="0" i="0" kern="1200" dirty="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ct val="0"/>
              </a:spcBef>
              <a:spcAft>
                <a:spcPct val="0"/>
              </a:spcAft>
            </a:pPr>
            <a:fld id="{DC827561-36A0-4FA2-8719-22DC01FF5A07}" type="datetime'''''''''O''''''''''''''t''''''''''h''''''e''''r'''''''''">
              <a:rPr lang="en-US" altLang="en-US" sz="2200">
                <a:latin typeface="3M Circular TT Light" panose="020B0404020101020102" pitchFamily="34" charset="0"/>
                <a:cs typeface="3M Circular TT Light" panose="020B0404020101020102" pitchFamily="34" charset="0"/>
                <a:sym typeface="3M Circular TT Light" panose="020B0404020101020102" pitchFamily="34" charset="0"/>
              </a:rPr>
              <a:pPr/>
              <a:t>Other</a:t>
            </a:fld>
            <a:endParaRPr lang="en-US" sz="2200" dirty="0">
              <a:latin typeface="3M Circular TT Light" panose="020B0404020101020102" pitchFamily="34" charset="0"/>
              <a:cs typeface="3M Circular TT Light" panose="020B0404020101020102" pitchFamily="34" charset="0"/>
              <a:sym typeface="3M Circular TT Light" panose="020B0404020101020102" pitchFamily="34" charset="0"/>
            </a:endParaRPr>
          </a:p>
        </p:txBody>
      </p:sp>
      <p:sp>
        <p:nvSpPr>
          <p:cNvPr id="15" name="Text Placeholder 2">
            <a:extLst>
              <a:ext uri="{FF2B5EF4-FFF2-40B4-BE49-F238E27FC236}">
                <a16:creationId xmlns:a16="http://schemas.microsoft.com/office/drawing/2014/main" id="{44519679-B064-4B81-9E22-F9B95F17E849}"/>
              </a:ext>
            </a:extLst>
          </p:cNvPr>
          <p:cNvSpPr>
            <a:spLocks noGrp="1"/>
          </p:cNvSpPr>
          <p:nvPr>
            <p:custDataLst>
              <p:tags r:id="rId9"/>
            </p:custDataLst>
          </p:nvPr>
        </p:nvSpPr>
        <p:spPr bwMode="auto">
          <a:xfrm>
            <a:off x="1261563" y="3984845"/>
            <a:ext cx="1727200" cy="3683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None/>
              <a:defRPr lang="en-US" sz="2000" b="0" i="0" kern="1200" dirty="0" smtClean="0">
                <a:solidFill>
                  <a:schemeClr val="tx1"/>
                </a:solidFill>
                <a:latin typeface="3M Circular TT Book" panose="020B0604020101020102" pitchFamily="34" charset="77"/>
                <a:ea typeface="3M Circular TT Book" panose="020B0604020101020102" pitchFamily="34" charset="77"/>
                <a:cs typeface="3M Circular TT Book" panose="020B0604020101020102" pitchFamily="34" charset="77"/>
              </a:defRPr>
            </a:lvl1pPr>
            <a:lvl2pPr marL="182563"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2pPr>
            <a:lvl3pPr marL="357188" indent="-174625"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3pPr>
            <a:lvl4pPr marL="539750"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4pPr>
            <a:lvl5pPr marL="714375" indent="-174625"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Char char="•"/>
              <a:defRPr lang="en-GB" sz="1400" b="0" i="0" kern="1200" dirty="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ct val="0"/>
              </a:spcBef>
              <a:spcAft>
                <a:spcPct val="0"/>
              </a:spcAft>
            </a:pPr>
            <a:fld id="{2CF358A4-0D46-48FC-9678-E2D91B7448F1}" type="datetime'''''Ra''ck''s ''''&amp; ''''''''P''''''''D''''U''''''s'''''''">
              <a:rPr lang="en-US" altLang="en-US" sz="2200">
                <a:latin typeface="3M Circular TT Light" panose="020B0404020101020102" pitchFamily="34" charset="0"/>
                <a:cs typeface="3M Circular TT Light" panose="020B0404020101020102" pitchFamily="34" charset="0"/>
                <a:sym typeface="3M Circular TT Light" panose="020B0404020101020102" pitchFamily="34" charset="0"/>
              </a:rPr>
              <a:pPr/>
              <a:t>Racks &amp; PDUs</a:t>
            </a:fld>
            <a:endParaRPr lang="en-US" sz="2200" dirty="0">
              <a:latin typeface="3M Circular TT Light" panose="020B0404020101020102" pitchFamily="34" charset="0"/>
              <a:cs typeface="3M Circular TT Light" panose="020B0404020101020102" pitchFamily="34" charset="0"/>
              <a:sym typeface="3M Circular TT Light" panose="020B0404020101020102" pitchFamily="34" charset="0"/>
            </a:endParaRPr>
          </a:p>
        </p:txBody>
      </p:sp>
      <p:sp>
        <p:nvSpPr>
          <p:cNvPr id="16" name="Text Placeholder 2">
            <a:extLst>
              <a:ext uri="{FF2B5EF4-FFF2-40B4-BE49-F238E27FC236}">
                <a16:creationId xmlns:a16="http://schemas.microsoft.com/office/drawing/2014/main" id="{AF90103C-B1D1-4D49-B0E5-9DE569368EF1}"/>
              </a:ext>
            </a:extLst>
          </p:cNvPr>
          <p:cNvSpPr>
            <a:spLocks noGrp="1"/>
          </p:cNvSpPr>
          <p:nvPr>
            <p:custDataLst>
              <p:tags r:id="rId10"/>
            </p:custDataLst>
          </p:nvPr>
        </p:nvSpPr>
        <p:spPr bwMode="auto">
          <a:xfrm>
            <a:off x="1439363" y="4454745"/>
            <a:ext cx="1549400" cy="3683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None/>
              <a:defRPr lang="en-US" sz="2000" b="0" i="0" kern="1200" dirty="0" smtClean="0">
                <a:solidFill>
                  <a:schemeClr val="tx1"/>
                </a:solidFill>
                <a:latin typeface="3M Circular TT Book" panose="020B0604020101020102" pitchFamily="34" charset="77"/>
                <a:ea typeface="3M Circular TT Book" panose="020B0604020101020102" pitchFamily="34" charset="77"/>
                <a:cs typeface="3M Circular TT Book" panose="020B0604020101020102" pitchFamily="34" charset="77"/>
              </a:defRPr>
            </a:lvl1pPr>
            <a:lvl2pPr marL="182563"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2pPr>
            <a:lvl3pPr marL="357188" indent="-174625"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3pPr>
            <a:lvl4pPr marL="539750"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4pPr>
            <a:lvl5pPr marL="714375" indent="-174625"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Char char="•"/>
              <a:defRPr lang="en-GB" sz="1400" b="0" i="0" kern="1200" dirty="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ct val="0"/>
              </a:spcBef>
              <a:spcAft>
                <a:spcPct val="0"/>
              </a:spcAft>
            </a:pPr>
            <a:fld id="{C1EDB1E9-6163-4F3D-B443-A13CE301B93E}" type="datetime'Low'''' V''''''o''''''''''l''''''''''''''''''t''ag''e'''''''''">
              <a:rPr lang="en-US" altLang="en-US" sz="2200">
                <a:latin typeface="3M Circular TT Light" panose="020B0404020101020102" pitchFamily="34" charset="0"/>
                <a:cs typeface="3M Circular TT Light" panose="020B0404020101020102" pitchFamily="34" charset="0"/>
                <a:sym typeface="3M Circular TT Light" panose="020B0404020101020102" pitchFamily="34" charset="0"/>
              </a:rPr>
              <a:pPr/>
              <a:t>Low Voltage</a:t>
            </a:fld>
            <a:endParaRPr lang="en-US" sz="2200" dirty="0">
              <a:latin typeface="3M Circular TT Light" panose="020B0404020101020102" pitchFamily="34" charset="0"/>
              <a:cs typeface="3M Circular TT Light" panose="020B0404020101020102" pitchFamily="34" charset="0"/>
              <a:sym typeface="3M Circular TT Light" panose="020B0404020101020102" pitchFamily="34" charset="0"/>
            </a:endParaRPr>
          </a:p>
        </p:txBody>
      </p:sp>
      <p:sp>
        <p:nvSpPr>
          <p:cNvPr id="17" name="Text Placeholder 2">
            <a:extLst>
              <a:ext uri="{FF2B5EF4-FFF2-40B4-BE49-F238E27FC236}">
                <a16:creationId xmlns:a16="http://schemas.microsoft.com/office/drawing/2014/main" id="{5E5737FA-11B7-49B3-BAE4-17838A346537}"/>
              </a:ext>
            </a:extLst>
          </p:cNvPr>
          <p:cNvSpPr>
            <a:spLocks noGrp="1"/>
          </p:cNvSpPr>
          <p:nvPr>
            <p:custDataLst>
              <p:tags r:id="rId11"/>
            </p:custDataLst>
          </p:nvPr>
        </p:nvSpPr>
        <p:spPr bwMode="auto">
          <a:xfrm>
            <a:off x="1579063" y="5080221"/>
            <a:ext cx="1409700" cy="3683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None/>
              <a:defRPr lang="en-US" sz="2000" b="0" i="0" kern="1200" dirty="0" smtClean="0">
                <a:solidFill>
                  <a:schemeClr val="tx1"/>
                </a:solidFill>
                <a:latin typeface="3M Circular TT Book" panose="020B0604020101020102" pitchFamily="34" charset="77"/>
                <a:ea typeface="3M Circular TT Book" panose="020B0604020101020102" pitchFamily="34" charset="77"/>
                <a:cs typeface="3M Circular TT Book" panose="020B0604020101020102" pitchFamily="34" charset="77"/>
              </a:defRPr>
            </a:lvl1pPr>
            <a:lvl2pPr marL="182563"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2pPr>
            <a:lvl3pPr marL="357188" indent="-174625"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3pPr>
            <a:lvl4pPr marL="539750"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4pPr>
            <a:lvl5pPr marL="714375" indent="-174625"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Char char="•"/>
              <a:defRPr lang="en-GB" sz="1400" b="0" i="0" kern="1200" dirty="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ct val="0"/>
              </a:spcBef>
              <a:spcAft>
                <a:spcPct val="0"/>
              </a:spcAft>
            </a:pPr>
            <a:fld id="{391FF702-E061-4AC0-AA11-2CE465A6527D}" type="datetime'''''M''''''''''''''echa''ni''''''''''''''c''''''''''''''al'">
              <a:rPr lang="en-US" altLang="en-US" sz="2200">
                <a:latin typeface="3M Circular TT Light" panose="020B0404020101020102" pitchFamily="34" charset="0"/>
                <a:cs typeface="3M Circular TT Light" panose="020B0404020101020102" pitchFamily="34" charset="0"/>
                <a:sym typeface="3M Circular TT Light" panose="020B0404020101020102" pitchFamily="34" charset="0"/>
              </a:rPr>
              <a:pPr/>
              <a:t>Mechanical</a:t>
            </a:fld>
            <a:endParaRPr lang="en-US" sz="2200" dirty="0">
              <a:latin typeface="3M Circular TT Light" panose="020B0404020101020102" pitchFamily="34" charset="0"/>
              <a:cs typeface="3M Circular TT Light" panose="020B0404020101020102" pitchFamily="34" charset="0"/>
              <a:sym typeface="3M Circular TT Light" panose="020B0404020101020102" pitchFamily="34" charset="0"/>
            </a:endParaRPr>
          </a:p>
        </p:txBody>
      </p:sp>
      <p:sp>
        <p:nvSpPr>
          <p:cNvPr id="18" name="Text Placeholder 2">
            <a:extLst>
              <a:ext uri="{FF2B5EF4-FFF2-40B4-BE49-F238E27FC236}">
                <a16:creationId xmlns:a16="http://schemas.microsoft.com/office/drawing/2014/main" id="{D81ABE87-3039-42E5-83E8-16264F9CE28D}"/>
              </a:ext>
            </a:extLst>
          </p:cNvPr>
          <p:cNvSpPr>
            <a:spLocks noGrp="1"/>
          </p:cNvSpPr>
          <p:nvPr>
            <p:custDataLst>
              <p:tags r:id="rId12"/>
            </p:custDataLst>
          </p:nvPr>
        </p:nvSpPr>
        <p:spPr bwMode="auto">
          <a:xfrm>
            <a:off x="1471114" y="7026495"/>
            <a:ext cx="1517650" cy="7366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None/>
              <a:defRPr lang="en-US" sz="2000" b="0" i="0" kern="1200" dirty="0" smtClean="0">
                <a:solidFill>
                  <a:schemeClr val="tx1"/>
                </a:solidFill>
                <a:latin typeface="3M Circular TT Book" panose="020B0604020101020102" pitchFamily="34" charset="77"/>
                <a:ea typeface="3M Circular TT Book" panose="020B0604020101020102" pitchFamily="34" charset="77"/>
                <a:cs typeface="3M Circular TT Book" panose="020B0604020101020102" pitchFamily="34" charset="77"/>
              </a:defRPr>
            </a:lvl1pPr>
            <a:lvl2pPr marL="182563"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2pPr>
            <a:lvl3pPr marL="357188" indent="-174625"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3pPr>
            <a:lvl4pPr marL="539750"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4pPr>
            <a:lvl5pPr marL="714375" indent="-174625"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Char char="•"/>
              <a:defRPr lang="en-GB" sz="1400" b="0" i="0" kern="1200" dirty="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ct val="0"/>
              </a:spcBef>
              <a:spcAft>
                <a:spcPct val="0"/>
              </a:spcAft>
            </a:pPr>
            <a:fld id="{D23C8BC5-35FF-4D79-B768-CF2B5C96D8FA}" type="datetime'''''Elect''r''i''ca''l'' &#10;''&amp;'' ''''Fi''''''re Ala''''r''m'">
              <a:rPr lang="en-US" altLang="en-US" sz="2200">
                <a:latin typeface="3M Circular TT Light" panose="020B0404020101020102" pitchFamily="34" charset="0"/>
                <a:cs typeface="3M Circular TT Light" panose="020B0404020101020102" pitchFamily="34" charset="0"/>
                <a:sym typeface="3M Circular TT Light" panose="020B0404020101020102" pitchFamily="34" charset="0"/>
              </a:rPr>
              <a:pPr/>
              <a:t>Electrical 
&amp; Fire Alarm</a:t>
            </a:fld>
            <a:endParaRPr lang="en-US" sz="2200" dirty="0">
              <a:latin typeface="3M Circular TT Light" panose="020B0404020101020102" pitchFamily="34" charset="0"/>
              <a:cs typeface="3M Circular TT Light" panose="020B0404020101020102" pitchFamily="34" charset="0"/>
              <a:sym typeface="3M Circular TT Light" panose="020B0404020101020102" pitchFamily="34" charset="0"/>
            </a:endParaRPr>
          </a:p>
        </p:txBody>
      </p:sp>
      <p:sp>
        <p:nvSpPr>
          <p:cNvPr id="19" name="Text Placeholder 2">
            <a:extLst>
              <a:ext uri="{FF2B5EF4-FFF2-40B4-BE49-F238E27FC236}">
                <a16:creationId xmlns:a16="http://schemas.microsoft.com/office/drawing/2014/main" id="{5E9C62DD-60DE-457A-BC2E-5FCE00D7C270}"/>
              </a:ext>
            </a:extLst>
          </p:cNvPr>
          <p:cNvSpPr>
            <a:spLocks noGrp="1"/>
          </p:cNvSpPr>
          <p:nvPr>
            <p:custDataLst>
              <p:tags r:id="rId13"/>
            </p:custDataLst>
          </p:nvPr>
        </p:nvSpPr>
        <p:spPr bwMode="gray">
          <a:xfrm>
            <a:off x="3468188" y="3095845"/>
            <a:ext cx="733426" cy="3683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41276" tIns="0" rIns="41276" bIns="0" numCol="1" spcCol="0" rtlCol="0" anchor="b" anchorCtr="0">
            <a:noAutofit/>
          </a:bodyPr>
          <a:lstStyle>
            <a:lvl1pPr marL="0" indent="0"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None/>
              <a:defRPr lang="en-US" sz="2000" b="0" i="0" kern="1200" dirty="0" smtClean="0">
                <a:solidFill>
                  <a:schemeClr val="tx1"/>
                </a:solidFill>
                <a:latin typeface="3M Circular TT Book" panose="020B0604020101020102" pitchFamily="34" charset="77"/>
                <a:ea typeface="3M Circular TT Book" panose="020B0604020101020102" pitchFamily="34" charset="77"/>
                <a:cs typeface="3M Circular TT Book" panose="020B0604020101020102" pitchFamily="34" charset="77"/>
              </a:defRPr>
            </a:lvl1pPr>
            <a:lvl2pPr marL="182563"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2pPr>
            <a:lvl3pPr marL="357188" indent="-174625"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3pPr>
            <a:lvl4pPr marL="539750"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4pPr>
            <a:lvl5pPr marL="714375" indent="-174625"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Char char="•"/>
              <a:defRPr lang="en-GB" sz="1400" b="0" i="0" kern="1200" dirty="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9C826176-A55B-4CA8-B98D-298CD0CD9A86}" type="datetime'''''$''''''''''''''''3''''''''''''''''''''''48'''''''''''">
              <a:rPr lang="en-US" altLang="en-US" sz="2200">
                <a:latin typeface="3M Circular TT Light" panose="020B0404020101020102" pitchFamily="34" charset="0"/>
                <a:cs typeface="3M Circular TT Light" panose="020B0404020101020102" pitchFamily="34" charset="0"/>
                <a:sym typeface="3M Circular TT Light" panose="020B0404020101020102" pitchFamily="34" charset="0"/>
              </a:rPr>
              <a:pPr/>
              <a:t>$348</a:t>
            </a:fld>
            <a:endParaRPr lang="en-US" sz="2200" dirty="0">
              <a:latin typeface="3M Circular TT Light" panose="020B0404020101020102" pitchFamily="34" charset="0"/>
              <a:cs typeface="3M Circular TT Light" panose="020B0404020101020102" pitchFamily="34" charset="0"/>
              <a:sym typeface="3M Circular TT Light" panose="020B0404020101020102" pitchFamily="34" charset="0"/>
            </a:endParaRPr>
          </a:p>
        </p:txBody>
      </p:sp>
      <p:sp>
        <p:nvSpPr>
          <p:cNvPr id="20" name="Rectangle 19">
            <a:extLst>
              <a:ext uri="{FF2B5EF4-FFF2-40B4-BE49-F238E27FC236}">
                <a16:creationId xmlns:a16="http://schemas.microsoft.com/office/drawing/2014/main" id="{AADCDC0D-A773-4CF0-8D17-C0FC70FFEAE9}"/>
              </a:ext>
            </a:extLst>
          </p:cNvPr>
          <p:cNvSpPr/>
          <p:nvPr/>
        </p:nvSpPr>
        <p:spPr>
          <a:xfrm>
            <a:off x="17680801" y="1927504"/>
            <a:ext cx="6400800" cy="822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algn="ctr"/>
            <a:r>
              <a:rPr lang="en-US" sz="2400" b="1" dirty="0">
                <a:solidFill>
                  <a:schemeClr val="tx1"/>
                </a:solidFill>
                <a:latin typeface="3M Circular TT Light" panose="020B0404020101020102" pitchFamily="34" charset="0"/>
                <a:cs typeface="3M Circular TT Light" panose="020B0404020101020102" pitchFamily="34" charset="0"/>
              </a:rPr>
              <a:t>Water consumption eliminated</a:t>
            </a:r>
          </a:p>
        </p:txBody>
      </p:sp>
      <p:graphicFrame>
        <p:nvGraphicFramePr>
          <p:cNvPr id="21" name="Chart 20">
            <a:extLst>
              <a:ext uri="{FF2B5EF4-FFF2-40B4-BE49-F238E27FC236}">
                <a16:creationId xmlns:a16="http://schemas.microsoft.com/office/drawing/2014/main" id="{7E066B14-BA1D-4B67-9448-EAA9156FADF4}"/>
              </a:ext>
            </a:extLst>
          </p:cNvPr>
          <p:cNvGraphicFramePr/>
          <p:nvPr>
            <p:custDataLst>
              <p:tags r:id="rId14"/>
            </p:custDataLst>
            <p:extLst>
              <p:ext uri="{D42A27DB-BD31-4B8C-83A1-F6EECF244321}">
                <p14:modId xmlns:p14="http://schemas.microsoft.com/office/powerpoint/2010/main" val="757646376"/>
              </p:ext>
            </p:extLst>
          </p:nvPr>
        </p:nvGraphicFramePr>
        <p:xfrm>
          <a:off x="9313364" y="3346672"/>
          <a:ext cx="4806950" cy="5746750"/>
        </p:xfrm>
        <a:graphic>
          <a:graphicData uri="http://schemas.openxmlformats.org/drawingml/2006/chart">
            <c:chart xmlns:c="http://schemas.openxmlformats.org/drawingml/2006/chart" xmlns:r="http://schemas.openxmlformats.org/officeDocument/2006/relationships" r:id="rId31"/>
          </a:graphicData>
        </a:graphic>
      </p:graphicFrame>
      <p:cxnSp>
        <p:nvCxnSpPr>
          <p:cNvPr id="22" name="Straight Connector 21">
            <a:extLst>
              <a:ext uri="{FF2B5EF4-FFF2-40B4-BE49-F238E27FC236}">
                <a16:creationId xmlns:a16="http://schemas.microsoft.com/office/drawing/2014/main" id="{E1276CEB-C9D4-4A5B-AC5A-F3E366808BE8}"/>
              </a:ext>
            </a:extLst>
          </p:cNvPr>
          <p:cNvCxnSpPr/>
          <p:nvPr>
            <p:custDataLst>
              <p:tags r:id="rId15"/>
            </p:custDataLst>
          </p:nvPr>
        </p:nvCxnSpPr>
        <p:spPr bwMode="auto">
          <a:xfrm flipH="1">
            <a:off x="13304338" y="4362671"/>
            <a:ext cx="187326" cy="0"/>
          </a:xfrm>
          <a:prstGeom prst="line">
            <a:avLst/>
          </a:prstGeom>
          <a:ln w="6350" cap="flat" cmpd="sng" algn="ctr">
            <a:solidFill>
              <a:schemeClr val="tx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 Placeholder 2">
            <a:extLst>
              <a:ext uri="{FF2B5EF4-FFF2-40B4-BE49-F238E27FC236}">
                <a16:creationId xmlns:a16="http://schemas.microsoft.com/office/drawing/2014/main" id="{DF2EFEB9-F573-4427-8FF4-E396F3AFC954}"/>
              </a:ext>
            </a:extLst>
          </p:cNvPr>
          <p:cNvSpPr>
            <a:spLocks noGrp="1"/>
          </p:cNvSpPr>
          <p:nvPr>
            <p:custDataLst>
              <p:tags r:id="rId16"/>
            </p:custDataLst>
          </p:nvPr>
        </p:nvSpPr>
        <p:spPr bwMode="auto">
          <a:xfrm>
            <a:off x="9922963" y="9020395"/>
            <a:ext cx="1346200" cy="3683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None/>
              <a:defRPr lang="en-US" sz="2000" b="0" i="0" kern="1200" dirty="0" smtClean="0">
                <a:solidFill>
                  <a:schemeClr val="tx1"/>
                </a:solidFill>
                <a:latin typeface="3M Circular TT Book" panose="020B0604020101020102" pitchFamily="34" charset="77"/>
                <a:ea typeface="3M Circular TT Book" panose="020B0604020101020102" pitchFamily="34" charset="77"/>
                <a:cs typeface="3M Circular TT Book" panose="020B0604020101020102" pitchFamily="34" charset="77"/>
              </a:defRPr>
            </a:lvl1pPr>
            <a:lvl2pPr marL="182563"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2pPr>
            <a:lvl3pPr marL="357188" indent="-174625"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3pPr>
            <a:lvl4pPr marL="539750"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4pPr>
            <a:lvl5pPr marL="714375" indent="-174625"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Char char="•"/>
              <a:defRPr lang="en-GB" sz="1400" b="0" i="0" kern="1200" dirty="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6555F710-3264-47C6-93EA-B27664FB7B26}" type="datetime'''A''i''r'' ''''''''C''''''''o''ol''e''''''''''''''d'''">
              <a:rPr lang="en-US" altLang="en-US" sz="2200">
                <a:latin typeface="3M Circular TT Light" panose="020B0404020101020102" pitchFamily="34" charset="0"/>
                <a:cs typeface="3M Circular TT Light" panose="020B0404020101020102" pitchFamily="34" charset="0"/>
                <a:sym typeface="3M Circular TT Light" panose="020B0404020101020102" pitchFamily="34" charset="0"/>
              </a:rPr>
              <a:pPr/>
              <a:t>Air Cooled</a:t>
            </a:fld>
            <a:endParaRPr lang="en-US" sz="2200" dirty="0">
              <a:latin typeface="3M Circular TT Light" panose="020B0404020101020102" pitchFamily="34" charset="0"/>
              <a:cs typeface="3M Circular TT Light" panose="020B0404020101020102" pitchFamily="34" charset="0"/>
              <a:sym typeface="3M Circular TT Light" panose="020B0404020101020102" pitchFamily="34" charset="0"/>
            </a:endParaRPr>
          </a:p>
        </p:txBody>
      </p:sp>
      <p:sp>
        <p:nvSpPr>
          <p:cNvPr id="24" name="Text Placeholder 2">
            <a:extLst>
              <a:ext uri="{FF2B5EF4-FFF2-40B4-BE49-F238E27FC236}">
                <a16:creationId xmlns:a16="http://schemas.microsoft.com/office/drawing/2014/main" id="{5AFDCAAB-62ED-4370-86C3-CB1EC061BDDD}"/>
              </a:ext>
            </a:extLst>
          </p:cNvPr>
          <p:cNvSpPr>
            <a:spLocks noGrp="1"/>
          </p:cNvSpPr>
          <p:nvPr>
            <p:custDataLst>
              <p:tags r:id="rId17"/>
            </p:custDataLst>
          </p:nvPr>
        </p:nvSpPr>
        <p:spPr bwMode="gray">
          <a:xfrm>
            <a:off x="10230938" y="3092671"/>
            <a:ext cx="733426" cy="3683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41276" tIns="0" rIns="41276" bIns="0" numCol="1" spcCol="0" rtlCol="0" anchor="b" anchorCtr="0">
            <a:noAutofit/>
          </a:bodyPr>
          <a:lstStyle>
            <a:lvl1pPr marL="0" indent="0"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None/>
              <a:defRPr lang="en-US" sz="2000" b="0" i="0" kern="1200" dirty="0" smtClean="0">
                <a:solidFill>
                  <a:schemeClr val="tx1"/>
                </a:solidFill>
                <a:latin typeface="3M Circular TT Book" panose="020B0604020101020102" pitchFamily="34" charset="77"/>
                <a:ea typeface="3M Circular TT Book" panose="020B0604020101020102" pitchFamily="34" charset="77"/>
                <a:cs typeface="3M Circular TT Book" panose="020B0604020101020102" pitchFamily="34" charset="77"/>
              </a:defRPr>
            </a:lvl1pPr>
            <a:lvl2pPr marL="182563"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2pPr>
            <a:lvl3pPr marL="357188" indent="-174625"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3pPr>
            <a:lvl4pPr marL="539750"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4pPr>
            <a:lvl5pPr marL="714375" indent="-174625"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Char char="•"/>
              <a:defRPr lang="en-GB" sz="1400" b="0" i="0" kern="1200" dirty="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1F3B1B86-BDE6-45D3-B5A7-5B63BB5076C2}" type="datetime'''$''''''''1''''''''''''''''''''''''''9.''4'''''''">
              <a:rPr lang="en-US" altLang="en-US" sz="2200">
                <a:latin typeface="3M Circular TT Light" panose="020B0404020101020102" pitchFamily="34" charset="0"/>
                <a:cs typeface="3M Circular TT Light" panose="020B0404020101020102" pitchFamily="34" charset="0"/>
                <a:sym typeface="3M Circular TT Light" panose="020B0404020101020102" pitchFamily="34" charset="0"/>
              </a:rPr>
              <a:pPr/>
              <a:t>$19.4</a:t>
            </a:fld>
            <a:endParaRPr lang="en-US" sz="2200" dirty="0">
              <a:latin typeface="3M Circular TT Light" panose="020B0404020101020102" pitchFamily="34" charset="0"/>
              <a:cs typeface="3M Circular TT Light" panose="020B0404020101020102" pitchFamily="34" charset="0"/>
              <a:sym typeface="3M Circular TT Light" panose="020B0404020101020102" pitchFamily="34" charset="0"/>
            </a:endParaRPr>
          </a:p>
        </p:txBody>
      </p:sp>
      <p:sp>
        <p:nvSpPr>
          <p:cNvPr id="25" name="Text Placeholder 2">
            <a:extLst>
              <a:ext uri="{FF2B5EF4-FFF2-40B4-BE49-F238E27FC236}">
                <a16:creationId xmlns:a16="http://schemas.microsoft.com/office/drawing/2014/main" id="{8B6BF5A2-5E49-4085-B95C-A46600ACCB69}"/>
              </a:ext>
            </a:extLst>
          </p:cNvPr>
          <p:cNvSpPr>
            <a:spLocks noGrp="1"/>
          </p:cNvSpPr>
          <p:nvPr>
            <p:custDataLst>
              <p:tags r:id="rId18"/>
            </p:custDataLst>
          </p:nvPr>
        </p:nvSpPr>
        <p:spPr bwMode="auto">
          <a:xfrm>
            <a:off x="12183564" y="9020395"/>
            <a:ext cx="1304926" cy="7366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square" lIns="0" tIns="0" rIns="0" bIns="0" numCol="1" spcCol="0" rtlCol="0" anchor="t" anchorCtr="0">
            <a:noAutofit/>
          </a:bodyPr>
          <a:lstStyle>
            <a:lvl1pPr marL="0" indent="0"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None/>
              <a:defRPr lang="en-US" sz="2000" b="0" i="0" kern="1200" dirty="0" smtClean="0">
                <a:solidFill>
                  <a:schemeClr val="tx1"/>
                </a:solidFill>
                <a:latin typeface="3M Circular TT Book" panose="020B0604020101020102" pitchFamily="34" charset="77"/>
                <a:ea typeface="3M Circular TT Book" panose="020B0604020101020102" pitchFamily="34" charset="77"/>
                <a:cs typeface="3M Circular TT Book" panose="020B0604020101020102" pitchFamily="34" charset="77"/>
              </a:defRPr>
            </a:lvl1pPr>
            <a:lvl2pPr marL="182563"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2pPr>
            <a:lvl3pPr marL="357188" indent="-174625"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3pPr>
            <a:lvl4pPr marL="539750"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4pPr>
            <a:lvl5pPr marL="714375" indent="-174625"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Char char="•"/>
              <a:defRPr lang="en-GB" sz="1400" b="0" i="0" kern="1200" dirty="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0B7FE7FB-DFDA-452E-B30A-EDF78FDF7188}" type="datetime'I''mmer''s''''''i''o''''n'' ''''Co''ole''''''''d'">
              <a:rPr lang="en-US" altLang="en-US" sz="2200">
                <a:latin typeface="3M Circular TT Light" panose="020B0404020101020102" pitchFamily="34" charset="0"/>
                <a:cs typeface="3M Circular TT Light" panose="020B0404020101020102" pitchFamily="34" charset="0"/>
                <a:sym typeface="3M Circular TT Light" panose="020B0404020101020102" pitchFamily="34" charset="0"/>
              </a:rPr>
              <a:pPr/>
              <a:t>Immersion Cooled</a:t>
            </a:fld>
            <a:endParaRPr lang="en-US" sz="2200" dirty="0">
              <a:latin typeface="3M Circular TT Light" panose="020B0404020101020102" pitchFamily="34" charset="0"/>
              <a:cs typeface="3M Circular TT Light" panose="020B0404020101020102" pitchFamily="34" charset="0"/>
              <a:sym typeface="3M Circular TT Light" panose="020B0404020101020102" pitchFamily="34" charset="0"/>
            </a:endParaRPr>
          </a:p>
        </p:txBody>
      </p:sp>
      <p:sp>
        <p:nvSpPr>
          <p:cNvPr id="26" name="Text Placeholder 2">
            <a:extLst>
              <a:ext uri="{FF2B5EF4-FFF2-40B4-BE49-F238E27FC236}">
                <a16:creationId xmlns:a16="http://schemas.microsoft.com/office/drawing/2014/main" id="{55523946-7168-4E85-A8A4-FD2C36433D42}"/>
              </a:ext>
            </a:extLst>
          </p:cNvPr>
          <p:cNvSpPr>
            <a:spLocks noGrp="1"/>
          </p:cNvSpPr>
          <p:nvPr>
            <p:custDataLst>
              <p:tags r:id="rId19"/>
            </p:custDataLst>
          </p:nvPr>
        </p:nvSpPr>
        <p:spPr bwMode="auto">
          <a:xfrm>
            <a:off x="8541837" y="3645121"/>
            <a:ext cx="1209676" cy="7366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None/>
              <a:defRPr lang="en-US" sz="2000" b="0" i="0" kern="1200" dirty="0" smtClean="0">
                <a:solidFill>
                  <a:schemeClr val="tx1"/>
                </a:solidFill>
                <a:latin typeface="3M Circular TT Book" panose="020B0604020101020102" pitchFamily="34" charset="77"/>
                <a:ea typeface="3M Circular TT Book" panose="020B0604020101020102" pitchFamily="34" charset="77"/>
                <a:cs typeface="3M Circular TT Book" panose="020B0604020101020102" pitchFamily="34" charset="77"/>
              </a:defRPr>
            </a:lvl1pPr>
            <a:lvl2pPr marL="182563"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2pPr>
            <a:lvl3pPr marL="357188" indent="-174625"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3pPr>
            <a:lvl4pPr marL="539750"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4pPr>
            <a:lvl5pPr marL="714375" indent="-174625"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Char char="•"/>
              <a:defRPr lang="en-GB" sz="1400" b="0" i="0" kern="1200" dirty="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ct val="0"/>
              </a:spcBef>
              <a:spcAft>
                <a:spcPct val="0"/>
              </a:spcAft>
            </a:pPr>
            <a:fld id="{31171F94-F510-45E0-B87E-939C6174D328}" type="datetime'''''''Cool''i''n''g&#10;''El''e''''ctri''''c''''i''''''''ty'''''">
              <a:rPr lang="en-US" altLang="en-US" sz="2200">
                <a:latin typeface="3M Circular TT Light" panose="020B0404020101020102" pitchFamily="34" charset="0"/>
                <a:cs typeface="3M Circular TT Light" panose="020B0404020101020102" pitchFamily="34" charset="0"/>
                <a:sym typeface="3M Circular TT Light" panose="020B0404020101020102" pitchFamily="34" charset="0"/>
              </a:rPr>
              <a:pPr/>
              <a:t>Cooling
Electricity</a:t>
            </a:fld>
            <a:endParaRPr lang="en-US" sz="2200" dirty="0">
              <a:latin typeface="3M Circular TT Light" panose="020B0404020101020102" pitchFamily="34" charset="0"/>
              <a:cs typeface="3M Circular TT Light" panose="020B0404020101020102" pitchFamily="34" charset="0"/>
              <a:sym typeface="3M Circular TT Light" panose="020B0404020101020102" pitchFamily="34" charset="0"/>
            </a:endParaRPr>
          </a:p>
        </p:txBody>
      </p:sp>
      <p:sp>
        <p:nvSpPr>
          <p:cNvPr id="27" name="Text Placeholder 2">
            <a:extLst>
              <a:ext uri="{FF2B5EF4-FFF2-40B4-BE49-F238E27FC236}">
                <a16:creationId xmlns:a16="http://schemas.microsoft.com/office/drawing/2014/main" id="{E55C1F1F-837E-4B4A-A1EF-AC182C236AB0}"/>
              </a:ext>
            </a:extLst>
          </p:cNvPr>
          <p:cNvSpPr>
            <a:spLocks noGrp="1"/>
          </p:cNvSpPr>
          <p:nvPr>
            <p:custDataLst>
              <p:tags r:id="rId20"/>
            </p:custDataLst>
          </p:nvPr>
        </p:nvSpPr>
        <p:spPr bwMode="auto">
          <a:xfrm>
            <a:off x="8541837" y="6353395"/>
            <a:ext cx="1209676" cy="7366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None/>
              <a:defRPr lang="en-US" sz="2000" b="0" i="0" kern="1200" dirty="0" smtClean="0">
                <a:solidFill>
                  <a:schemeClr val="tx1"/>
                </a:solidFill>
                <a:latin typeface="3M Circular TT Book" panose="020B0604020101020102" pitchFamily="34" charset="77"/>
                <a:ea typeface="3M Circular TT Book" panose="020B0604020101020102" pitchFamily="34" charset="77"/>
                <a:cs typeface="3M Circular TT Book" panose="020B0604020101020102" pitchFamily="34" charset="77"/>
              </a:defRPr>
            </a:lvl1pPr>
            <a:lvl2pPr marL="182563"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2pPr>
            <a:lvl3pPr marL="357188" indent="-174625"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3pPr>
            <a:lvl4pPr marL="539750"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4pPr>
            <a:lvl5pPr marL="714375" indent="-174625"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Char char="•"/>
              <a:defRPr lang="en-GB" sz="1400" b="0" i="0" kern="1200" dirty="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ct val="0"/>
              </a:spcBef>
              <a:spcAft>
                <a:spcPct val="0"/>
              </a:spcAft>
            </a:pPr>
            <a:fld id="{41987553-E7CD-4D55-9365-3851D12F1F28}" type="datetime'I''''T''&#10;E''l''''e''''''''''''''''c''''t''''''ri''cit''y'">
              <a:rPr lang="en-US" altLang="en-US" sz="2200">
                <a:latin typeface="3M Circular TT Light" panose="020B0404020101020102" pitchFamily="34" charset="0"/>
                <a:cs typeface="3M Circular TT Light" panose="020B0404020101020102" pitchFamily="34" charset="0"/>
                <a:sym typeface="3M Circular TT Light" panose="020B0404020101020102" pitchFamily="34" charset="0"/>
              </a:rPr>
              <a:pPr/>
              <a:t>IT
Electricity</a:t>
            </a:fld>
            <a:endParaRPr lang="en-US" sz="2200" dirty="0">
              <a:latin typeface="3M Circular TT Light" panose="020B0404020101020102" pitchFamily="34" charset="0"/>
              <a:cs typeface="3M Circular TT Light" panose="020B0404020101020102" pitchFamily="34" charset="0"/>
              <a:sym typeface="3M Circular TT Light" panose="020B0404020101020102" pitchFamily="34" charset="0"/>
            </a:endParaRPr>
          </a:p>
        </p:txBody>
      </p:sp>
      <p:sp>
        <p:nvSpPr>
          <p:cNvPr id="28" name="Text Placeholder 2">
            <a:extLst>
              <a:ext uri="{FF2B5EF4-FFF2-40B4-BE49-F238E27FC236}">
                <a16:creationId xmlns:a16="http://schemas.microsoft.com/office/drawing/2014/main" id="{18E10E42-E257-48F1-93C4-1EBE0A38E313}"/>
              </a:ext>
            </a:extLst>
          </p:cNvPr>
          <p:cNvSpPr>
            <a:spLocks noGrp="1"/>
          </p:cNvSpPr>
          <p:nvPr>
            <p:custDataLst>
              <p:tags r:id="rId21"/>
            </p:custDataLst>
          </p:nvPr>
        </p:nvSpPr>
        <p:spPr bwMode="gray">
          <a:xfrm>
            <a:off x="12462964" y="3791171"/>
            <a:ext cx="746126" cy="3683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41276" tIns="0" rIns="41276" bIns="0" numCol="1" spcCol="0" rtlCol="0" anchor="b" anchorCtr="0">
            <a:noAutofit/>
          </a:bodyPr>
          <a:lstStyle>
            <a:lvl1pPr marL="0" indent="0"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None/>
              <a:defRPr lang="en-US" sz="2000" b="0" i="0" kern="1200" dirty="0" smtClean="0">
                <a:solidFill>
                  <a:schemeClr val="tx1"/>
                </a:solidFill>
                <a:latin typeface="3M Circular TT Book" panose="020B0604020101020102" pitchFamily="34" charset="77"/>
                <a:ea typeface="3M Circular TT Book" panose="020B0604020101020102" pitchFamily="34" charset="77"/>
                <a:cs typeface="3M Circular TT Book" panose="020B0604020101020102" pitchFamily="34" charset="77"/>
              </a:defRPr>
            </a:lvl1pPr>
            <a:lvl2pPr marL="182563"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2pPr>
            <a:lvl3pPr marL="357188" indent="-174625"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3pPr>
            <a:lvl4pPr marL="539750"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4pPr>
            <a:lvl5pPr marL="714375" indent="-174625"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Char char="•"/>
              <a:defRPr lang="en-GB" sz="1400" b="0" i="0" kern="1200" dirty="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BB073CB5-9C5B-4B4C-9DD1-B15F121C9028}" type="datetime'$''''''''''''''''16''''''''''.''''''''''''9'''''''">
              <a:rPr lang="en-US" altLang="en-US" sz="2200">
                <a:latin typeface="3M Circular TT Light" panose="020B0404020101020102" pitchFamily="34" charset="0"/>
                <a:cs typeface="3M Circular TT Light" panose="020B0404020101020102" pitchFamily="34" charset="0"/>
                <a:sym typeface="3M Circular TT Light" panose="020B0404020101020102" pitchFamily="34" charset="0"/>
              </a:rPr>
              <a:pPr/>
              <a:t>$16.9</a:t>
            </a:fld>
            <a:endParaRPr lang="en-US" sz="2200" dirty="0">
              <a:latin typeface="3M Circular TT Light" panose="020B0404020101020102" pitchFamily="34" charset="0"/>
              <a:cs typeface="3M Circular TT Light" panose="020B0404020101020102" pitchFamily="34" charset="0"/>
              <a:sym typeface="3M Circular TT Light" panose="020B0404020101020102" pitchFamily="34" charset="0"/>
            </a:endParaRPr>
          </a:p>
        </p:txBody>
      </p:sp>
      <p:graphicFrame>
        <p:nvGraphicFramePr>
          <p:cNvPr id="29" name="Chart 28">
            <a:extLst>
              <a:ext uri="{FF2B5EF4-FFF2-40B4-BE49-F238E27FC236}">
                <a16:creationId xmlns:a16="http://schemas.microsoft.com/office/drawing/2014/main" id="{1D88D468-084A-4E09-89AB-C36F09C05AEF}"/>
              </a:ext>
            </a:extLst>
          </p:cNvPr>
          <p:cNvGraphicFramePr/>
          <p:nvPr>
            <p:custDataLst>
              <p:tags r:id="rId22"/>
            </p:custDataLst>
            <p:extLst>
              <p:ext uri="{D42A27DB-BD31-4B8C-83A1-F6EECF244321}">
                <p14:modId xmlns:p14="http://schemas.microsoft.com/office/powerpoint/2010/main" val="2563392403"/>
              </p:ext>
            </p:extLst>
          </p:nvPr>
        </p:nvGraphicFramePr>
        <p:xfrm>
          <a:off x="18925402" y="3080028"/>
          <a:ext cx="4806950" cy="6003926"/>
        </p:xfrm>
        <a:graphic>
          <a:graphicData uri="http://schemas.openxmlformats.org/drawingml/2006/chart">
            <c:chart xmlns:c="http://schemas.openxmlformats.org/drawingml/2006/chart" xmlns:r="http://schemas.openxmlformats.org/officeDocument/2006/relationships" r:id="rId32"/>
          </a:graphicData>
        </a:graphic>
      </p:graphicFrame>
      <p:sp>
        <p:nvSpPr>
          <p:cNvPr id="30" name="Text Placeholder 2">
            <a:extLst>
              <a:ext uri="{FF2B5EF4-FFF2-40B4-BE49-F238E27FC236}">
                <a16:creationId xmlns:a16="http://schemas.microsoft.com/office/drawing/2014/main" id="{7376C24D-1AE0-4158-9F1C-340AED916B37}"/>
              </a:ext>
            </a:extLst>
          </p:cNvPr>
          <p:cNvSpPr>
            <a:spLocks noGrp="1"/>
          </p:cNvSpPr>
          <p:nvPr>
            <p:custDataLst>
              <p:tags r:id="rId23"/>
            </p:custDataLst>
          </p:nvPr>
        </p:nvSpPr>
        <p:spPr bwMode="auto">
          <a:xfrm>
            <a:off x="19535001" y="9010927"/>
            <a:ext cx="1346200" cy="3683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None/>
              <a:defRPr lang="en-US" sz="2000" b="0" i="0" kern="1200" dirty="0" smtClean="0">
                <a:solidFill>
                  <a:schemeClr val="tx1"/>
                </a:solidFill>
                <a:latin typeface="3M Circular TT Book" panose="020B0604020101020102" pitchFamily="34" charset="77"/>
                <a:ea typeface="3M Circular TT Book" panose="020B0604020101020102" pitchFamily="34" charset="77"/>
                <a:cs typeface="3M Circular TT Book" panose="020B0604020101020102" pitchFamily="34" charset="77"/>
              </a:defRPr>
            </a:lvl1pPr>
            <a:lvl2pPr marL="182563"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2pPr>
            <a:lvl3pPr marL="357188" indent="-174625"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3pPr>
            <a:lvl4pPr marL="539750"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4pPr>
            <a:lvl5pPr marL="714375" indent="-174625"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Char char="•"/>
              <a:defRPr lang="en-GB" sz="1400" b="0" i="0" kern="1200" dirty="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8178B99C-5B29-4FAF-9B20-66A0E7BAB69C}" type="datetime'Ai''r'''' ''C''o''''''''''''''o''l''''''''''''''''''''e''''d'">
              <a:rPr lang="en-US" altLang="en-US" sz="2200">
                <a:latin typeface="3M Circular TT Light" panose="020B0404020101020102" pitchFamily="34" charset="0"/>
                <a:cs typeface="3M Circular TT Light" panose="020B0404020101020102" pitchFamily="34" charset="0"/>
                <a:sym typeface="3M Circular TT Light" panose="020B0404020101020102" pitchFamily="34" charset="0"/>
              </a:rPr>
              <a:pPr/>
              <a:t>Air Cooled</a:t>
            </a:fld>
            <a:endParaRPr lang="en-US" sz="2200" dirty="0">
              <a:latin typeface="3M Circular TT Light" panose="020B0404020101020102" pitchFamily="34" charset="0"/>
              <a:cs typeface="3M Circular TT Light" panose="020B0404020101020102" pitchFamily="34" charset="0"/>
              <a:sym typeface="3M Circular TT Light" panose="020B0404020101020102" pitchFamily="34" charset="0"/>
            </a:endParaRPr>
          </a:p>
        </p:txBody>
      </p:sp>
      <p:sp>
        <p:nvSpPr>
          <p:cNvPr id="31" name="Text Placeholder 2">
            <a:extLst>
              <a:ext uri="{FF2B5EF4-FFF2-40B4-BE49-F238E27FC236}">
                <a16:creationId xmlns:a16="http://schemas.microsoft.com/office/drawing/2014/main" id="{8F354414-5864-4D8A-ADD8-82429B1CDE38}"/>
              </a:ext>
            </a:extLst>
          </p:cNvPr>
          <p:cNvSpPr>
            <a:spLocks noGrp="1"/>
          </p:cNvSpPr>
          <p:nvPr>
            <p:custDataLst>
              <p:tags r:id="rId24"/>
            </p:custDataLst>
          </p:nvPr>
        </p:nvSpPr>
        <p:spPr bwMode="auto">
          <a:xfrm>
            <a:off x="21795602" y="9010927"/>
            <a:ext cx="1304926" cy="7366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square" lIns="0" tIns="0" rIns="0" bIns="0" numCol="1" spcCol="0" rtlCol="0" anchor="t" anchorCtr="0">
            <a:noAutofit/>
          </a:bodyPr>
          <a:lstStyle>
            <a:lvl1pPr marL="0" indent="0"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None/>
              <a:defRPr lang="en-US" sz="2000" b="0" i="0" kern="1200" dirty="0" smtClean="0">
                <a:solidFill>
                  <a:schemeClr val="tx1"/>
                </a:solidFill>
                <a:latin typeface="3M Circular TT Book" panose="020B0604020101020102" pitchFamily="34" charset="77"/>
                <a:ea typeface="3M Circular TT Book" panose="020B0604020101020102" pitchFamily="34" charset="77"/>
                <a:cs typeface="3M Circular TT Book" panose="020B0604020101020102" pitchFamily="34" charset="77"/>
              </a:defRPr>
            </a:lvl1pPr>
            <a:lvl2pPr marL="182563"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2pPr>
            <a:lvl3pPr marL="357188" indent="-174625"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3pPr>
            <a:lvl4pPr marL="539750"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4pPr>
            <a:lvl5pPr marL="714375" indent="-174625"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Char char="•"/>
              <a:defRPr lang="en-GB" sz="1400" b="0" i="0" kern="1200" dirty="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65DDA66F-4B41-4982-B961-0750A5D73B3E}" type="datetime'Immer''''s''''i''''''''o''''''n'''''' ''''Co''oled'''''''''">
              <a:rPr lang="en-US" altLang="en-US" sz="2200">
                <a:latin typeface="3M Circular TT Light" panose="020B0404020101020102" pitchFamily="34" charset="0"/>
                <a:cs typeface="3M Circular TT Light" panose="020B0404020101020102" pitchFamily="34" charset="0"/>
                <a:sym typeface="3M Circular TT Light" panose="020B0404020101020102" pitchFamily="34" charset="0"/>
              </a:rPr>
              <a:pPr/>
              <a:t>Immersion Cooled</a:t>
            </a:fld>
            <a:endParaRPr lang="en-US" sz="2200" dirty="0">
              <a:latin typeface="3M Circular TT Light" panose="020B0404020101020102" pitchFamily="34" charset="0"/>
              <a:cs typeface="3M Circular TT Light" panose="020B0404020101020102" pitchFamily="34" charset="0"/>
              <a:sym typeface="3M Circular TT Light" panose="020B0404020101020102" pitchFamily="34" charset="0"/>
            </a:endParaRPr>
          </a:p>
        </p:txBody>
      </p:sp>
      <p:sp>
        <p:nvSpPr>
          <p:cNvPr id="32" name="Text Placeholder 2">
            <a:extLst>
              <a:ext uri="{FF2B5EF4-FFF2-40B4-BE49-F238E27FC236}">
                <a16:creationId xmlns:a16="http://schemas.microsoft.com/office/drawing/2014/main" id="{D1D64BF8-5A27-45EC-81F0-B526ACF0A3BD}"/>
              </a:ext>
            </a:extLst>
          </p:cNvPr>
          <p:cNvSpPr>
            <a:spLocks noGrp="1"/>
          </p:cNvSpPr>
          <p:nvPr>
            <p:custDataLst>
              <p:tags r:id="rId25"/>
            </p:custDataLst>
          </p:nvPr>
        </p:nvSpPr>
        <p:spPr bwMode="auto">
          <a:xfrm>
            <a:off x="18604726" y="5851803"/>
            <a:ext cx="758826" cy="7366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None/>
              <a:defRPr lang="en-US" sz="2000" b="0" i="0" kern="1200" dirty="0" smtClean="0">
                <a:solidFill>
                  <a:schemeClr val="tx1"/>
                </a:solidFill>
                <a:latin typeface="3M Circular TT Book" panose="020B0604020101020102" pitchFamily="34" charset="77"/>
                <a:ea typeface="3M Circular TT Book" panose="020B0604020101020102" pitchFamily="34" charset="77"/>
                <a:cs typeface="3M Circular TT Book" panose="020B0604020101020102" pitchFamily="34" charset="77"/>
              </a:defRPr>
            </a:lvl1pPr>
            <a:lvl2pPr marL="182563"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2pPr>
            <a:lvl3pPr marL="357188" indent="-174625"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3pPr>
            <a:lvl4pPr marL="539750"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4pPr>
            <a:lvl5pPr marL="714375" indent="-174625"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Char char="•"/>
              <a:defRPr lang="en-GB" sz="1400" b="0" i="0" kern="1200" dirty="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ct val="0"/>
              </a:spcBef>
              <a:spcAft>
                <a:spcPct val="0"/>
              </a:spcAft>
            </a:pPr>
            <a:fld id="{D98CC94B-8BDD-4DD8-8EEA-54C70748AB71}" type="datetime'''''W''''''''''''a''''''''''''te''''''''r''&#10;''Usa''g''''e'''''">
              <a:rPr lang="en-US" altLang="en-US" sz="2200">
                <a:latin typeface="3M Circular TT Light" panose="020B0404020101020102" pitchFamily="34" charset="0"/>
                <a:cs typeface="3M Circular TT Light" panose="020B0404020101020102" pitchFamily="34" charset="0"/>
                <a:sym typeface="3M Circular TT Light" panose="020B0404020101020102" pitchFamily="34" charset="0"/>
              </a:rPr>
              <a:pPr/>
              <a:t>Water
Usage</a:t>
            </a:fld>
            <a:endParaRPr lang="en-US" altLang="en-US" sz="2200" dirty="0">
              <a:latin typeface="3M Circular TT Light" panose="020B0404020101020102" pitchFamily="34" charset="0"/>
              <a:cs typeface="3M Circular TT Light" panose="020B0404020101020102" pitchFamily="34" charset="0"/>
              <a:sym typeface="3M Circular TT Light" panose="020B0404020101020102" pitchFamily="34" charset="0"/>
            </a:endParaRPr>
          </a:p>
        </p:txBody>
      </p:sp>
      <p:sp>
        <p:nvSpPr>
          <p:cNvPr id="33" name="Text Placeholder 2">
            <a:extLst>
              <a:ext uri="{FF2B5EF4-FFF2-40B4-BE49-F238E27FC236}">
                <a16:creationId xmlns:a16="http://schemas.microsoft.com/office/drawing/2014/main" id="{B8A763A1-34BB-40EA-A03D-9DA372B6430E}"/>
              </a:ext>
            </a:extLst>
          </p:cNvPr>
          <p:cNvSpPr>
            <a:spLocks noGrp="1"/>
          </p:cNvSpPr>
          <p:nvPr>
            <p:custDataLst>
              <p:tags r:id="rId26"/>
            </p:custDataLst>
          </p:nvPr>
        </p:nvSpPr>
        <p:spPr bwMode="gray">
          <a:xfrm>
            <a:off x="22316302" y="8499753"/>
            <a:ext cx="260350" cy="3683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41276" tIns="0" rIns="41276" bIns="0" numCol="1" spcCol="0" rtlCol="0" anchor="b" anchorCtr="0">
            <a:noAutofit/>
          </a:bodyPr>
          <a:lstStyle>
            <a:lvl1pPr marL="0" indent="0"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None/>
              <a:defRPr lang="en-US" sz="2000" b="0" i="0" kern="1200" dirty="0" smtClean="0">
                <a:solidFill>
                  <a:schemeClr val="tx1"/>
                </a:solidFill>
                <a:latin typeface="3M Circular TT Book" panose="020B0604020101020102" pitchFamily="34" charset="77"/>
                <a:ea typeface="3M Circular TT Book" panose="020B0604020101020102" pitchFamily="34" charset="77"/>
                <a:cs typeface="3M Circular TT Book" panose="020B0604020101020102" pitchFamily="34" charset="77"/>
              </a:defRPr>
            </a:lvl1pPr>
            <a:lvl2pPr marL="182563"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2pPr>
            <a:lvl3pPr marL="357188" indent="-174625"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3pPr>
            <a:lvl4pPr marL="539750" indent="-182563" algn="l" defTabSz="914400" rtl="0" eaLnBrk="1" latinLnBrk="0" hangingPunct="1">
              <a:lnSpc>
                <a:spcPct val="110000"/>
              </a:lnSpc>
              <a:spcBef>
                <a:spcPts val="0"/>
              </a:spcBef>
              <a:spcAft>
                <a:spcPts val="600"/>
              </a:spcAft>
              <a:buClr>
                <a:schemeClr val="accent1"/>
              </a:buClr>
              <a:buSzPct val="50000"/>
              <a:buFont typeface="Lucida Grande" panose="020B0600040502020204" pitchFamily="34" charset="0"/>
              <a:buChar char="▶"/>
              <a:defRPr lang="en-US" sz="1400" b="0" i="0" kern="1200" dirty="0" smtClean="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4pPr>
            <a:lvl5pPr marL="714375" indent="-174625" algn="l" defTabSz="914400" rtl="0" eaLnBrk="1" latinLnBrk="0" hangingPunct="1">
              <a:lnSpc>
                <a:spcPct val="110000"/>
              </a:lnSpc>
              <a:spcBef>
                <a:spcPts val="0"/>
              </a:spcBef>
              <a:spcAft>
                <a:spcPts val="600"/>
              </a:spcAft>
              <a:buClr>
                <a:schemeClr val="accent1"/>
              </a:buClr>
              <a:buSzPct val="80000"/>
              <a:buFont typeface="Arial" panose="020B0604020202020204" pitchFamily="34" charset="0"/>
              <a:buChar char="•"/>
              <a:defRPr lang="en-GB" sz="1400" b="0" i="0" kern="1200" dirty="0">
                <a:solidFill>
                  <a:schemeClr val="tx1"/>
                </a:solidFill>
                <a:latin typeface="3M Circular TT Light" panose="020B0404020101020102" pitchFamily="34" charset="77"/>
                <a:ea typeface="3M Circular TT Light" panose="020B0404020101020102" pitchFamily="34" charset="77"/>
                <a:cs typeface="3M Circular TT Light" panose="020B04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fld id="{298B0CBA-AF1C-4E56-9D22-0AEA204D088A}" type="datetime'''''''''''''''''''''''''''''''''''''''''''0'''''''">
              <a:rPr lang="en-US" altLang="en-US" sz="2200">
                <a:latin typeface="3M Circular TT Light" panose="020B0404020101020102" pitchFamily="34" charset="0"/>
                <a:cs typeface="3M Circular TT Light" panose="020B0404020101020102" pitchFamily="34" charset="0"/>
                <a:sym typeface="3M Circular TT Light" panose="020B0404020101020102" pitchFamily="34" charset="0"/>
              </a:rPr>
              <a:pPr/>
              <a:t>0</a:t>
            </a:fld>
            <a:endParaRPr lang="en-US" sz="2200" dirty="0">
              <a:latin typeface="3M Circular TT Light" panose="020B0404020101020102" pitchFamily="34" charset="0"/>
              <a:cs typeface="3M Circular TT Light" panose="020B0404020101020102" pitchFamily="34" charset="0"/>
              <a:sym typeface="3M Circular TT Light" panose="020B0404020101020102" pitchFamily="34" charset="0"/>
            </a:endParaRPr>
          </a:p>
        </p:txBody>
      </p:sp>
      <p:sp>
        <p:nvSpPr>
          <p:cNvPr id="39" name="TextBox 38">
            <a:extLst>
              <a:ext uri="{FF2B5EF4-FFF2-40B4-BE49-F238E27FC236}">
                <a16:creationId xmlns:a16="http://schemas.microsoft.com/office/drawing/2014/main" id="{100D706E-1820-4A89-BE5C-9052B4558390}"/>
              </a:ext>
            </a:extLst>
          </p:cNvPr>
          <p:cNvSpPr txBox="1"/>
          <p:nvPr/>
        </p:nvSpPr>
        <p:spPr>
          <a:xfrm flipH="1">
            <a:off x="-749742" y="9958141"/>
            <a:ext cx="18385282" cy="369332"/>
          </a:xfrm>
          <a:prstGeom prst="rect">
            <a:avLst/>
          </a:prstGeom>
          <a:noFill/>
          <a:ln>
            <a:noFill/>
          </a:ln>
        </p:spPr>
        <p:txBody>
          <a:bodyPr wrap="square" lIns="0" tIns="0" rIns="0" bIns="0" rtlCol="0">
            <a:spAutoFit/>
          </a:bodyPr>
          <a:lstStyle/>
          <a:p>
            <a:pPr algn="ctr"/>
            <a:r>
              <a:rPr lang="en-US" sz="2400" b="1" dirty="0">
                <a:solidFill>
                  <a:prstClr val="black"/>
                </a:solidFill>
              </a:rPr>
              <a:t>FIGURE 12 - Summary of the TCO advantages of 2-phase immersion for a 30MW Tier III datacenter</a:t>
            </a:r>
            <a:r>
              <a:rPr lang="en-US" sz="2400" b="1" baseline="30000" dirty="0">
                <a:solidFill>
                  <a:prstClr val="black"/>
                </a:solidFill>
              </a:rPr>
              <a:t>7</a:t>
            </a:r>
            <a:endParaRPr lang="en-US" sz="2400" b="1" dirty="0">
              <a:solidFill>
                <a:prstClr val="black"/>
              </a:solidFill>
            </a:endParaRPr>
          </a:p>
        </p:txBody>
      </p:sp>
      <p:sp>
        <p:nvSpPr>
          <p:cNvPr id="36" name="Title 1">
            <a:extLst>
              <a:ext uri="{FF2B5EF4-FFF2-40B4-BE49-F238E27FC236}">
                <a16:creationId xmlns:a16="http://schemas.microsoft.com/office/drawing/2014/main" id="{1BE11DF8-D5A3-4038-BBEC-BCBE44AD6F4B}"/>
              </a:ext>
            </a:extLst>
          </p:cNvPr>
          <p:cNvSpPr txBox="1">
            <a:spLocks/>
          </p:cNvSpPr>
          <p:nvPr/>
        </p:nvSpPr>
        <p:spPr>
          <a:xfrm>
            <a:off x="989329" y="566091"/>
            <a:ext cx="22471983" cy="107171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535353"/>
              </a:buClr>
              <a:buSzPts val="10000"/>
            </a:pPr>
            <a:r>
              <a:rPr lang="en-US" sz="5600" dirty="0">
                <a:solidFill>
                  <a:srgbClr val="535353"/>
                </a:solidFill>
                <a:latin typeface="Source Sans Pro"/>
                <a:ea typeface="Source Sans Pro"/>
                <a:sym typeface="Source Sans Pro"/>
              </a:rPr>
              <a:t>2-Phase TCO Merits for Hyperscale</a:t>
            </a:r>
          </a:p>
        </p:txBody>
      </p:sp>
      <p:sp>
        <p:nvSpPr>
          <p:cNvPr id="2" name="Rectangle 1">
            <a:extLst>
              <a:ext uri="{FF2B5EF4-FFF2-40B4-BE49-F238E27FC236}">
                <a16:creationId xmlns:a16="http://schemas.microsoft.com/office/drawing/2014/main" id="{12F0A77C-C6D0-47C3-8678-2CCB7E7F5065}"/>
              </a:ext>
            </a:extLst>
          </p:cNvPr>
          <p:cNvSpPr/>
          <p:nvPr/>
        </p:nvSpPr>
        <p:spPr>
          <a:xfrm>
            <a:off x="296449" y="13279756"/>
            <a:ext cx="10645863" cy="307777"/>
          </a:xfrm>
          <a:prstGeom prst="rect">
            <a:avLst/>
          </a:prstGeom>
        </p:spPr>
        <p:txBody>
          <a:bodyPr wrap="none">
            <a:spAutoFit/>
          </a:bodyPr>
          <a:lstStyle/>
          <a:p>
            <a:pPr marL="342900" indent="-342900">
              <a:buFont typeface="+mj-lt"/>
              <a:buAutoNum type="arabicPeriod" startAt="7"/>
            </a:pPr>
            <a:r>
              <a:rPr lang="en-US" dirty="0">
                <a:latin typeface="Source Sans Pro" panose="020B0503030403020204" pitchFamily="34" charset="0"/>
                <a:ea typeface="Source Sans Pro" panose="020B0503030403020204" pitchFamily="34" charset="0"/>
              </a:rPr>
              <a:t>Tuma, P., et al, “30MW Immersion Cooling Datacenter,” Presentation, Datacenter Dynamics 2017 Cloud + Colo, Dallas, TX, Sept. 26, 2017</a:t>
            </a:r>
            <a:endParaRPr lang="en-US" dirty="0"/>
          </a:p>
        </p:txBody>
      </p:sp>
    </p:spTree>
    <p:extLst>
      <p:ext uri="{BB962C8B-B14F-4D97-AF65-F5344CB8AC3E}">
        <p14:creationId xmlns:p14="http://schemas.microsoft.com/office/powerpoint/2010/main" val="250546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662D6F7-9FC9-4CFE-910B-0F1E3432CFFE}"/>
              </a:ext>
            </a:extLst>
          </p:cNvPr>
          <p:cNvSpPr>
            <a:spLocks noGrp="1"/>
          </p:cNvSpPr>
          <p:nvPr>
            <p:ph type="title"/>
          </p:nvPr>
        </p:nvSpPr>
        <p:spPr>
          <a:xfrm>
            <a:off x="922347" y="166047"/>
            <a:ext cx="23122965" cy="1540298"/>
          </a:xfrm>
        </p:spPr>
        <p:txBody>
          <a:bodyPr/>
          <a:lstStyle/>
          <a:p>
            <a:r>
              <a:rPr lang="en-US" sz="7200" dirty="0">
                <a:solidFill>
                  <a:schemeClr val="tx1"/>
                </a:solidFill>
              </a:rPr>
              <a:t>Enabling Immersion Cooling with Fluorochemicals</a:t>
            </a:r>
          </a:p>
        </p:txBody>
      </p:sp>
      <p:sp>
        <p:nvSpPr>
          <p:cNvPr id="3" name="Rectangle 2">
            <a:extLst>
              <a:ext uri="{FF2B5EF4-FFF2-40B4-BE49-F238E27FC236}">
                <a16:creationId xmlns:a16="http://schemas.microsoft.com/office/drawing/2014/main" id="{B1D581B6-20E4-42E1-AD0A-D140B0101B00}"/>
              </a:ext>
            </a:extLst>
          </p:cNvPr>
          <p:cNvSpPr/>
          <p:nvPr/>
        </p:nvSpPr>
        <p:spPr>
          <a:xfrm>
            <a:off x="1001952" y="5336137"/>
            <a:ext cx="4234069" cy="4497840"/>
          </a:xfrm>
          <a:prstGeom prst="rect">
            <a:avLst/>
          </a:prstGeom>
          <a:solidFill>
            <a:srgbClr val="DBD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Hardware Cleanliness</a:t>
            </a:r>
          </a:p>
        </p:txBody>
      </p:sp>
      <p:sp>
        <p:nvSpPr>
          <p:cNvPr id="4" name="Rectangle 3">
            <a:extLst>
              <a:ext uri="{FF2B5EF4-FFF2-40B4-BE49-F238E27FC236}">
                <a16:creationId xmlns:a16="http://schemas.microsoft.com/office/drawing/2014/main" id="{508E5881-C293-44D1-B377-C7E1D8CAC45E}"/>
              </a:ext>
            </a:extLst>
          </p:cNvPr>
          <p:cNvSpPr/>
          <p:nvPr/>
        </p:nvSpPr>
        <p:spPr>
          <a:xfrm>
            <a:off x="5656808" y="5551580"/>
            <a:ext cx="8046720" cy="4062651"/>
          </a:xfrm>
          <a:prstGeom prst="rect">
            <a:avLst/>
          </a:prstGeom>
        </p:spPr>
        <p:txBody>
          <a:bodyPr wrap="square" tIns="91440" bIns="91440" anchor="ctr">
            <a:spAutoFit/>
          </a:bodyPr>
          <a:lstStyle/>
          <a:p>
            <a:pPr marL="457200" lvl="2" indent="-457200">
              <a:buFont typeface="Arial" panose="020B0604020202020204" pitchFamily="34" charset="0"/>
              <a:buChar char="•"/>
            </a:pPr>
            <a:r>
              <a:rPr lang="en-US" sz="2800" dirty="0"/>
              <a:t>While fluorochemicals are in general quite compatible with electronics…</a:t>
            </a:r>
          </a:p>
          <a:p>
            <a:pPr marL="457200" lvl="2" indent="-457200">
              <a:buFont typeface="Arial" panose="020B0604020202020204" pitchFamily="34" charset="0"/>
              <a:buChar char="•"/>
            </a:pPr>
            <a:r>
              <a:rPr lang="en-US" sz="2800" dirty="0"/>
              <a:t>Adjuncts like cable insulation, TIMs, solder flux and potting compounds, contain extractable organics that contaminate the fluid and can foul boiling surfaces in two-phase applications.</a:t>
            </a:r>
          </a:p>
          <a:p>
            <a:pPr marL="457200" lvl="2" indent="-457200">
              <a:buFont typeface="Arial" panose="020B0604020202020204" pitchFamily="34" charset="0"/>
              <a:buChar char="•"/>
            </a:pPr>
            <a:r>
              <a:rPr lang="en-US" sz="2800" dirty="0"/>
              <a:t>Vendors should seek cleaner insulations and eliminate contaminating materials that are unnecessary in immersion cooling.</a:t>
            </a:r>
          </a:p>
        </p:txBody>
      </p:sp>
      <p:sp>
        <p:nvSpPr>
          <p:cNvPr id="16" name="Rectangle 15">
            <a:extLst>
              <a:ext uri="{FF2B5EF4-FFF2-40B4-BE49-F238E27FC236}">
                <a16:creationId xmlns:a16="http://schemas.microsoft.com/office/drawing/2014/main" id="{E607C5EE-4B43-494A-970F-458D18892257}"/>
              </a:ext>
            </a:extLst>
          </p:cNvPr>
          <p:cNvSpPr/>
          <p:nvPr/>
        </p:nvSpPr>
        <p:spPr>
          <a:xfrm>
            <a:off x="1001954" y="2113867"/>
            <a:ext cx="13060018" cy="834562"/>
          </a:xfrm>
          <a:prstGeom prst="rect">
            <a:avLst/>
          </a:prstGeom>
          <a:solidFill>
            <a:srgbClr val="494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Design Considerations</a:t>
            </a:r>
          </a:p>
        </p:txBody>
      </p:sp>
      <p:sp>
        <p:nvSpPr>
          <p:cNvPr id="18" name="Rectangle 17">
            <a:extLst>
              <a:ext uri="{FF2B5EF4-FFF2-40B4-BE49-F238E27FC236}">
                <a16:creationId xmlns:a16="http://schemas.microsoft.com/office/drawing/2014/main" id="{0EEFD8AF-D29E-445C-B517-43926BDBDEB6}"/>
              </a:ext>
            </a:extLst>
          </p:cNvPr>
          <p:cNvSpPr/>
          <p:nvPr/>
        </p:nvSpPr>
        <p:spPr>
          <a:xfrm>
            <a:off x="1001952" y="10248184"/>
            <a:ext cx="4234069" cy="1851065"/>
          </a:xfrm>
          <a:prstGeom prst="rect">
            <a:avLst/>
          </a:prstGeom>
          <a:solidFill>
            <a:srgbClr val="DBD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Fluid Loss Mitigation</a:t>
            </a:r>
          </a:p>
        </p:txBody>
      </p:sp>
      <p:sp>
        <p:nvSpPr>
          <p:cNvPr id="9" name="Rectangle 8">
            <a:extLst>
              <a:ext uri="{FF2B5EF4-FFF2-40B4-BE49-F238E27FC236}">
                <a16:creationId xmlns:a16="http://schemas.microsoft.com/office/drawing/2014/main" id="{E3E908D2-CA77-4982-A641-3B0F59788B06}"/>
              </a:ext>
            </a:extLst>
          </p:cNvPr>
          <p:cNvSpPr/>
          <p:nvPr/>
        </p:nvSpPr>
        <p:spPr>
          <a:xfrm>
            <a:off x="5660923" y="10191036"/>
            <a:ext cx="8046720" cy="1908215"/>
          </a:xfrm>
          <a:prstGeom prst="rect">
            <a:avLst/>
          </a:prstGeom>
        </p:spPr>
        <p:txBody>
          <a:bodyPr wrap="square" tIns="91440" bIns="91440" anchor="ctr">
            <a:spAutoFit/>
          </a:bodyPr>
          <a:lstStyle/>
          <a:p>
            <a:pPr marL="457200" lvl="2" indent="-457200">
              <a:buFont typeface="Arial" panose="020B0604020202020204" pitchFamily="34" charset="0"/>
              <a:buChar char="•"/>
            </a:pPr>
            <a:r>
              <a:rPr lang="en-US" sz="2800" dirty="0"/>
              <a:t>Engineering refinements such as regenerable adsorbent-based vapor traps are already pushing fluid loss well below 1% per year in 2-phase applications.</a:t>
            </a:r>
          </a:p>
        </p:txBody>
      </p:sp>
      <p:sp>
        <p:nvSpPr>
          <p:cNvPr id="20" name="Rectangle 19">
            <a:extLst>
              <a:ext uri="{FF2B5EF4-FFF2-40B4-BE49-F238E27FC236}">
                <a16:creationId xmlns:a16="http://schemas.microsoft.com/office/drawing/2014/main" id="{980BF77F-947E-44DE-848A-0E45D60572BF}"/>
              </a:ext>
            </a:extLst>
          </p:cNvPr>
          <p:cNvSpPr/>
          <p:nvPr/>
        </p:nvSpPr>
        <p:spPr>
          <a:xfrm>
            <a:off x="1001953" y="3438911"/>
            <a:ext cx="4234069" cy="1477328"/>
          </a:xfrm>
          <a:prstGeom prst="rect">
            <a:avLst/>
          </a:prstGeom>
          <a:solidFill>
            <a:srgbClr val="DBD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Reducing Fluid Usage</a:t>
            </a:r>
          </a:p>
        </p:txBody>
      </p:sp>
      <p:sp>
        <p:nvSpPr>
          <p:cNvPr id="19" name="Rectangle 18">
            <a:extLst>
              <a:ext uri="{FF2B5EF4-FFF2-40B4-BE49-F238E27FC236}">
                <a16:creationId xmlns:a16="http://schemas.microsoft.com/office/drawing/2014/main" id="{B7DD6C82-75A2-4862-8919-35920EB53EF1}"/>
              </a:ext>
            </a:extLst>
          </p:cNvPr>
          <p:cNvSpPr/>
          <p:nvPr/>
        </p:nvSpPr>
        <p:spPr>
          <a:xfrm>
            <a:off x="5660923" y="3440909"/>
            <a:ext cx="8046720" cy="1477328"/>
          </a:xfrm>
          <a:prstGeom prst="rect">
            <a:avLst/>
          </a:prstGeom>
        </p:spPr>
        <p:txBody>
          <a:bodyPr wrap="square" tIns="91440" bIns="91440" anchor="ctr">
            <a:spAutoFit/>
          </a:bodyPr>
          <a:lstStyle/>
          <a:p>
            <a:pPr marL="457200" lvl="2" indent="-457200">
              <a:buFont typeface="Arial" panose="020B0604020202020204" pitchFamily="34" charset="0"/>
              <a:buChar char="•"/>
            </a:pPr>
            <a:r>
              <a:rPr lang="en-US" sz="2800" dirty="0"/>
              <a:t>Many servers are 90+% air by volume</a:t>
            </a:r>
          </a:p>
          <a:p>
            <a:pPr marL="457200" lvl="2" indent="-457200">
              <a:buFont typeface="Arial" panose="020B0604020202020204" pitchFamily="34" charset="0"/>
              <a:buChar char="•"/>
            </a:pPr>
            <a:r>
              <a:rPr lang="en-US" sz="2800" dirty="0"/>
              <a:t>Requires densification of hardware (IT, PSUs, etc.) toward fluid </a:t>
            </a:r>
            <a:r>
              <a:rPr lang="en-US" sz="2800"/>
              <a:t>performance entitlement</a:t>
            </a:r>
            <a:endParaRPr lang="en-US" sz="2800" dirty="0"/>
          </a:p>
        </p:txBody>
      </p:sp>
      <p:grpSp>
        <p:nvGrpSpPr>
          <p:cNvPr id="21" name="Group 20">
            <a:extLst>
              <a:ext uri="{FF2B5EF4-FFF2-40B4-BE49-F238E27FC236}">
                <a16:creationId xmlns:a16="http://schemas.microsoft.com/office/drawing/2014/main" id="{2B7693C9-6461-4702-A07E-B30AC35631B7}"/>
              </a:ext>
            </a:extLst>
          </p:cNvPr>
          <p:cNvGrpSpPr/>
          <p:nvPr/>
        </p:nvGrpSpPr>
        <p:grpSpPr>
          <a:xfrm>
            <a:off x="14960212" y="8528460"/>
            <a:ext cx="5473680" cy="3462466"/>
            <a:chOff x="671146" y="4298923"/>
            <a:chExt cx="3077748" cy="2052858"/>
          </a:xfrm>
        </p:grpSpPr>
        <p:pic>
          <p:nvPicPr>
            <p:cNvPr id="22" name="Picture 21">
              <a:extLst>
                <a:ext uri="{FF2B5EF4-FFF2-40B4-BE49-F238E27FC236}">
                  <a16:creationId xmlns:a16="http://schemas.microsoft.com/office/drawing/2014/main" id="{52E32A34-D02B-44B4-8663-691B568E5209}"/>
                </a:ext>
              </a:extLst>
            </p:cNvPr>
            <p:cNvPicPr>
              <a:picLocks noChangeAspect="1"/>
            </p:cNvPicPr>
            <p:nvPr/>
          </p:nvPicPr>
          <p:blipFill>
            <a:blip r:embed="rId2"/>
            <a:stretch>
              <a:fillRect/>
            </a:stretch>
          </p:blipFill>
          <p:spPr>
            <a:xfrm>
              <a:off x="671146" y="4298923"/>
              <a:ext cx="3077748" cy="2052858"/>
            </a:xfrm>
            <a:prstGeom prst="rect">
              <a:avLst/>
            </a:prstGeom>
            <a:ln w="19050">
              <a:solidFill>
                <a:schemeClr val="tx1"/>
              </a:solidFill>
            </a:ln>
          </p:spPr>
        </p:pic>
        <p:sp>
          <p:nvSpPr>
            <p:cNvPr id="23" name="TextBox 22">
              <a:extLst>
                <a:ext uri="{FF2B5EF4-FFF2-40B4-BE49-F238E27FC236}">
                  <a16:creationId xmlns:a16="http://schemas.microsoft.com/office/drawing/2014/main" id="{F36A702F-2CC8-4BCD-B553-EF27847F8D40}"/>
                </a:ext>
              </a:extLst>
            </p:cNvPr>
            <p:cNvSpPr txBox="1"/>
            <p:nvPr/>
          </p:nvSpPr>
          <p:spPr>
            <a:xfrm>
              <a:off x="750883" y="6126627"/>
              <a:ext cx="2467960" cy="182478"/>
            </a:xfrm>
            <a:prstGeom prst="rect">
              <a:avLst/>
            </a:prstGeom>
            <a:noFill/>
            <a:ln w="19050">
              <a:noFill/>
            </a:ln>
          </p:spPr>
          <p:txBody>
            <a:bodyPr wrap="square" lIns="0" tIns="0" rIns="0" bIns="0" rtlCol="0">
              <a:spAutoFit/>
            </a:bodyPr>
            <a:lstStyle/>
            <a:p>
              <a:r>
                <a:rPr lang="en-US" sz="2000" i="1" dirty="0"/>
                <a:t>Courtesy </a:t>
              </a:r>
              <a:r>
                <a:rPr lang="en-US" sz="2000" i="1" dirty="0" err="1"/>
                <a:t>Vicor</a:t>
              </a:r>
              <a:endParaRPr lang="en-US" sz="2000" i="1" dirty="0"/>
            </a:p>
          </p:txBody>
        </p:sp>
      </p:grpSp>
      <p:sp>
        <p:nvSpPr>
          <p:cNvPr id="24" name="TextBox 23">
            <a:extLst>
              <a:ext uri="{FF2B5EF4-FFF2-40B4-BE49-F238E27FC236}">
                <a16:creationId xmlns:a16="http://schemas.microsoft.com/office/drawing/2014/main" id="{0D6C0C23-04AC-45A0-B203-F513C2996952}"/>
              </a:ext>
            </a:extLst>
          </p:cNvPr>
          <p:cNvSpPr txBox="1"/>
          <p:nvPr/>
        </p:nvSpPr>
        <p:spPr>
          <a:xfrm flipH="1">
            <a:off x="20660131" y="8453808"/>
            <a:ext cx="2896358" cy="1846659"/>
          </a:xfrm>
          <a:prstGeom prst="rect">
            <a:avLst/>
          </a:prstGeom>
          <a:noFill/>
          <a:ln>
            <a:noFill/>
          </a:ln>
        </p:spPr>
        <p:txBody>
          <a:bodyPr wrap="square" lIns="0" tIns="0" rIns="0" bIns="0" rtlCol="0">
            <a:spAutoFit/>
          </a:bodyPr>
          <a:lstStyle/>
          <a:p>
            <a:r>
              <a:rPr lang="en-US" sz="2400" b="1" dirty="0">
                <a:solidFill>
                  <a:prstClr val="black"/>
                </a:solidFill>
              </a:rPr>
              <a:t>FIGURE 14 – A 6kW rectifier is the size of a handheld computer, ideal for immersion cooling.</a:t>
            </a:r>
          </a:p>
        </p:txBody>
      </p:sp>
      <p:sp>
        <p:nvSpPr>
          <p:cNvPr id="25" name="TextBox 24">
            <a:extLst>
              <a:ext uri="{FF2B5EF4-FFF2-40B4-BE49-F238E27FC236}">
                <a16:creationId xmlns:a16="http://schemas.microsoft.com/office/drawing/2014/main" id="{93D1E6EA-A6BA-434C-909E-65387C0CFA23}"/>
              </a:ext>
            </a:extLst>
          </p:cNvPr>
          <p:cNvSpPr txBox="1"/>
          <p:nvPr/>
        </p:nvSpPr>
        <p:spPr>
          <a:xfrm flipH="1">
            <a:off x="20660131" y="2113867"/>
            <a:ext cx="2896358" cy="2585323"/>
          </a:xfrm>
          <a:prstGeom prst="rect">
            <a:avLst/>
          </a:prstGeom>
          <a:noFill/>
          <a:ln>
            <a:noFill/>
          </a:ln>
        </p:spPr>
        <p:txBody>
          <a:bodyPr wrap="square" lIns="0" tIns="0" rIns="0" bIns="0" rtlCol="0">
            <a:spAutoFit/>
          </a:bodyPr>
          <a:lstStyle/>
          <a:p>
            <a:r>
              <a:rPr lang="en-US" sz="2400" b="1" dirty="0">
                <a:solidFill>
                  <a:prstClr val="black"/>
                </a:solidFill>
              </a:rPr>
              <a:t>FIGURE 13 - The limited power density of available hardware remains an obstacle for fluorochemical immersion cooling.</a:t>
            </a:r>
          </a:p>
        </p:txBody>
      </p:sp>
      <p:pic>
        <p:nvPicPr>
          <p:cNvPr id="27" name="Picture 26">
            <a:extLst>
              <a:ext uri="{FF2B5EF4-FFF2-40B4-BE49-F238E27FC236}">
                <a16:creationId xmlns:a16="http://schemas.microsoft.com/office/drawing/2014/main" id="{39862794-8BF6-463C-BDB2-ED76EB25E07F}"/>
              </a:ext>
            </a:extLst>
          </p:cNvPr>
          <p:cNvPicPr>
            <a:picLocks noChangeAspect="1"/>
          </p:cNvPicPr>
          <p:nvPr/>
        </p:nvPicPr>
        <p:blipFill>
          <a:blip r:embed="rId3"/>
          <a:stretch>
            <a:fillRect/>
          </a:stretch>
        </p:blipFill>
        <p:spPr>
          <a:xfrm>
            <a:off x="14602414" y="1968851"/>
            <a:ext cx="5867974" cy="6297103"/>
          </a:xfrm>
          <a:prstGeom prst="rect">
            <a:avLst/>
          </a:prstGeom>
        </p:spPr>
      </p:pic>
      <p:sp>
        <p:nvSpPr>
          <p:cNvPr id="29" name="Rectangle 28">
            <a:extLst>
              <a:ext uri="{FF2B5EF4-FFF2-40B4-BE49-F238E27FC236}">
                <a16:creationId xmlns:a16="http://schemas.microsoft.com/office/drawing/2014/main" id="{1ECB189E-EC46-405F-8268-BF5B271BE019}"/>
              </a:ext>
            </a:extLst>
          </p:cNvPr>
          <p:cNvSpPr/>
          <p:nvPr/>
        </p:nvSpPr>
        <p:spPr>
          <a:xfrm>
            <a:off x="5236020" y="3440375"/>
            <a:ext cx="8852647" cy="143071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US" sz="3600" b="1" kern="1200" dirty="0">
              <a:solidFill>
                <a:schemeClr val="bg1"/>
              </a:solidFill>
              <a:latin typeface="Source Sans Pro" panose="02020500000000000000" charset="0"/>
              <a:ea typeface="Microsoft YaHei" panose="020B0503020204020204" pitchFamily="34" charset="-122"/>
            </a:endParaRPr>
          </a:p>
        </p:txBody>
      </p:sp>
      <p:sp>
        <p:nvSpPr>
          <p:cNvPr id="30" name="Rectangle 29">
            <a:extLst>
              <a:ext uri="{FF2B5EF4-FFF2-40B4-BE49-F238E27FC236}">
                <a16:creationId xmlns:a16="http://schemas.microsoft.com/office/drawing/2014/main" id="{E7F9A142-AA34-48FC-8ECE-B155AA15D570}"/>
              </a:ext>
            </a:extLst>
          </p:cNvPr>
          <p:cNvSpPr/>
          <p:nvPr/>
        </p:nvSpPr>
        <p:spPr>
          <a:xfrm>
            <a:off x="5236020" y="5340439"/>
            <a:ext cx="8852647" cy="448923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US" sz="3600" b="1" kern="1200" dirty="0">
              <a:solidFill>
                <a:schemeClr val="bg1"/>
              </a:solidFill>
              <a:latin typeface="Source Sans Pro" panose="02020500000000000000" charset="0"/>
              <a:ea typeface="Microsoft YaHei" panose="020B0503020204020204" pitchFamily="34" charset="-122"/>
            </a:endParaRPr>
          </a:p>
        </p:txBody>
      </p:sp>
      <p:sp>
        <p:nvSpPr>
          <p:cNvPr id="31" name="Rectangle 30">
            <a:extLst>
              <a:ext uri="{FF2B5EF4-FFF2-40B4-BE49-F238E27FC236}">
                <a16:creationId xmlns:a16="http://schemas.microsoft.com/office/drawing/2014/main" id="{297267A0-DD48-4881-979B-30060F86DA6F}"/>
              </a:ext>
            </a:extLst>
          </p:cNvPr>
          <p:cNvSpPr/>
          <p:nvPr/>
        </p:nvSpPr>
        <p:spPr>
          <a:xfrm>
            <a:off x="5236020" y="10228352"/>
            <a:ext cx="8852647" cy="185106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US" sz="3600" b="1" kern="1200" dirty="0">
              <a:solidFill>
                <a:schemeClr val="bg1"/>
              </a:solidFill>
              <a:latin typeface="Source Sans Pro" panose="02020500000000000000" charset="0"/>
              <a:ea typeface="Microsoft YaHei" panose="020B0503020204020204" pitchFamily="34" charset="-122"/>
            </a:endParaRPr>
          </a:p>
        </p:txBody>
      </p:sp>
    </p:spTree>
    <p:extLst>
      <p:ext uri="{BB962C8B-B14F-4D97-AF65-F5344CB8AC3E}">
        <p14:creationId xmlns:p14="http://schemas.microsoft.com/office/powerpoint/2010/main" val="120701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67D8068-E541-4ED2-921E-3EB54CA941B2}"/>
              </a:ext>
            </a:extLst>
          </p:cNvPr>
          <p:cNvSpPr>
            <a:spLocks noGrp="1"/>
          </p:cNvSpPr>
          <p:nvPr>
            <p:ph type="title"/>
          </p:nvPr>
        </p:nvSpPr>
        <p:spPr>
          <a:xfrm>
            <a:off x="627337" y="449049"/>
            <a:ext cx="23122965" cy="1540298"/>
          </a:xfrm>
        </p:spPr>
        <p:txBody>
          <a:bodyPr/>
          <a:lstStyle/>
          <a:p>
            <a:r>
              <a:rPr lang="en-US" sz="7200" dirty="0">
                <a:solidFill>
                  <a:schemeClr val="tx1"/>
                </a:solidFill>
              </a:rPr>
              <a:t>Enabling Immersion Cooling with Fluorochemicals</a:t>
            </a:r>
          </a:p>
        </p:txBody>
      </p:sp>
      <p:graphicFrame>
        <p:nvGraphicFramePr>
          <p:cNvPr id="6" name="Table 5">
            <a:extLst>
              <a:ext uri="{FF2B5EF4-FFF2-40B4-BE49-F238E27FC236}">
                <a16:creationId xmlns:a16="http://schemas.microsoft.com/office/drawing/2014/main" id="{1C22814C-92D2-4A3E-B26E-820F1BC168E8}"/>
              </a:ext>
            </a:extLst>
          </p:cNvPr>
          <p:cNvGraphicFramePr>
            <a:graphicFrameLocks noGrp="1"/>
          </p:cNvGraphicFramePr>
          <p:nvPr>
            <p:extLst>
              <p:ext uri="{D42A27DB-BD31-4B8C-83A1-F6EECF244321}">
                <p14:modId xmlns:p14="http://schemas.microsoft.com/office/powerpoint/2010/main" val="7981531"/>
              </p:ext>
            </p:extLst>
          </p:nvPr>
        </p:nvGraphicFramePr>
        <p:xfrm>
          <a:off x="3636334" y="3591510"/>
          <a:ext cx="16389626" cy="7501251"/>
        </p:xfrm>
        <a:graphic>
          <a:graphicData uri="http://schemas.openxmlformats.org/drawingml/2006/table">
            <a:tbl>
              <a:tblPr/>
              <a:tblGrid>
                <a:gridCol w="3741127">
                  <a:extLst>
                    <a:ext uri="{9D8B030D-6E8A-4147-A177-3AD203B41FA5}">
                      <a16:colId xmlns:a16="http://schemas.microsoft.com/office/drawing/2014/main" val="1729252908"/>
                    </a:ext>
                  </a:extLst>
                </a:gridCol>
                <a:gridCol w="667243">
                  <a:extLst>
                    <a:ext uri="{9D8B030D-6E8A-4147-A177-3AD203B41FA5}">
                      <a16:colId xmlns:a16="http://schemas.microsoft.com/office/drawing/2014/main" val="3616930358"/>
                    </a:ext>
                  </a:extLst>
                </a:gridCol>
                <a:gridCol w="667243">
                  <a:extLst>
                    <a:ext uri="{9D8B030D-6E8A-4147-A177-3AD203B41FA5}">
                      <a16:colId xmlns:a16="http://schemas.microsoft.com/office/drawing/2014/main" val="318747736"/>
                    </a:ext>
                  </a:extLst>
                </a:gridCol>
                <a:gridCol w="667243">
                  <a:extLst>
                    <a:ext uri="{9D8B030D-6E8A-4147-A177-3AD203B41FA5}">
                      <a16:colId xmlns:a16="http://schemas.microsoft.com/office/drawing/2014/main" val="1012983649"/>
                    </a:ext>
                  </a:extLst>
                </a:gridCol>
                <a:gridCol w="735509">
                  <a:extLst>
                    <a:ext uri="{9D8B030D-6E8A-4147-A177-3AD203B41FA5}">
                      <a16:colId xmlns:a16="http://schemas.microsoft.com/office/drawing/2014/main" val="4092753353"/>
                    </a:ext>
                  </a:extLst>
                </a:gridCol>
                <a:gridCol w="4842991">
                  <a:extLst>
                    <a:ext uri="{9D8B030D-6E8A-4147-A177-3AD203B41FA5}">
                      <a16:colId xmlns:a16="http://schemas.microsoft.com/office/drawing/2014/main" val="706891444"/>
                    </a:ext>
                  </a:extLst>
                </a:gridCol>
                <a:gridCol w="5068270">
                  <a:extLst>
                    <a:ext uri="{9D8B030D-6E8A-4147-A177-3AD203B41FA5}">
                      <a16:colId xmlns:a16="http://schemas.microsoft.com/office/drawing/2014/main" val="3059900774"/>
                    </a:ext>
                  </a:extLst>
                </a:gridCol>
              </a:tblGrid>
              <a:tr h="1585591">
                <a:tc>
                  <a:txBody>
                    <a:bodyPr/>
                    <a:lstStyle/>
                    <a:p>
                      <a:pPr algn="l" rtl="0" fontAlgn="ctr"/>
                      <a:r>
                        <a:rPr lang="en-US" sz="3200" b="1" i="0" u="none" strike="noStrike" dirty="0">
                          <a:solidFill>
                            <a:srgbClr val="FFFFFF"/>
                          </a:solidFill>
                          <a:effectLst/>
                          <a:latin typeface="Source Sans Pro" panose="020B0503030403020204" pitchFamily="34" charset="0"/>
                        </a:rPr>
                        <a:t>Material Source of Contaminant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75FAD"/>
                    </a:solidFill>
                  </a:tcPr>
                </a:tc>
                <a:tc>
                  <a:txBody>
                    <a:bodyPr/>
                    <a:lstStyle/>
                    <a:p>
                      <a:pPr algn="l" rtl="0" fontAlgn="b"/>
                      <a:r>
                        <a:rPr lang="en-US" sz="3200" b="1" i="0" u="none" strike="noStrike" dirty="0">
                          <a:solidFill>
                            <a:srgbClr val="FFFFFF"/>
                          </a:solidFill>
                          <a:effectLst/>
                          <a:latin typeface="Source Sans Pro" panose="020B0503030403020204" pitchFamily="34" charset="0"/>
                        </a:rPr>
                        <a:t>PSU</a:t>
                      </a:r>
                    </a:p>
                  </a:txBody>
                  <a:tcPr vert="vert27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75FAD"/>
                    </a:solidFill>
                  </a:tcPr>
                </a:tc>
                <a:tc>
                  <a:txBody>
                    <a:bodyPr/>
                    <a:lstStyle/>
                    <a:p>
                      <a:pPr algn="l" rtl="0" fontAlgn="b"/>
                      <a:r>
                        <a:rPr lang="en-US" sz="3200" b="1" i="0" u="none" strike="noStrike">
                          <a:solidFill>
                            <a:srgbClr val="FFFFFF"/>
                          </a:solidFill>
                          <a:effectLst/>
                          <a:latin typeface="Source Sans Pro" panose="020B0503030403020204" pitchFamily="34" charset="0"/>
                        </a:rPr>
                        <a:t>Server</a:t>
                      </a:r>
                    </a:p>
                  </a:txBody>
                  <a:tcPr vert="vert27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75FAD"/>
                    </a:solidFill>
                  </a:tcPr>
                </a:tc>
                <a:tc>
                  <a:txBody>
                    <a:bodyPr/>
                    <a:lstStyle/>
                    <a:p>
                      <a:pPr algn="l" rtl="0" fontAlgn="b"/>
                      <a:r>
                        <a:rPr lang="en-US" sz="3200" b="1" i="0" u="none" strike="noStrike" dirty="0">
                          <a:solidFill>
                            <a:srgbClr val="FFFFFF"/>
                          </a:solidFill>
                          <a:effectLst/>
                          <a:latin typeface="Source Sans Pro" panose="020B0503030403020204" pitchFamily="34" charset="0"/>
                        </a:rPr>
                        <a:t>Cabling</a:t>
                      </a:r>
                    </a:p>
                  </a:txBody>
                  <a:tcPr vert="vert27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75FAD"/>
                    </a:solidFill>
                  </a:tcPr>
                </a:tc>
                <a:tc>
                  <a:txBody>
                    <a:bodyPr/>
                    <a:lstStyle/>
                    <a:p>
                      <a:pPr algn="l" rtl="0" fontAlgn="b"/>
                      <a:r>
                        <a:rPr lang="en-US" sz="3200" b="1" i="0" u="none" strike="noStrike" dirty="0">
                          <a:solidFill>
                            <a:srgbClr val="FFFFFF"/>
                          </a:solidFill>
                          <a:effectLst/>
                          <a:latin typeface="Source Sans Pro" panose="020B0503030403020204" pitchFamily="34" charset="0"/>
                        </a:rPr>
                        <a:t>Tank</a:t>
                      </a:r>
                    </a:p>
                  </a:txBody>
                  <a:tcPr vert="vert27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75FAD"/>
                    </a:solidFill>
                  </a:tcPr>
                </a:tc>
                <a:tc>
                  <a:txBody>
                    <a:bodyPr/>
                    <a:lstStyle/>
                    <a:p>
                      <a:pPr algn="ctr" rtl="0" fontAlgn="ctr"/>
                      <a:r>
                        <a:rPr lang="en-US" sz="3200" b="1" i="0" u="none" strike="noStrike">
                          <a:solidFill>
                            <a:srgbClr val="FFFFFF"/>
                          </a:solidFill>
                          <a:effectLst/>
                          <a:latin typeface="Source Sans Pro" panose="020B0503030403020204" pitchFamily="34" charset="0"/>
                        </a:rPr>
                        <a:t>Component Containing Contaminant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75FAD"/>
                    </a:solidFill>
                  </a:tcPr>
                </a:tc>
                <a:tc>
                  <a:txBody>
                    <a:bodyPr/>
                    <a:lstStyle/>
                    <a:p>
                      <a:pPr algn="ctr" rtl="0" fontAlgn="ctr"/>
                      <a:r>
                        <a:rPr lang="en-US" sz="3200" b="1" i="0" u="none" strike="noStrike" dirty="0">
                          <a:solidFill>
                            <a:srgbClr val="FFFFFF"/>
                          </a:solidFill>
                          <a:effectLst/>
                          <a:latin typeface="Source Sans Pro" panose="020B0503030403020204" pitchFamily="34" charset="0"/>
                        </a:rPr>
                        <a:t>Mitigation/Comment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75FAD"/>
                    </a:solidFill>
                  </a:tcPr>
                </a:tc>
                <a:extLst>
                  <a:ext uri="{0D108BD9-81ED-4DB2-BD59-A6C34878D82A}">
                    <a16:rowId xmlns:a16="http://schemas.microsoft.com/office/drawing/2014/main" val="3805547441"/>
                  </a:ext>
                </a:extLst>
              </a:tr>
              <a:tr h="552425">
                <a:tc>
                  <a:txBody>
                    <a:bodyPr/>
                    <a:lstStyle/>
                    <a:p>
                      <a:pPr algn="l" rtl="0" fontAlgn="ctr"/>
                      <a:r>
                        <a:rPr lang="en-US" sz="2400" b="0" i="0" u="none" strike="noStrike" dirty="0">
                          <a:solidFill>
                            <a:srgbClr val="000000"/>
                          </a:solidFill>
                          <a:effectLst/>
                          <a:latin typeface="Source Sans Pro" panose="020B0503030403020204" pitchFamily="34" charset="0"/>
                        </a:rPr>
                        <a:t>PVC  insulation</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gn="l" rtl="0" fontAlgn="ctr"/>
                      <a:r>
                        <a:rPr lang="en-US" sz="2400" b="0" i="0" u="none" strike="noStrike">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B4FF"/>
                    </a:solidFill>
                  </a:tcPr>
                </a:tc>
                <a:tc>
                  <a:txBody>
                    <a:bodyPr/>
                    <a:lstStyle/>
                    <a:p>
                      <a:pPr algn="l" rtl="0" fontAlgn="ctr"/>
                      <a:r>
                        <a:rPr lang="en-US" sz="2400" b="0" i="0" u="none" strike="noStrike">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B4FF"/>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B4FF"/>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 </a:t>
                      </a:r>
                    </a:p>
                  </a:txBody>
                  <a:tcPr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B4FF"/>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Wiring: ethernet, power, etc.</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Eliminate where possible.  Alternative?</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702851464"/>
                  </a:ext>
                </a:extLst>
              </a:tr>
              <a:tr h="312240">
                <a:tc>
                  <a:txBody>
                    <a:bodyPr/>
                    <a:lstStyle/>
                    <a:p>
                      <a:pPr algn="l" rtl="0" fontAlgn="ctr"/>
                      <a:r>
                        <a:rPr lang="en-US" sz="2400" b="0" i="0" u="none" strike="noStrike">
                          <a:solidFill>
                            <a:srgbClr val="000000"/>
                          </a:solidFill>
                          <a:effectLst/>
                          <a:latin typeface="Source Sans Pro" panose="020B0503030403020204" pitchFamily="34" charset="0"/>
                        </a:rPr>
                        <a:t>Silicone RTV</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B4FF"/>
                    </a:solidFill>
                  </a:tcPr>
                </a:tc>
                <a:tc>
                  <a:txBody>
                    <a:bodyPr/>
                    <a:lstStyle/>
                    <a:p>
                      <a:pPr algn="l" rtl="0" fontAlgn="ctr"/>
                      <a:r>
                        <a:rPr lang="en-US" sz="2400" b="0" i="0" u="none" strike="noStrike">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FET potting, vibration dampening</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May not be necessary</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1051473266"/>
                  </a:ext>
                </a:extLst>
              </a:tr>
              <a:tr h="312240">
                <a:tc>
                  <a:txBody>
                    <a:bodyPr/>
                    <a:lstStyle/>
                    <a:p>
                      <a:pPr algn="l" rtl="0" fontAlgn="ctr"/>
                      <a:r>
                        <a:rPr lang="en-US" sz="2400" b="0" i="0" u="none" strike="noStrike">
                          <a:solidFill>
                            <a:srgbClr val="000000"/>
                          </a:solidFill>
                          <a:effectLst/>
                          <a:latin typeface="Source Sans Pro" panose="020B0503030403020204" pitchFamily="34" charset="0"/>
                        </a:rPr>
                        <a:t>Hot melt adhesive</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B4FF"/>
                    </a:solidFill>
                  </a:tcPr>
                </a:tc>
                <a:tc>
                  <a:txBody>
                    <a:bodyPr/>
                    <a:lstStyle/>
                    <a:p>
                      <a:pPr algn="l" rtl="0" fontAlgn="ctr"/>
                      <a:r>
                        <a:rPr lang="en-US" sz="2400" b="0" i="0" u="none" strike="noStrike">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a:solidFill>
                            <a:srgbClr val="000000"/>
                          </a:solidFill>
                          <a:effectLst/>
                          <a:latin typeface="Source Sans Pro" panose="020B0503030403020204" pitchFamily="34" charset="0"/>
                        </a:rPr>
                        <a:t>Wire retention</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May not be necessary</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1251669162"/>
                  </a:ext>
                </a:extLst>
              </a:tr>
              <a:tr h="363191">
                <a:tc>
                  <a:txBody>
                    <a:bodyPr/>
                    <a:lstStyle/>
                    <a:p>
                      <a:pPr algn="l" rtl="0" fontAlgn="ctr"/>
                      <a:r>
                        <a:rPr lang="en-US" sz="2400" b="0" i="0" u="none" strike="noStrike">
                          <a:solidFill>
                            <a:srgbClr val="000000"/>
                          </a:solidFill>
                          <a:effectLst/>
                          <a:latin typeface="Source Sans Pro" panose="020B0503030403020204" pitchFamily="34" charset="0"/>
                        </a:rPr>
                        <a:t>Thermal interface grease</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B4FF"/>
                    </a:solidFill>
                  </a:tcPr>
                </a:tc>
                <a:tc>
                  <a:txBody>
                    <a:bodyPr/>
                    <a:lstStyle/>
                    <a:p>
                      <a:pPr algn="l" rtl="0" fontAlgn="ctr"/>
                      <a:r>
                        <a:rPr lang="en-US" sz="2400" b="0" i="0" u="none" strike="noStrike">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Low power BGA </a:t>
                      </a:r>
                      <a:r>
                        <a:rPr lang="en-US" sz="2400" b="0" i="0" u="none" strike="noStrike" dirty="0" err="1">
                          <a:solidFill>
                            <a:srgbClr val="000000"/>
                          </a:solidFill>
                          <a:effectLst/>
                          <a:latin typeface="Source Sans Pro" panose="020B0503030403020204" pitchFamily="34" charset="0"/>
                        </a:rPr>
                        <a:t>dvices</a:t>
                      </a:r>
                      <a:endParaRPr lang="en-US" sz="2400" b="0" i="0" u="none" strike="noStrike" dirty="0">
                        <a:solidFill>
                          <a:srgbClr val="000000"/>
                        </a:solidFill>
                        <a:effectLst/>
                        <a:latin typeface="Source Sans Pro" panose="020B0503030403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Not necessary in 2PIC</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577996272"/>
                  </a:ext>
                </a:extLst>
              </a:tr>
              <a:tr h="363191">
                <a:tc>
                  <a:txBody>
                    <a:bodyPr/>
                    <a:lstStyle/>
                    <a:p>
                      <a:pPr algn="l" rtl="0" fontAlgn="ctr"/>
                      <a:r>
                        <a:rPr lang="en-US" sz="2400" b="0" i="0" u="none" strike="noStrike" dirty="0">
                          <a:solidFill>
                            <a:srgbClr val="000000"/>
                          </a:solidFill>
                          <a:effectLst/>
                          <a:latin typeface="Source Sans Pro" panose="020B0503030403020204" pitchFamily="34" charset="0"/>
                        </a:rPr>
                        <a:t>Thermal grease</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gn="l" rtl="0" fontAlgn="ctr"/>
                      <a:r>
                        <a:rPr lang="en-US" sz="2400" b="0" i="0" u="none" strike="noStrike">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B4FF"/>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CPU, GPU and ASIC heat sink attach</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Can be used.  Alternatives available</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467711852"/>
                  </a:ext>
                </a:extLst>
              </a:tr>
              <a:tr h="395150">
                <a:tc>
                  <a:txBody>
                    <a:bodyPr/>
                    <a:lstStyle/>
                    <a:p>
                      <a:pPr algn="l" rtl="0" fontAlgn="ctr"/>
                      <a:r>
                        <a:rPr lang="en-US" sz="2400" b="0" i="0" u="none" strike="noStrike" dirty="0">
                          <a:solidFill>
                            <a:srgbClr val="000000"/>
                          </a:solidFill>
                          <a:effectLst/>
                          <a:latin typeface="Source Sans Pro" panose="020B0503030403020204" pitchFamily="34" charset="0"/>
                        </a:rPr>
                        <a:t>Thermal pads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B4FF"/>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B4FF"/>
                    </a:solidFill>
                  </a:tcPr>
                </a:tc>
                <a:tc>
                  <a:txBody>
                    <a:bodyPr/>
                    <a:lstStyle/>
                    <a:p>
                      <a:pPr algn="l" rtl="0" fontAlgn="ctr"/>
                      <a:r>
                        <a:rPr lang="en-US" sz="2400" b="0" i="0" u="none" strike="noStrike">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Heat sinks for FETs, diodes, etc.</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Not necessary in 2PIC</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2348618559"/>
                  </a:ext>
                </a:extLst>
              </a:tr>
              <a:tr h="312240">
                <a:tc>
                  <a:txBody>
                    <a:bodyPr/>
                    <a:lstStyle/>
                    <a:p>
                      <a:pPr algn="l" rtl="0" fontAlgn="ctr"/>
                      <a:r>
                        <a:rPr lang="en-US" sz="2400" b="0" i="0" u="none" strike="noStrike">
                          <a:solidFill>
                            <a:srgbClr val="000000"/>
                          </a:solidFill>
                          <a:effectLst/>
                          <a:latin typeface="Source Sans Pro" panose="020B0503030403020204" pitchFamily="34" charset="0"/>
                        </a:rPr>
                        <a:t>Conformal coatings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B4FF"/>
                    </a:solidFill>
                  </a:tcPr>
                </a:tc>
                <a:tc>
                  <a:txBody>
                    <a:bodyPr/>
                    <a:lstStyle/>
                    <a:p>
                      <a:pPr algn="l" rtl="0" fontAlgn="ctr"/>
                      <a:r>
                        <a:rPr lang="en-US" sz="2400" b="0" i="0" u="none" strike="noStrike">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a:solidFill>
                            <a:srgbClr val="000000"/>
                          </a:solidFill>
                          <a:effectLst/>
                          <a:latin typeface="Source Sans Pro" panose="020B0503030403020204" pitchFamily="34" charset="0"/>
                        </a:rPr>
                        <a:t>Often applied to PSU PCB</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Not necessary</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2238942031"/>
                  </a:ext>
                </a:extLst>
              </a:tr>
              <a:tr h="352962">
                <a:tc>
                  <a:txBody>
                    <a:bodyPr/>
                    <a:lstStyle/>
                    <a:p>
                      <a:pPr algn="l" rtl="0" fontAlgn="ctr"/>
                      <a:r>
                        <a:rPr lang="en-US" sz="2400" b="0" i="0" u="none" strike="noStrike">
                          <a:solidFill>
                            <a:srgbClr val="000000"/>
                          </a:solidFill>
                          <a:effectLst/>
                          <a:latin typeface="Source Sans Pro" panose="020B0503030403020204" pitchFamily="34" charset="0"/>
                        </a:rPr>
                        <a:t>Electrical isolation pads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B4FF"/>
                    </a:solidFill>
                  </a:tcPr>
                </a:tc>
                <a:tc>
                  <a:txBody>
                    <a:bodyPr/>
                    <a:lstStyle/>
                    <a:p>
                      <a:pPr algn="l" rtl="0" fontAlgn="ctr"/>
                      <a:r>
                        <a:rPr lang="en-US" sz="2400" b="0" i="0" u="none" strike="noStrike">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Used on PSU FETs and diodes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Not necessary</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3147283927"/>
                  </a:ext>
                </a:extLst>
              </a:tr>
              <a:tr h="488950">
                <a:tc>
                  <a:txBody>
                    <a:bodyPr/>
                    <a:lstStyle/>
                    <a:p>
                      <a:pPr algn="l" rtl="0" fontAlgn="ctr"/>
                      <a:r>
                        <a:rPr lang="en-US" sz="2400" b="0" i="0" u="none" strike="noStrike" dirty="0">
                          <a:solidFill>
                            <a:srgbClr val="000000"/>
                          </a:solidFill>
                          <a:effectLst/>
                          <a:latin typeface="Source Sans Pro" panose="020B0503030403020204" pitchFamily="34" charset="0"/>
                        </a:rPr>
                        <a:t>Solder flux</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gn="l" rtl="0" fontAlgn="ctr"/>
                      <a:r>
                        <a:rPr lang="en-US" sz="2400" b="0" i="0" u="none" strike="noStrike">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B4FF"/>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B4FF"/>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PSU PCB, motherboard</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Clean by vapor degreaser.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519313400"/>
                  </a:ext>
                </a:extLst>
              </a:tr>
              <a:tr h="312240">
                <a:tc>
                  <a:txBody>
                    <a:bodyPr/>
                    <a:lstStyle/>
                    <a:p>
                      <a:pPr algn="l" rtl="0" fontAlgn="ctr"/>
                      <a:r>
                        <a:rPr lang="en-US" sz="2400" b="0" i="0" u="none" strike="noStrike">
                          <a:solidFill>
                            <a:srgbClr val="000000"/>
                          </a:solidFill>
                          <a:effectLst/>
                          <a:latin typeface="Source Sans Pro" panose="020B0503030403020204" pitchFamily="34" charset="0"/>
                        </a:rPr>
                        <a:t>Heat shrink tubing</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B4FF"/>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B4FF"/>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B4FF"/>
                    </a:solidFill>
                  </a:tcPr>
                </a:tc>
                <a:tc>
                  <a:txBody>
                    <a:bodyPr/>
                    <a:lstStyle/>
                    <a:p>
                      <a:pPr algn="l" rtl="0" fontAlgn="ctr"/>
                      <a:r>
                        <a:rPr lang="en-US" sz="2400" b="0" i="0" u="none" strike="noStrike">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Wiring, cable assemblies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Minimize</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1652518210"/>
                  </a:ext>
                </a:extLst>
              </a:tr>
              <a:tr h="312240">
                <a:tc>
                  <a:txBody>
                    <a:bodyPr/>
                    <a:lstStyle/>
                    <a:p>
                      <a:pPr algn="l" rtl="0" fontAlgn="ctr"/>
                      <a:r>
                        <a:rPr lang="en-US" sz="2400" b="0" i="0" u="none" strike="noStrike">
                          <a:solidFill>
                            <a:srgbClr val="000000"/>
                          </a:solidFill>
                          <a:effectLst/>
                          <a:latin typeface="Source Sans Pro" panose="020B0503030403020204" pitchFamily="34" charset="0"/>
                        </a:rPr>
                        <a:t>Elastomers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gn="l" rtl="0" fontAlgn="ctr"/>
                      <a:r>
                        <a:rPr lang="en-US" sz="2400" b="0" i="0" u="none" strike="noStrike">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gn="l" rtl="0" fontAlgn="ctr"/>
                      <a:r>
                        <a:rPr lang="en-US" sz="2400" b="0" i="0" u="none" strike="noStrike">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gn="l" rtl="0" fontAlgn="ctr"/>
                      <a:r>
                        <a:rPr lang="en-US" sz="2400" b="0" i="0" u="none" strike="noStrike">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B4FF"/>
                    </a:solidFill>
                  </a:tcPr>
                </a:tc>
                <a:tc>
                  <a:txBody>
                    <a:bodyPr/>
                    <a:lstStyle/>
                    <a:p>
                      <a:pPr algn="l" rtl="0" fontAlgn="ctr"/>
                      <a:r>
                        <a:rPr lang="en-US" sz="2400" b="0" i="0" u="none" strike="noStrike">
                          <a:solidFill>
                            <a:srgbClr val="000000"/>
                          </a:solidFill>
                          <a:effectLst/>
                          <a:latin typeface="Source Sans Pro" panose="020B0503030403020204" pitchFamily="34" charset="0"/>
                        </a:rPr>
                        <a:t>Tank O-rings, seals, etc.</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Minimize or preclean</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984699025"/>
                  </a:ext>
                </a:extLst>
              </a:tr>
              <a:tr h="488950">
                <a:tc>
                  <a:txBody>
                    <a:bodyPr/>
                    <a:lstStyle/>
                    <a:p>
                      <a:pPr algn="l" rtl="0" fontAlgn="ctr"/>
                      <a:r>
                        <a:rPr lang="en-US" sz="2400" b="0" i="0" u="none" strike="noStrike" dirty="0">
                          <a:solidFill>
                            <a:srgbClr val="000000"/>
                          </a:solidFill>
                          <a:effectLst/>
                          <a:latin typeface="Source Sans Pro" panose="020B0503030403020204" pitchFamily="34" charset="0"/>
                        </a:rPr>
                        <a:t>Foam Rubber</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B4FF"/>
                    </a:solidFill>
                  </a:tcPr>
                </a:tc>
                <a:tc>
                  <a:txBody>
                    <a:bodyPr/>
                    <a:lstStyle/>
                    <a:p>
                      <a:pPr algn="l" rtl="0" fontAlgn="ctr"/>
                      <a:r>
                        <a:rPr lang="en-US" sz="2400" b="0" i="0" u="none" strike="noStrike">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Airflow guides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rtl="0" fontAlgn="ctr"/>
                      <a:r>
                        <a:rPr lang="en-US" sz="2400" b="0" i="0" u="none" strike="noStrike" dirty="0">
                          <a:solidFill>
                            <a:srgbClr val="000000"/>
                          </a:solidFill>
                          <a:effectLst/>
                          <a:latin typeface="Source Sans Pro" panose="020B0503030403020204" pitchFamily="34" charset="0"/>
                        </a:rPr>
                        <a:t>Not necessary</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406433701"/>
                  </a:ext>
                </a:extLst>
              </a:tr>
            </a:tbl>
          </a:graphicData>
        </a:graphic>
      </p:graphicFrame>
      <p:sp>
        <p:nvSpPr>
          <p:cNvPr id="7" name="TextBox 6">
            <a:extLst>
              <a:ext uri="{FF2B5EF4-FFF2-40B4-BE49-F238E27FC236}">
                <a16:creationId xmlns:a16="http://schemas.microsoft.com/office/drawing/2014/main" id="{EDCC3703-4310-4614-A67A-A764A3049DD5}"/>
              </a:ext>
            </a:extLst>
          </p:cNvPr>
          <p:cNvSpPr txBox="1"/>
          <p:nvPr/>
        </p:nvSpPr>
        <p:spPr>
          <a:xfrm flipH="1">
            <a:off x="2923953" y="2862912"/>
            <a:ext cx="17814388" cy="492443"/>
          </a:xfrm>
          <a:prstGeom prst="rect">
            <a:avLst/>
          </a:prstGeom>
          <a:noFill/>
          <a:ln>
            <a:noFill/>
          </a:ln>
        </p:spPr>
        <p:txBody>
          <a:bodyPr wrap="square" lIns="0" tIns="0" rIns="0" bIns="0" rtlCol="0">
            <a:spAutoFit/>
          </a:bodyPr>
          <a:lstStyle/>
          <a:p>
            <a:pPr algn="ctr"/>
            <a:r>
              <a:rPr lang="en-US" sz="3200" b="1" dirty="0">
                <a:solidFill>
                  <a:prstClr val="black"/>
                </a:solidFill>
              </a:rPr>
              <a:t>TABLE 3 – Common sources of fluid contamination in fluorochemical immersion cooling</a:t>
            </a:r>
          </a:p>
        </p:txBody>
      </p:sp>
    </p:spTree>
    <p:extLst>
      <p:ext uri="{BB962C8B-B14F-4D97-AF65-F5344CB8AC3E}">
        <p14:creationId xmlns:p14="http://schemas.microsoft.com/office/powerpoint/2010/main" val="2121102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box&#10;&#10;Description automatically generated">
            <a:extLst>
              <a:ext uri="{FF2B5EF4-FFF2-40B4-BE49-F238E27FC236}">
                <a16:creationId xmlns:a16="http://schemas.microsoft.com/office/drawing/2014/main" id="{2953B620-ACC9-499A-BFEB-CA4924549FB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26524" t="5992" r="5789"/>
          <a:stretch/>
        </p:blipFill>
        <p:spPr>
          <a:xfrm>
            <a:off x="8814183" y="7525893"/>
            <a:ext cx="9283863" cy="6190107"/>
          </a:xfrm>
          <a:prstGeom prst="rect">
            <a:avLst/>
          </a:prstGeom>
        </p:spPr>
      </p:pic>
      <p:sp>
        <p:nvSpPr>
          <p:cNvPr id="3" name="Rectangle 2">
            <a:extLst>
              <a:ext uri="{FF2B5EF4-FFF2-40B4-BE49-F238E27FC236}">
                <a16:creationId xmlns:a16="http://schemas.microsoft.com/office/drawing/2014/main" id="{B1D581B6-20E4-42E1-AD0A-D140B0101B00}"/>
              </a:ext>
            </a:extLst>
          </p:cNvPr>
          <p:cNvSpPr/>
          <p:nvPr/>
        </p:nvSpPr>
        <p:spPr>
          <a:xfrm>
            <a:off x="1001954" y="3355951"/>
            <a:ext cx="4234069" cy="1540298"/>
          </a:xfrm>
          <a:prstGeom prst="rect">
            <a:avLst/>
          </a:prstGeom>
          <a:solidFill>
            <a:srgbClr val="EB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Maintenance and</a:t>
            </a:r>
          </a:p>
          <a:p>
            <a:pPr algn="ctr"/>
            <a:r>
              <a:rPr lang="en-US" sz="2800">
                <a:solidFill>
                  <a:schemeClr val="tx1"/>
                </a:solidFill>
              </a:rPr>
              <a:t>Ergonomics</a:t>
            </a:r>
            <a:endParaRPr lang="en-US" sz="2800" dirty="0">
              <a:solidFill>
                <a:schemeClr val="tx1"/>
              </a:solidFill>
            </a:endParaRPr>
          </a:p>
        </p:txBody>
      </p:sp>
      <p:sp>
        <p:nvSpPr>
          <p:cNvPr id="4" name="Rectangle 3">
            <a:extLst>
              <a:ext uri="{FF2B5EF4-FFF2-40B4-BE49-F238E27FC236}">
                <a16:creationId xmlns:a16="http://schemas.microsoft.com/office/drawing/2014/main" id="{508E5881-C293-44D1-B377-C7E1D8CAC45E}"/>
              </a:ext>
            </a:extLst>
          </p:cNvPr>
          <p:cNvSpPr/>
          <p:nvPr/>
        </p:nvSpPr>
        <p:spPr>
          <a:xfrm>
            <a:off x="5638984" y="3638024"/>
            <a:ext cx="10688547" cy="1477328"/>
          </a:xfrm>
          <a:prstGeom prst="rect">
            <a:avLst/>
          </a:prstGeom>
        </p:spPr>
        <p:txBody>
          <a:bodyPr wrap="square" tIns="91440" bIns="91440" anchor="ctr">
            <a:spAutoFit/>
          </a:bodyPr>
          <a:lstStyle/>
          <a:p>
            <a:pPr marL="457200" lvl="2" indent="-457200">
              <a:buFont typeface="Arial" panose="020B0604020202020204" pitchFamily="34" charset="0"/>
              <a:buChar char="•"/>
            </a:pPr>
            <a:r>
              <a:rPr lang="en-US" sz="2800" dirty="0"/>
              <a:t>Accessibility and ergonomics require manageable server masses and possibly robotics.</a:t>
            </a:r>
            <a:endParaRPr lang="en-US" sz="3200" dirty="0"/>
          </a:p>
          <a:p>
            <a:pPr lvl="2"/>
            <a:endParaRPr lang="en-US" sz="2800" dirty="0">
              <a:highlight>
                <a:srgbClr val="FFFF00"/>
              </a:highlight>
            </a:endParaRPr>
          </a:p>
        </p:txBody>
      </p:sp>
      <p:sp>
        <p:nvSpPr>
          <p:cNvPr id="16" name="Rectangle 15">
            <a:extLst>
              <a:ext uri="{FF2B5EF4-FFF2-40B4-BE49-F238E27FC236}">
                <a16:creationId xmlns:a16="http://schemas.microsoft.com/office/drawing/2014/main" id="{E607C5EE-4B43-494A-970F-458D18892257}"/>
              </a:ext>
            </a:extLst>
          </p:cNvPr>
          <p:cNvSpPr/>
          <p:nvPr/>
        </p:nvSpPr>
        <p:spPr>
          <a:xfrm>
            <a:off x="1001953" y="2113867"/>
            <a:ext cx="15969651" cy="834562"/>
          </a:xfrm>
          <a:prstGeom prst="rect">
            <a:avLst/>
          </a:prstGeom>
          <a:solidFill>
            <a:srgbClr val="99C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Implementation Considerations</a:t>
            </a:r>
          </a:p>
        </p:txBody>
      </p:sp>
      <p:sp>
        <p:nvSpPr>
          <p:cNvPr id="20" name="Rectangle 19">
            <a:extLst>
              <a:ext uri="{FF2B5EF4-FFF2-40B4-BE49-F238E27FC236}">
                <a16:creationId xmlns:a16="http://schemas.microsoft.com/office/drawing/2014/main" id="{980BF77F-947E-44DE-848A-0E45D60572BF}"/>
              </a:ext>
            </a:extLst>
          </p:cNvPr>
          <p:cNvSpPr/>
          <p:nvPr/>
        </p:nvSpPr>
        <p:spPr>
          <a:xfrm>
            <a:off x="1001955" y="5294478"/>
            <a:ext cx="4234069" cy="1764689"/>
          </a:xfrm>
          <a:prstGeom prst="rect">
            <a:avLst/>
          </a:prstGeom>
          <a:solidFill>
            <a:srgbClr val="EB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Production Testing</a:t>
            </a:r>
          </a:p>
        </p:txBody>
      </p:sp>
      <p:sp>
        <p:nvSpPr>
          <p:cNvPr id="19" name="Rectangle 18">
            <a:extLst>
              <a:ext uri="{FF2B5EF4-FFF2-40B4-BE49-F238E27FC236}">
                <a16:creationId xmlns:a16="http://schemas.microsoft.com/office/drawing/2014/main" id="{B7DD6C82-75A2-4862-8919-35920EB53EF1}"/>
              </a:ext>
            </a:extLst>
          </p:cNvPr>
          <p:cNvSpPr/>
          <p:nvPr/>
        </p:nvSpPr>
        <p:spPr>
          <a:xfrm>
            <a:off x="5660924" y="5511922"/>
            <a:ext cx="10688547" cy="1046440"/>
          </a:xfrm>
          <a:prstGeom prst="rect">
            <a:avLst/>
          </a:prstGeom>
        </p:spPr>
        <p:txBody>
          <a:bodyPr wrap="square" tIns="91440" bIns="91440" anchor="ctr">
            <a:spAutoFit/>
          </a:bodyPr>
          <a:lstStyle/>
          <a:p>
            <a:pPr marL="457200" lvl="2" indent="-457200">
              <a:buFont typeface="Arial" panose="020B0604020202020204" pitchFamily="34" charset="0"/>
              <a:buChar char="•"/>
            </a:pPr>
            <a:r>
              <a:rPr lang="en-US" sz="2800" dirty="0"/>
              <a:t>The path from production to deployment will require unique methods of thermal test, burn-in, etc.</a:t>
            </a:r>
          </a:p>
        </p:txBody>
      </p:sp>
      <p:sp>
        <p:nvSpPr>
          <p:cNvPr id="29" name="Rectangle 28">
            <a:extLst>
              <a:ext uri="{FF2B5EF4-FFF2-40B4-BE49-F238E27FC236}">
                <a16:creationId xmlns:a16="http://schemas.microsoft.com/office/drawing/2014/main" id="{1ECB189E-EC46-405F-8268-BF5B271BE019}"/>
              </a:ext>
            </a:extLst>
          </p:cNvPr>
          <p:cNvSpPr/>
          <p:nvPr/>
        </p:nvSpPr>
        <p:spPr>
          <a:xfrm>
            <a:off x="5236022" y="5298584"/>
            <a:ext cx="11735582" cy="1763224"/>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US" sz="3600" b="1" kern="1200" dirty="0">
              <a:solidFill>
                <a:schemeClr val="bg1"/>
              </a:solidFill>
              <a:latin typeface="Source Sans Pro" panose="02020500000000000000" charset="0"/>
              <a:ea typeface="Microsoft YaHei" panose="020B0503020204020204" pitchFamily="34" charset="-122"/>
            </a:endParaRPr>
          </a:p>
        </p:txBody>
      </p:sp>
      <p:sp>
        <p:nvSpPr>
          <p:cNvPr id="30" name="Rectangle 29">
            <a:extLst>
              <a:ext uri="{FF2B5EF4-FFF2-40B4-BE49-F238E27FC236}">
                <a16:creationId xmlns:a16="http://schemas.microsoft.com/office/drawing/2014/main" id="{E7F9A142-AA34-48FC-8ECE-B155AA15D570}"/>
              </a:ext>
            </a:extLst>
          </p:cNvPr>
          <p:cNvSpPr/>
          <p:nvPr/>
        </p:nvSpPr>
        <p:spPr>
          <a:xfrm>
            <a:off x="5236022" y="3360253"/>
            <a:ext cx="11735582" cy="1517561"/>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US" sz="3600" b="1" kern="1200" dirty="0">
              <a:solidFill>
                <a:schemeClr val="bg1"/>
              </a:solidFill>
              <a:latin typeface="Source Sans Pro" panose="02020500000000000000" charset="0"/>
              <a:ea typeface="Microsoft YaHei" panose="020B0503020204020204" pitchFamily="34" charset="-122"/>
            </a:endParaRPr>
          </a:p>
        </p:txBody>
      </p:sp>
      <p:grpSp>
        <p:nvGrpSpPr>
          <p:cNvPr id="7" name="Group 6">
            <a:extLst>
              <a:ext uri="{FF2B5EF4-FFF2-40B4-BE49-F238E27FC236}">
                <a16:creationId xmlns:a16="http://schemas.microsoft.com/office/drawing/2014/main" id="{C76E6282-BFF9-497D-9735-11CAA9988628}"/>
              </a:ext>
            </a:extLst>
          </p:cNvPr>
          <p:cNvGrpSpPr/>
          <p:nvPr/>
        </p:nvGrpSpPr>
        <p:grpSpPr>
          <a:xfrm>
            <a:off x="17676897" y="2113867"/>
            <a:ext cx="5944781" cy="7926375"/>
            <a:chOff x="17676897" y="2113867"/>
            <a:chExt cx="5944781" cy="7926375"/>
          </a:xfrm>
        </p:grpSpPr>
        <p:pic>
          <p:nvPicPr>
            <p:cNvPr id="21" name="Picture 20">
              <a:extLst>
                <a:ext uri="{FF2B5EF4-FFF2-40B4-BE49-F238E27FC236}">
                  <a16:creationId xmlns:a16="http://schemas.microsoft.com/office/drawing/2014/main" id="{7F4DAD32-CB1B-498C-8757-31463095D9BF}"/>
                </a:ext>
              </a:extLst>
            </p:cNvPr>
            <p:cNvPicPr>
              <a:picLocks noChangeAspect="1"/>
            </p:cNvPicPr>
            <p:nvPr/>
          </p:nvPicPr>
          <p:blipFill>
            <a:blip r:embed="rId5"/>
            <a:stretch>
              <a:fillRect/>
            </a:stretch>
          </p:blipFill>
          <p:spPr>
            <a:xfrm>
              <a:off x="17676897" y="2113867"/>
              <a:ext cx="5944781" cy="7926375"/>
            </a:xfrm>
            <a:prstGeom prst="rect">
              <a:avLst/>
            </a:prstGeom>
            <a:ln w="19050">
              <a:solidFill>
                <a:schemeClr val="tx1"/>
              </a:solidFill>
            </a:ln>
          </p:spPr>
        </p:pic>
        <p:sp>
          <p:nvSpPr>
            <p:cNvPr id="22" name="TextBox 21">
              <a:extLst>
                <a:ext uri="{FF2B5EF4-FFF2-40B4-BE49-F238E27FC236}">
                  <a16:creationId xmlns:a16="http://schemas.microsoft.com/office/drawing/2014/main" id="{56FB054A-20F5-4EDD-9209-58EA21D17159}"/>
                </a:ext>
              </a:extLst>
            </p:cNvPr>
            <p:cNvSpPr txBox="1"/>
            <p:nvPr/>
          </p:nvSpPr>
          <p:spPr>
            <a:xfrm>
              <a:off x="17825256" y="9596501"/>
              <a:ext cx="4935918" cy="307777"/>
            </a:xfrm>
            <a:prstGeom prst="rect">
              <a:avLst/>
            </a:prstGeom>
            <a:noFill/>
          </p:spPr>
          <p:txBody>
            <a:bodyPr wrap="square" lIns="0" tIns="0" rIns="0" bIns="0" rtlCol="0">
              <a:spAutoFit/>
            </a:bodyPr>
            <a:lstStyle/>
            <a:p>
              <a:r>
                <a:rPr lang="en-US" sz="2000" i="1" dirty="0">
                  <a:solidFill>
                    <a:schemeClr val="bg1"/>
                  </a:solidFill>
                </a:rPr>
                <a:t>Courtesy  </a:t>
              </a:r>
              <a:r>
                <a:rPr lang="en-US" sz="2000" i="1" dirty="0" err="1">
                  <a:solidFill>
                    <a:schemeClr val="bg1"/>
                  </a:solidFill>
                </a:rPr>
                <a:t>LonGwin</a:t>
              </a:r>
              <a:endParaRPr lang="en-US" sz="2000" i="1" dirty="0">
                <a:solidFill>
                  <a:schemeClr val="bg1"/>
                </a:solidFill>
              </a:endParaRPr>
            </a:p>
          </p:txBody>
        </p:sp>
      </p:grpSp>
      <p:sp>
        <p:nvSpPr>
          <p:cNvPr id="18" name="TextBox 17">
            <a:extLst>
              <a:ext uri="{FF2B5EF4-FFF2-40B4-BE49-F238E27FC236}">
                <a16:creationId xmlns:a16="http://schemas.microsoft.com/office/drawing/2014/main" id="{9ED9C206-AA4A-4D17-AB33-0668E209FB6D}"/>
              </a:ext>
            </a:extLst>
          </p:cNvPr>
          <p:cNvSpPr txBox="1"/>
          <p:nvPr/>
        </p:nvSpPr>
        <p:spPr>
          <a:xfrm flipH="1">
            <a:off x="17676893" y="10276039"/>
            <a:ext cx="5944782" cy="1477328"/>
          </a:xfrm>
          <a:prstGeom prst="rect">
            <a:avLst/>
          </a:prstGeom>
          <a:noFill/>
          <a:ln>
            <a:noFill/>
          </a:ln>
        </p:spPr>
        <p:txBody>
          <a:bodyPr wrap="square" lIns="0" tIns="0" rIns="0" bIns="0" rtlCol="0">
            <a:spAutoFit/>
          </a:bodyPr>
          <a:lstStyle/>
          <a:p>
            <a:pPr algn="r"/>
            <a:r>
              <a:rPr lang="en-US" sz="2400" b="1" dirty="0">
                <a:solidFill>
                  <a:prstClr val="black"/>
                </a:solidFill>
              </a:rPr>
              <a:t>FIGURE 16 – Vendor </a:t>
            </a:r>
            <a:r>
              <a:rPr lang="en-US" sz="2400" b="1" dirty="0" err="1">
                <a:solidFill>
                  <a:prstClr val="black"/>
                </a:solidFill>
              </a:rPr>
              <a:t>LonGwin</a:t>
            </a:r>
            <a:r>
              <a:rPr lang="en-US" sz="2400" b="1" dirty="0">
                <a:solidFill>
                  <a:prstClr val="black"/>
                </a:solidFill>
              </a:rPr>
              <a:t> is providing test stations of the type needed to validate thermal performance of 2-phase boiler assemblies.</a:t>
            </a:r>
          </a:p>
        </p:txBody>
      </p:sp>
      <p:sp>
        <p:nvSpPr>
          <p:cNvPr id="25" name="Title 1">
            <a:extLst>
              <a:ext uri="{FF2B5EF4-FFF2-40B4-BE49-F238E27FC236}">
                <a16:creationId xmlns:a16="http://schemas.microsoft.com/office/drawing/2014/main" id="{19FEAAC0-9B63-4417-95E8-B6F838C55B2C}"/>
              </a:ext>
            </a:extLst>
          </p:cNvPr>
          <p:cNvSpPr>
            <a:spLocks noGrp="1"/>
          </p:cNvSpPr>
          <p:nvPr>
            <p:ph type="title"/>
          </p:nvPr>
        </p:nvSpPr>
        <p:spPr>
          <a:xfrm>
            <a:off x="922347" y="166047"/>
            <a:ext cx="23122965" cy="1540298"/>
          </a:xfrm>
        </p:spPr>
        <p:txBody>
          <a:bodyPr/>
          <a:lstStyle/>
          <a:p>
            <a:r>
              <a:rPr lang="en-US" sz="7200" dirty="0">
                <a:solidFill>
                  <a:schemeClr val="tx1"/>
                </a:solidFill>
              </a:rPr>
              <a:t>Enabling Immersion Cooling with Fluorochemicals</a:t>
            </a:r>
          </a:p>
        </p:txBody>
      </p:sp>
      <p:grpSp>
        <p:nvGrpSpPr>
          <p:cNvPr id="26" name="Group 25">
            <a:extLst>
              <a:ext uri="{FF2B5EF4-FFF2-40B4-BE49-F238E27FC236}">
                <a16:creationId xmlns:a16="http://schemas.microsoft.com/office/drawing/2014/main" id="{2D0123F8-77B9-44FF-84C4-E24A0C2A18BB}"/>
              </a:ext>
            </a:extLst>
          </p:cNvPr>
          <p:cNvGrpSpPr/>
          <p:nvPr/>
        </p:nvGrpSpPr>
        <p:grpSpPr>
          <a:xfrm>
            <a:off x="22774564" y="9146755"/>
            <a:ext cx="1552406" cy="1129284"/>
            <a:chOff x="7523964" y="1004229"/>
            <a:chExt cx="776203" cy="564642"/>
          </a:xfrm>
        </p:grpSpPr>
        <p:sp>
          <p:nvSpPr>
            <p:cNvPr id="27" name="Oval 26">
              <a:extLst>
                <a:ext uri="{FF2B5EF4-FFF2-40B4-BE49-F238E27FC236}">
                  <a16:creationId xmlns:a16="http://schemas.microsoft.com/office/drawing/2014/main" id="{5D1C9B67-AAFE-41D2-B93A-5A00EF411535}"/>
                </a:ext>
              </a:extLst>
            </p:cNvPr>
            <p:cNvSpPr/>
            <p:nvPr/>
          </p:nvSpPr>
          <p:spPr>
            <a:xfrm>
              <a:off x="7523964" y="1004229"/>
              <a:ext cx="705568" cy="564642"/>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lstStyle/>
            <a:p>
              <a:pPr algn="ctr"/>
              <a:endParaRPr lang="en-US" sz="4000" dirty="0"/>
            </a:p>
          </p:txBody>
        </p:sp>
        <p:sp>
          <p:nvSpPr>
            <p:cNvPr id="28" name="TextBox 27">
              <a:extLst>
                <a:ext uri="{FF2B5EF4-FFF2-40B4-BE49-F238E27FC236}">
                  <a16:creationId xmlns:a16="http://schemas.microsoft.com/office/drawing/2014/main" id="{096C2963-4955-4749-8A00-90FDF80248F5}"/>
                </a:ext>
              </a:extLst>
            </p:cNvPr>
            <p:cNvSpPr txBox="1"/>
            <p:nvPr/>
          </p:nvSpPr>
          <p:spPr>
            <a:xfrm>
              <a:off x="7693592" y="1038010"/>
              <a:ext cx="606575" cy="430887"/>
            </a:xfrm>
            <a:prstGeom prst="rect">
              <a:avLst/>
            </a:prstGeom>
            <a:noFill/>
          </p:spPr>
          <p:txBody>
            <a:bodyPr wrap="square" lIns="0" tIns="0" rIns="0" bIns="0" rtlCol="0">
              <a:spAutoFit/>
            </a:bodyPr>
            <a:lstStyle/>
            <a:p>
              <a:r>
                <a:rPr lang="en-US" sz="5600" b="1" dirty="0">
                  <a:latin typeface="+mn-lt"/>
                </a:rPr>
                <a:t>2</a:t>
              </a:r>
              <a:r>
                <a:rPr lang="en-US" sz="5600" b="1" dirty="0">
                  <a:latin typeface="Symbol" panose="05050102010706020507" pitchFamily="18" charset="2"/>
                </a:rPr>
                <a:t>f</a:t>
              </a:r>
            </a:p>
          </p:txBody>
        </p:sp>
      </p:grpSp>
      <p:sp>
        <p:nvSpPr>
          <p:cNvPr id="12" name="TextBox 11">
            <a:extLst>
              <a:ext uri="{FF2B5EF4-FFF2-40B4-BE49-F238E27FC236}">
                <a16:creationId xmlns:a16="http://schemas.microsoft.com/office/drawing/2014/main" id="{AC619A2F-F9B3-4C7E-B864-7E28CD90E752}"/>
              </a:ext>
            </a:extLst>
          </p:cNvPr>
          <p:cNvSpPr txBox="1"/>
          <p:nvPr/>
        </p:nvSpPr>
        <p:spPr>
          <a:xfrm flipH="1">
            <a:off x="5263044" y="8403697"/>
            <a:ext cx="4350463" cy="1477328"/>
          </a:xfrm>
          <a:prstGeom prst="rect">
            <a:avLst/>
          </a:prstGeom>
          <a:noFill/>
          <a:ln>
            <a:noFill/>
          </a:ln>
        </p:spPr>
        <p:txBody>
          <a:bodyPr wrap="square" lIns="0" tIns="0" rIns="0" bIns="0" rtlCol="0">
            <a:spAutoFit/>
          </a:bodyPr>
          <a:lstStyle/>
          <a:p>
            <a:pPr algn="r"/>
            <a:r>
              <a:rPr lang="en-US" sz="2400" b="1" dirty="0">
                <a:solidFill>
                  <a:prstClr val="black"/>
                </a:solidFill>
              </a:rPr>
              <a:t>FIGURE 15 – </a:t>
            </a:r>
            <a:r>
              <a:rPr lang="en-US" sz="2400" b="1" dirty="0" err="1">
                <a:solidFill>
                  <a:prstClr val="black"/>
                </a:solidFill>
              </a:rPr>
              <a:t>TMGcore’s</a:t>
            </a:r>
            <a:r>
              <a:rPr lang="en-US" sz="2400" b="1" dirty="0">
                <a:solidFill>
                  <a:prstClr val="black"/>
                </a:solidFill>
              </a:rPr>
              <a:t> OTTO platform uses robotics to swap hardware in and out of the tank.</a:t>
            </a:r>
          </a:p>
        </p:txBody>
      </p:sp>
      <p:sp>
        <p:nvSpPr>
          <p:cNvPr id="14" name="Rectangle 13">
            <a:extLst>
              <a:ext uri="{FF2B5EF4-FFF2-40B4-BE49-F238E27FC236}">
                <a16:creationId xmlns:a16="http://schemas.microsoft.com/office/drawing/2014/main" id="{5433CDAE-8963-4D0F-8A37-D2B3E2446CDF}"/>
              </a:ext>
            </a:extLst>
          </p:cNvPr>
          <p:cNvSpPr/>
          <p:nvPr/>
        </p:nvSpPr>
        <p:spPr>
          <a:xfrm>
            <a:off x="423746" y="11951311"/>
            <a:ext cx="8051181" cy="1764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1AAB273-7AAD-4200-AD47-2ACD443A0D6B}"/>
              </a:ext>
            </a:extLst>
          </p:cNvPr>
          <p:cNvPicPr>
            <a:picLocks noChangeAspect="1"/>
          </p:cNvPicPr>
          <p:nvPr/>
        </p:nvPicPr>
        <p:blipFill rotWithShape="1">
          <a:blip r:embed="rId6">
            <a:clrChange>
              <a:clrFrom>
                <a:srgbClr val="FFFFFF"/>
              </a:clrFrom>
              <a:clrTo>
                <a:srgbClr val="FFFFFF">
                  <a:alpha val="0"/>
                </a:srgbClr>
              </a:clrTo>
            </a:clrChange>
          </a:blip>
          <a:srcRect t="86745" r="56614" b="880"/>
          <a:stretch/>
        </p:blipFill>
        <p:spPr>
          <a:xfrm>
            <a:off x="-655815" y="11852199"/>
            <a:ext cx="11639072" cy="1867413"/>
          </a:xfrm>
          <a:prstGeom prst="rect">
            <a:avLst/>
          </a:prstGeom>
        </p:spPr>
      </p:pic>
    </p:spTree>
    <p:extLst>
      <p:ext uri="{BB962C8B-B14F-4D97-AF65-F5344CB8AC3E}">
        <p14:creationId xmlns:p14="http://schemas.microsoft.com/office/powerpoint/2010/main" val="363496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close up of a box&#10;&#10;Description automatically generated">
            <a:extLst>
              <a:ext uri="{FF2B5EF4-FFF2-40B4-BE49-F238E27FC236}">
                <a16:creationId xmlns:a16="http://schemas.microsoft.com/office/drawing/2014/main" id="{9319D0B0-EB56-487E-9AFF-FE5F61C0C1FD}"/>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Lst>
          </a:blip>
          <a:srcRect l="6881" r="3925"/>
          <a:stretch/>
        </p:blipFill>
        <p:spPr>
          <a:xfrm>
            <a:off x="18191891" y="3238194"/>
            <a:ext cx="5417629" cy="4409046"/>
          </a:xfrm>
          <a:prstGeom prst="rect">
            <a:avLst/>
          </a:prstGeom>
        </p:spPr>
      </p:pic>
      <p:pic>
        <p:nvPicPr>
          <p:cNvPr id="29747" name="Picture 51" descr="Image result for tmgcore">
            <a:extLst>
              <a:ext uri="{FF2B5EF4-FFF2-40B4-BE49-F238E27FC236}">
                <a16:creationId xmlns:a16="http://schemas.microsoft.com/office/drawing/2014/main" id="{1173F3D4-ED10-4716-A138-9ABA558AF89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1543"/>
          <a:stretch/>
        </p:blipFill>
        <p:spPr bwMode="auto">
          <a:xfrm>
            <a:off x="6090520" y="3692067"/>
            <a:ext cx="5413835" cy="2086555"/>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B1AECC08-76D0-42B2-9F75-8F161C62EC59}"/>
              </a:ext>
            </a:extLst>
          </p:cNvPr>
          <p:cNvSpPr/>
          <p:nvPr/>
        </p:nvSpPr>
        <p:spPr>
          <a:xfrm>
            <a:off x="18192425" y="2138844"/>
            <a:ext cx="5417629" cy="1117186"/>
          </a:xfrm>
          <a:prstGeom prst="rect">
            <a:avLst/>
          </a:prstGeom>
          <a:solidFill>
            <a:srgbClr val="24B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n-US" sz="3600" b="1" kern="1200" dirty="0">
                <a:solidFill>
                  <a:schemeClr val="bg1"/>
                </a:solidFill>
                <a:latin typeface="Source Sans Pro" panose="02020500000000000000" charset="0"/>
                <a:ea typeface="Microsoft YaHei" panose="020B0503020204020204" pitchFamily="34" charset="-122"/>
              </a:rPr>
              <a:t>d. Turbine Air Systems</a:t>
            </a:r>
          </a:p>
        </p:txBody>
      </p:sp>
      <p:sp>
        <p:nvSpPr>
          <p:cNvPr id="11" name="Rectangle 10">
            <a:extLst>
              <a:ext uri="{FF2B5EF4-FFF2-40B4-BE49-F238E27FC236}">
                <a16:creationId xmlns:a16="http://schemas.microsoft.com/office/drawing/2014/main" id="{3D689DB1-DE3A-4D91-9304-84CFD3783B5B}"/>
              </a:ext>
            </a:extLst>
          </p:cNvPr>
          <p:cNvSpPr/>
          <p:nvPr/>
        </p:nvSpPr>
        <p:spPr>
          <a:xfrm>
            <a:off x="11763138" y="2173641"/>
            <a:ext cx="6135986" cy="1094180"/>
          </a:xfrm>
          <a:prstGeom prst="rect">
            <a:avLst/>
          </a:prstGeom>
          <a:solidFill>
            <a:srgbClr val="99C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n-US" sz="3600" b="1" kern="1200" dirty="0">
                <a:solidFill>
                  <a:schemeClr val="bg1"/>
                </a:solidFill>
                <a:latin typeface="Source Sans Pro" panose="02020500000000000000" charset="0"/>
                <a:ea typeface="Microsoft YaHei" panose="020B0503020204020204" pitchFamily="34" charset="-122"/>
              </a:rPr>
              <a:t>c. Wiwynn</a:t>
            </a:r>
            <a:r>
              <a:rPr lang="en-US" sz="3600" b="1" kern="1200" baseline="30000" dirty="0">
                <a:solidFill>
                  <a:schemeClr val="bg1"/>
                </a:solidFill>
                <a:latin typeface="Source Sans Pro" panose="02020500000000000000" charset="0"/>
                <a:ea typeface="Microsoft YaHei" panose="020B0503020204020204" pitchFamily="34" charset="-122"/>
              </a:rPr>
              <a:t>8</a:t>
            </a:r>
            <a:endParaRPr lang="en-US" sz="3600" b="1" kern="1200" dirty="0">
              <a:solidFill>
                <a:schemeClr val="bg1"/>
              </a:solidFill>
              <a:latin typeface="Source Sans Pro" panose="02020500000000000000" charset="0"/>
              <a:ea typeface="Microsoft YaHei" panose="020B0503020204020204" pitchFamily="34" charset="-122"/>
            </a:endParaRPr>
          </a:p>
        </p:txBody>
      </p:sp>
      <p:sp>
        <p:nvSpPr>
          <p:cNvPr id="10" name="Rectangle 9">
            <a:extLst>
              <a:ext uri="{FF2B5EF4-FFF2-40B4-BE49-F238E27FC236}">
                <a16:creationId xmlns:a16="http://schemas.microsoft.com/office/drawing/2014/main" id="{D453B4D0-9E57-4AAB-81A2-C7EE5F19BEE4}"/>
              </a:ext>
            </a:extLst>
          </p:cNvPr>
          <p:cNvSpPr/>
          <p:nvPr/>
        </p:nvSpPr>
        <p:spPr>
          <a:xfrm>
            <a:off x="6079910" y="2150634"/>
            <a:ext cx="5424978" cy="1131154"/>
          </a:xfrm>
          <a:prstGeom prst="rect">
            <a:avLst/>
          </a:prstGeom>
          <a:solidFill>
            <a:srgbClr val="0A3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n-US" sz="3600" b="1" kern="1200" dirty="0">
                <a:solidFill>
                  <a:schemeClr val="bg1"/>
                </a:solidFill>
                <a:latin typeface="Source Sans Pro" panose="02020500000000000000" charset="0"/>
                <a:ea typeface="Microsoft YaHei" panose="020B0503020204020204" pitchFamily="34" charset="-122"/>
              </a:rPr>
              <a:t>b. </a:t>
            </a:r>
            <a:r>
              <a:rPr lang="en-US" sz="3600" b="1" kern="1200" dirty="0" err="1">
                <a:solidFill>
                  <a:schemeClr val="bg1"/>
                </a:solidFill>
                <a:latin typeface="Source Sans Pro" panose="02020500000000000000" charset="0"/>
                <a:ea typeface="Microsoft YaHei" panose="020B0503020204020204" pitchFamily="34" charset="-122"/>
              </a:rPr>
              <a:t>TMGcore</a:t>
            </a:r>
            <a:endParaRPr lang="en-US" sz="3600" b="1" kern="1200" dirty="0">
              <a:solidFill>
                <a:schemeClr val="bg1"/>
              </a:solidFill>
              <a:latin typeface="Source Sans Pro" panose="02020500000000000000" charset="0"/>
              <a:ea typeface="Microsoft YaHei" panose="020B0503020204020204" pitchFamily="34" charset="-122"/>
            </a:endParaRPr>
          </a:p>
        </p:txBody>
      </p:sp>
      <p:sp>
        <p:nvSpPr>
          <p:cNvPr id="3" name="Rectangle 2">
            <a:extLst>
              <a:ext uri="{FF2B5EF4-FFF2-40B4-BE49-F238E27FC236}">
                <a16:creationId xmlns:a16="http://schemas.microsoft.com/office/drawing/2014/main" id="{06F83BBF-A943-4D94-BB60-1C0B3FE3325C}"/>
              </a:ext>
            </a:extLst>
          </p:cNvPr>
          <p:cNvSpPr/>
          <p:nvPr/>
        </p:nvSpPr>
        <p:spPr>
          <a:xfrm>
            <a:off x="307908" y="2150635"/>
            <a:ext cx="5478854" cy="1117186"/>
          </a:xfrm>
          <a:prstGeom prst="rect">
            <a:avLst/>
          </a:prstGeom>
          <a:solidFill>
            <a:srgbClr val="24B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n-US" sz="3600" b="1" kern="1200" dirty="0">
                <a:solidFill>
                  <a:schemeClr val="bg1"/>
                </a:solidFill>
                <a:latin typeface="Source Sans Pro" panose="02020500000000000000" charset="0"/>
                <a:ea typeface="Microsoft YaHei" panose="020B0503020204020204" pitchFamily="34" charset="-122"/>
              </a:rPr>
              <a:t>a. </a:t>
            </a:r>
            <a:r>
              <a:rPr lang="en-US" sz="3600" b="1" kern="1200" dirty="0" err="1">
                <a:solidFill>
                  <a:schemeClr val="bg1"/>
                </a:solidFill>
                <a:latin typeface="Source Sans Pro" panose="02020500000000000000" charset="0"/>
                <a:ea typeface="Microsoft YaHei" panose="020B0503020204020204" pitchFamily="34" charset="-122"/>
              </a:rPr>
              <a:t>Bitfury</a:t>
            </a:r>
            <a:r>
              <a:rPr lang="en-US" sz="3600" b="1" kern="1200" dirty="0">
                <a:solidFill>
                  <a:schemeClr val="bg1"/>
                </a:solidFill>
                <a:latin typeface="Source Sans Pro" panose="02020500000000000000" charset="0"/>
                <a:ea typeface="Microsoft YaHei" panose="020B0503020204020204" pitchFamily="34" charset="-122"/>
              </a:rPr>
              <a:t>-Allied Control</a:t>
            </a:r>
          </a:p>
        </p:txBody>
      </p:sp>
      <p:graphicFrame>
        <p:nvGraphicFramePr>
          <p:cNvPr id="6" name="Object 5" hidden="1">
            <a:extLst>
              <a:ext uri="{FF2B5EF4-FFF2-40B4-BE49-F238E27FC236}">
                <a16:creationId xmlns:a16="http://schemas.microsoft.com/office/drawing/2014/main" id="{F3CC8EC2-A013-4EE7-B5A4-BFEAA29FD7A3}"/>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21" name="think-cell Slide" r:id="rId9" imgW="360" imgH="360" progId="TCLayout.ActiveDocument.1">
                  <p:embed/>
                </p:oleObj>
              </mc:Choice>
              <mc:Fallback>
                <p:oleObj name="think-cell Slide" r:id="rId9" imgW="360" imgH="360" progId="TCLayout.ActiveDocument.1">
                  <p:embed/>
                  <p:pic>
                    <p:nvPicPr>
                      <p:cNvPr id="6" name="Object 5" hidden="1">
                        <a:extLst>
                          <a:ext uri="{FF2B5EF4-FFF2-40B4-BE49-F238E27FC236}">
                            <a16:creationId xmlns:a16="http://schemas.microsoft.com/office/drawing/2014/main" id="{F3CC8EC2-A013-4EE7-B5A4-BFEAA29FD7A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223E1AAD-E3EC-487E-AEA7-FA5A053FB5AE}"/>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7200" dirty="0">
              <a:latin typeface="Source Sans Pro" panose="020B0503030403020204" pitchFamily="34" charset="0"/>
              <a:ea typeface="Source Sans Pro" panose="020B0503030403020204" pitchFamily="34" charset="0"/>
              <a:sym typeface="Source Sans Pro" panose="020B0503030403020204" pitchFamily="34" charset="0"/>
            </a:endParaRPr>
          </a:p>
        </p:txBody>
      </p:sp>
      <p:pic>
        <p:nvPicPr>
          <p:cNvPr id="18" name="Picture 17">
            <a:extLst>
              <a:ext uri="{FF2B5EF4-FFF2-40B4-BE49-F238E27FC236}">
                <a16:creationId xmlns:a16="http://schemas.microsoft.com/office/drawing/2014/main" id="{FC8D6808-7859-43AC-92C6-EF423BD73DBF}"/>
              </a:ext>
            </a:extLst>
          </p:cNvPr>
          <p:cNvPicPr>
            <a:picLocks noChangeAspect="1"/>
          </p:cNvPicPr>
          <p:nvPr/>
        </p:nvPicPr>
        <p:blipFill>
          <a:blip r:embed="rId11"/>
          <a:stretch>
            <a:fillRect/>
          </a:stretch>
        </p:blipFill>
        <p:spPr>
          <a:xfrm>
            <a:off x="389436" y="3365883"/>
            <a:ext cx="5291337" cy="4343416"/>
          </a:xfrm>
          <a:prstGeom prst="rect">
            <a:avLst/>
          </a:prstGeom>
        </p:spPr>
      </p:pic>
      <p:sp>
        <p:nvSpPr>
          <p:cNvPr id="23" name="Rectangle 22">
            <a:extLst>
              <a:ext uri="{FF2B5EF4-FFF2-40B4-BE49-F238E27FC236}">
                <a16:creationId xmlns:a16="http://schemas.microsoft.com/office/drawing/2014/main" id="{1685F90B-BAB2-4A92-86C2-BE8636A4A5FE}"/>
              </a:ext>
            </a:extLst>
          </p:cNvPr>
          <p:cNvSpPr/>
          <p:nvPr/>
        </p:nvSpPr>
        <p:spPr>
          <a:xfrm>
            <a:off x="86707" y="7925625"/>
            <a:ext cx="5745241" cy="21147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t"/>
          <a:lstStyle/>
          <a:p>
            <a:pPr marL="342900" indent="-342900">
              <a:buFont typeface="Arial" panose="020B0604020202020204" pitchFamily="34" charset="0"/>
              <a:buChar char="•"/>
            </a:pPr>
            <a:r>
              <a:rPr lang="en-US" sz="2400" b="1" dirty="0">
                <a:solidFill>
                  <a:schemeClr val="tx1"/>
                </a:solidFill>
                <a:latin typeface="Source Sans Pro"/>
                <a:ea typeface="Source Sans Pro"/>
                <a:sym typeface="Source Sans Pro"/>
              </a:rPr>
              <a:t>Cooling Capacity: </a:t>
            </a:r>
            <a:r>
              <a:rPr lang="en-US" sz="2400" dirty="0">
                <a:solidFill>
                  <a:schemeClr val="tx1"/>
                </a:solidFill>
                <a:latin typeface="Source Sans Pro"/>
                <a:ea typeface="Source Sans Pro"/>
                <a:sym typeface="Source Sans Pro"/>
              </a:rPr>
              <a:t>6-500kW per tank</a:t>
            </a:r>
          </a:p>
          <a:p>
            <a:pPr marL="342900" indent="-342900">
              <a:buFont typeface="Arial" panose="020B0604020202020204" pitchFamily="34" charset="0"/>
              <a:buChar char="•"/>
            </a:pPr>
            <a:r>
              <a:rPr lang="en-US" sz="2400" b="1" dirty="0">
                <a:solidFill>
                  <a:schemeClr val="tx1"/>
                </a:solidFill>
                <a:latin typeface="Source Sans Pro"/>
                <a:ea typeface="Source Sans Pro"/>
                <a:sym typeface="Source Sans Pro"/>
              </a:rPr>
              <a:t>Power Input: </a:t>
            </a:r>
            <a:r>
              <a:rPr lang="en-US" sz="2400" dirty="0">
                <a:solidFill>
                  <a:schemeClr val="tx1"/>
                </a:solidFill>
                <a:latin typeface="Source Sans Pro"/>
                <a:ea typeface="Source Sans Pro"/>
                <a:sym typeface="Source Sans Pro"/>
              </a:rPr>
              <a:t>3-phase; 50 &amp; 60 Hz</a:t>
            </a:r>
          </a:p>
          <a:p>
            <a:pPr marL="342900" indent="-342900">
              <a:buFont typeface="Arial" panose="020B0604020202020204" pitchFamily="34" charset="0"/>
              <a:buChar char="•"/>
            </a:pPr>
            <a:r>
              <a:rPr lang="en-US" sz="2400" b="1" dirty="0">
                <a:solidFill>
                  <a:schemeClr val="tx1"/>
                </a:solidFill>
                <a:latin typeface="Source Sans Pro"/>
                <a:ea typeface="Source Sans Pro"/>
                <a:sym typeface="Source Sans Pro"/>
              </a:rPr>
              <a:t>Form Factors: </a:t>
            </a:r>
            <a:r>
              <a:rPr lang="en-US" sz="2400" dirty="0">
                <a:solidFill>
                  <a:schemeClr val="tx1"/>
                </a:solidFill>
                <a:latin typeface="Source Sans Pro"/>
                <a:ea typeface="Source Sans Pro"/>
                <a:sym typeface="Source Sans Pro"/>
              </a:rPr>
              <a:t>2-48U, prefab DCs</a:t>
            </a:r>
          </a:p>
          <a:p>
            <a:pPr marL="342900" indent="-342900">
              <a:buFont typeface="Arial" panose="020B0604020202020204" pitchFamily="34" charset="0"/>
              <a:buChar char="•"/>
            </a:pPr>
            <a:r>
              <a:rPr lang="en-US" sz="2400" b="1" dirty="0">
                <a:solidFill>
                  <a:schemeClr val="tx1"/>
                </a:solidFill>
                <a:latin typeface="Source Sans Pro"/>
                <a:ea typeface="Source Sans Pro"/>
                <a:sym typeface="Source Sans Pro"/>
              </a:rPr>
              <a:t>Rack Config: </a:t>
            </a:r>
            <a:r>
              <a:rPr lang="en-US" sz="2400" dirty="0">
                <a:solidFill>
                  <a:schemeClr val="tx1"/>
                </a:solidFill>
                <a:latin typeface="Source Sans Pro"/>
                <a:ea typeface="Source Sans Pro"/>
                <a:sym typeface="Source Sans Pro"/>
              </a:rPr>
              <a:t>19’’, 21’’, OCP, </a:t>
            </a:r>
            <a:r>
              <a:rPr lang="en-US" sz="2400" dirty="0" err="1">
                <a:solidFill>
                  <a:schemeClr val="tx1"/>
                </a:solidFill>
                <a:latin typeface="Source Sans Pro"/>
                <a:ea typeface="Source Sans Pro"/>
                <a:sym typeface="Source Sans Pro"/>
              </a:rPr>
              <a:t>OpenRack</a:t>
            </a:r>
            <a:r>
              <a:rPr lang="en-US" sz="2400" dirty="0">
                <a:solidFill>
                  <a:schemeClr val="tx1"/>
                </a:solidFill>
                <a:latin typeface="Source Sans Pro"/>
                <a:ea typeface="Source Sans Pro"/>
                <a:sym typeface="Source Sans Pro"/>
              </a:rPr>
              <a:t>, custom</a:t>
            </a:r>
          </a:p>
        </p:txBody>
      </p:sp>
      <p:sp>
        <p:nvSpPr>
          <p:cNvPr id="34" name="Rectangle 33">
            <a:extLst>
              <a:ext uri="{FF2B5EF4-FFF2-40B4-BE49-F238E27FC236}">
                <a16:creationId xmlns:a16="http://schemas.microsoft.com/office/drawing/2014/main" id="{D8987C28-0828-41DD-B1CE-876CCEF5B496}"/>
              </a:ext>
            </a:extLst>
          </p:cNvPr>
          <p:cNvSpPr/>
          <p:nvPr/>
        </p:nvSpPr>
        <p:spPr>
          <a:xfrm>
            <a:off x="307909" y="2150635"/>
            <a:ext cx="5478854" cy="8015164"/>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US" sz="3600" b="1" kern="1200" dirty="0">
              <a:solidFill>
                <a:schemeClr val="bg1"/>
              </a:solidFill>
              <a:latin typeface="Source Sans Pro" panose="02020500000000000000" charset="0"/>
              <a:ea typeface="Microsoft YaHei" panose="020B0503020204020204" pitchFamily="34" charset="-122"/>
            </a:endParaRPr>
          </a:p>
        </p:txBody>
      </p:sp>
      <p:sp>
        <p:nvSpPr>
          <p:cNvPr id="22" name="Rectangle 21">
            <a:extLst>
              <a:ext uri="{FF2B5EF4-FFF2-40B4-BE49-F238E27FC236}">
                <a16:creationId xmlns:a16="http://schemas.microsoft.com/office/drawing/2014/main" id="{E90FFD5D-B2DC-4D50-AACE-AD597885B8E5}"/>
              </a:ext>
            </a:extLst>
          </p:cNvPr>
          <p:cNvSpPr/>
          <p:nvPr/>
        </p:nvSpPr>
        <p:spPr>
          <a:xfrm>
            <a:off x="5898117" y="8300236"/>
            <a:ext cx="5820727" cy="1518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t"/>
          <a:lstStyle/>
          <a:p>
            <a:pPr marL="342900" indent="-342900" algn="just">
              <a:buFont typeface="Arial" panose="020B0604020202020204" pitchFamily="34" charset="0"/>
              <a:buChar char="•"/>
            </a:pPr>
            <a:r>
              <a:rPr lang="en-US" sz="2400" b="1" dirty="0">
                <a:solidFill>
                  <a:schemeClr val="tx1"/>
                </a:solidFill>
                <a:latin typeface="Source Sans Pro"/>
                <a:ea typeface="Source Sans Pro"/>
                <a:sym typeface="Source Sans Pro"/>
              </a:rPr>
              <a:t>OTTO 600L:</a:t>
            </a:r>
            <a:r>
              <a:rPr lang="en-US" sz="2400" dirty="0">
                <a:solidFill>
                  <a:schemeClr val="tx1"/>
                </a:solidFill>
                <a:latin typeface="Source Sans Pro"/>
                <a:ea typeface="Source Sans Pro"/>
                <a:sym typeface="Source Sans Pro"/>
              </a:rPr>
              <a:t> 600kW in 160 </a:t>
            </a:r>
            <a:r>
              <a:rPr lang="en-US" sz="2400" dirty="0" err="1">
                <a:solidFill>
                  <a:schemeClr val="tx1"/>
                </a:solidFill>
                <a:latin typeface="Source Sans Pro"/>
                <a:ea typeface="Source Sans Pro"/>
                <a:sym typeface="Source Sans Pro"/>
              </a:rPr>
              <a:t>SqFt</a:t>
            </a:r>
            <a:endParaRPr lang="en-US" sz="2400" dirty="0">
              <a:solidFill>
                <a:schemeClr val="tx1"/>
              </a:solidFill>
              <a:latin typeface="Source Sans Pro"/>
              <a:ea typeface="Source Sans Pro"/>
              <a:sym typeface="Source Sans Pro"/>
            </a:endParaRPr>
          </a:p>
          <a:p>
            <a:pPr marL="342900" indent="-342900" algn="just">
              <a:buFont typeface="Arial" panose="020B0604020202020204" pitchFamily="34" charset="0"/>
              <a:buChar char="•"/>
            </a:pPr>
            <a:r>
              <a:rPr lang="en-US" sz="2400" b="1" dirty="0">
                <a:solidFill>
                  <a:schemeClr val="tx1"/>
                </a:solidFill>
                <a:latin typeface="Source Sans Pro"/>
                <a:ea typeface="Source Sans Pro"/>
                <a:sym typeface="Source Sans Pro"/>
              </a:rPr>
              <a:t>OTTO 120M:</a:t>
            </a:r>
            <a:r>
              <a:rPr lang="en-US" sz="2400" dirty="0">
                <a:solidFill>
                  <a:schemeClr val="tx1"/>
                </a:solidFill>
                <a:latin typeface="Source Sans Pro"/>
                <a:ea typeface="Source Sans Pro"/>
                <a:sym typeface="Source Sans Pro"/>
              </a:rPr>
              <a:t> 120 kW in 60 </a:t>
            </a:r>
            <a:r>
              <a:rPr lang="en-US" sz="2400" dirty="0" err="1">
                <a:solidFill>
                  <a:schemeClr val="tx1"/>
                </a:solidFill>
                <a:latin typeface="Source Sans Pro"/>
                <a:ea typeface="Source Sans Pro"/>
                <a:sym typeface="Source Sans Pro"/>
              </a:rPr>
              <a:t>SqFt</a:t>
            </a:r>
            <a:endParaRPr lang="en-US" sz="2400" dirty="0">
              <a:solidFill>
                <a:schemeClr val="tx1"/>
              </a:solidFill>
              <a:latin typeface="Source Sans Pro"/>
              <a:ea typeface="Source Sans Pro"/>
              <a:sym typeface="Source Sans Pro"/>
            </a:endParaRPr>
          </a:p>
          <a:p>
            <a:pPr marL="342900" indent="-342900" algn="just">
              <a:buFont typeface="Arial" panose="020B0604020202020204" pitchFamily="34" charset="0"/>
              <a:buChar char="•"/>
            </a:pPr>
            <a:r>
              <a:rPr lang="en-US" sz="2400" b="1" dirty="0">
                <a:solidFill>
                  <a:schemeClr val="tx1"/>
                </a:solidFill>
                <a:latin typeface="Source Sans Pro"/>
                <a:ea typeface="Source Sans Pro"/>
                <a:sym typeface="Source Sans Pro"/>
              </a:rPr>
              <a:t>OTTO 60XS:</a:t>
            </a:r>
            <a:r>
              <a:rPr lang="en-US" sz="2400" dirty="0">
                <a:solidFill>
                  <a:schemeClr val="tx1"/>
                </a:solidFill>
                <a:latin typeface="Source Sans Pro"/>
                <a:ea typeface="Source Sans Pro"/>
                <a:sym typeface="Source Sans Pro"/>
              </a:rPr>
              <a:t>  60 kW in 35 </a:t>
            </a:r>
            <a:r>
              <a:rPr lang="en-US" sz="2400" dirty="0" err="1">
                <a:solidFill>
                  <a:schemeClr val="tx1"/>
                </a:solidFill>
                <a:latin typeface="Source Sans Pro"/>
                <a:ea typeface="Source Sans Pro"/>
                <a:sym typeface="Source Sans Pro"/>
              </a:rPr>
              <a:t>SqFt</a:t>
            </a:r>
            <a:endParaRPr lang="en-US" sz="2400" dirty="0">
              <a:solidFill>
                <a:schemeClr val="tx1"/>
              </a:solidFill>
              <a:latin typeface="Source Sans Pro"/>
              <a:ea typeface="Source Sans Pro"/>
              <a:sym typeface="Source Sans Pro"/>
            </a:endParaRPr>
          </a:p>
          <a:p>
            <a:pPr marL="342900" indent="-342900" algn="just">
              <a:buFont typeface="Arial" panose="020B0604020202020204" pitchFamily="34" charset="0"/>
              <a:buChar char="•"/>
            </a:pPr>
            <a:r>
              <a:rPr lang="en-US" sz="2400" b="1" dirty="0">
                <a:solidFill>
                  <a:schemeClr val="tx1"/>
                </a:solidFill>
                <a:latin typeface="Source Sans Pro"/>
                <a:ea typeface="Source Sans Pro"/>
                <a:sym typeface="Source Sans Pro"/>
              </a:rPr>
              <a:t>OTTO 60 OTE:</a:t>
            </a:r>
            <a:r>
              <a:rPr lang="en-US" sz="2400" dirty="0">
                <a:solidFill>
                  <a:schemeClr val="tx1"/>
                </a:solidFill>
                <a:latin typeface="Source Sans Pro"/>
                <a:ea typeface="Source Sans Pro"/>
                <a:sym typeface="Source Sans Pro"/>
              </a:rPr>
              <a:t> 60kW “Over The Edge”</a:t>
            </a:r>
            <a:endParaRPr lang="en-US" sz="2400" dirty="0">
              <a:solidFill>
                <a:schemeClr val="tx1"/>
              </a:solidFill>
            </a:endParaRPr>
          </a:p>
        </p:txBody>
      </p:sp>
      <p:sp>
        <p:nvSpPr>
          <p:cNvPr id="35" name="Rectangle 34">
            <a:extLst>
              <a:ext uri="{FF2B5EF4-FFF2-40B4-BE49-F238E27FC236}">
                <a16:creationId xmlns:a16="http://schemas.microsoft.com/office/drawing/2014/main" id="{88E5624A-FD79-46DD-81CF-C7096208BAE5}"/>
              </a:ext>
            </a:extLst>
          </p:cNvPr>
          <p:cNvSpPr/>
          <p:nvPr/>
        </p:nvSpPr>
        <p:spPr>
          <a:xfrm>
            <a:off x="6079910" y="2150634"/>
            <a:ext cx="5424978" cy="8015164"/>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US" sz="3600" b="1" kern="1200" dirty="0">
              <a:solidFill>
                <a:schemeClr val="bg1"/>
              </a:solidFill>
              <a:latin typeface="Source Sans Pro" panose="02020500000000000000" charset="0"/>
              <a:ea typeface="Microsoft YaHei" panose="020B0503020204020204" pitchFamily="34" charset="-122"/>
            </a:endParaRPr>
          </a:p>
        </p:txBody>
      </p:sp>
      <p:sp>
        <p:nvSpPr>
          <p:cNvPr id="24" name="Rectangle 23">
            <a:extLst>
              <a:ext uri="{FF2B5EF4-FFF2-40B4-BE49-F238E27FC236}">
                <a16:creationId xmlns:a16="http://schemas.microsoft.com/office/drawing/2014/main" id="{EF3B4EF9-B76C-4FB9-BAA1-F5953F6E1A21}"/>
              </a:ext>
            </a:extLst>
          </p:cNvPr>
          <p:cNvSpPr/>
          <p:nvPr/>
        </p:nvSpPr>
        <p:spPr>
          <a:xfrm>
            <a:off x="11560211" y="8244350"/>
            <a:ext cx="6085489" cy="1537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t"/>
          <a:lstStyle/>
          <a:p>
            <a:pPr marL="342900" indent="-342900" algn="just">
              <a:buFont typeface="Arial" panose="020B0604020202020204" pitchFamily="34" charset="0"/>
              <a:buChar char="•"/>
            </a:pPr>
            <a:r>
              <a:rPr lang="en-US" sz="2400" b="1" dirty="0">
                <a:solidFill>
                  <a:schemeClr val="tx1"/>
                </a:solidFill>
                <a:latin typeface="Source Sans Pro"/>
                <a:ea typeface="Source Sans Pro"/>
                <a:sym typeface="Source Sans Pro"/>
              </a:rPr>
              <a:t>IT Power: </a:t>
            </a:r>
            <a:r>
              <a:rPr lang="en-US" sz="2400" dirty="0">
                <a:solidFill>
                  <a:schemeClr val="tx1"/>
                </a:solidFill>
                <a:latin typeface="Source Sans Pro"/>
                <a:ea typeface="Source Sans Pro"/>
                <a:sym typeface="Source Sans Pro"/>
              </a:rPr>
              <a:t>60 kW</a:t>
            </a:r>
          </a:p>
          <a:p>
            <a:pPr marL="342900" indent="-342900" algn="just">
              <a:buFont typeface="Arial" panose="020B0604020202020204" pitchFamily="34" charset="0"/>
              <a:buChar char="•"/>
            </a:pPr>
            <a:r>
              <a:rPr lang="en-US" sz="2400" b="1" dirty="0" err="1">
                <a:solidFill>
                  <a:schemeClr val="tx1"/>
                </a:solidFill>
                <a:latin typeface="Source Sans Pro"/>
                <a:ea typeface="Source Sans Pro"/>
                <a:sym typeface="Source Sans Pro"/>
              </a:rPr>
              <a:t>LxWxH</a:t>
            </a:r>
            <a:r>
              <a:rPr lang="en-US" sz="2400" b="1" dirty="0">
                <a:solidFill>
                  <a:schemeClr val="tx1"/>
                </a:solidFill>
                <a:latin typeface="Source Sans Pro"/>
                <a:ea typeface="Source Sans Pro"/>
                <a:sym typeface="Source Sans Pro"/>
              </a:rPr>
              <a:t>: </a:t>
            </a:r>
            <a:r>
              <a:rPr lang="en-US" sz="2400" dirty="0">
                <a:solidFill>
                  <a:schemeClr val="tx1"/>
                </a:solidFill>
                <a:latin typeface="Source Sans Pro"/>
                <a:ea typeface="Source Sans Pro"/>
                <a:sym typeface="Source Sans Pro"/>
              </a:rPr>
              <a:t>1.2m x 1.2m x 1.25m</a:t>
            </a:r>
          </a:p>
          <a:p>
            <a:pPr marL="342900" indent="-342900" algn="just">
              <a:buFont typeface="Arial" panose="020B0604020202020204" pitchFamily="34" charset="0"/>
              <a:buChar char="•"/>
            </a:pPr>
            <a:r>
              <a:rPr lang="en-US" sz="2400" b="1" dirty="0">
                <a:solidFill>
                  <a:schemeClr val="tx1"/>
                </a:solidFill>
                <a:latin typeface="Source Sans Pro"/>
                <a:ea typeface="Source Sans Pro"/>
                <a:sym typeface="Source Sans Pro"/>
              </a:rPr>
              <a:t>Motherboard: </a:t>
            </a:r>
            <a:r>
              <a:rPr lang="en-US" sz="2400" dirty="0">
                <a:solidFill>
                  <a:schemeClr val="tx1"/>
                </a:solidFill>
                <a:latin typeface="Source Sans Pro"/>
                <a:ea typeface="Source Sans Pro"/>
                <a:sym typeface="Source Sans Pro"/>
              </a:rPr>
              <a:t>100x OCP Tioga Pass</a:t>
            </a:r>
          </a:p>
          <a:p>
            <a:pPr marL="342900" indent="-342900" algn="just">
              <a:buFont typeface="Arial" panose="020B0604020202020204" pitchFamily="34" charset="0"/>
              <a:buChar char="•"/>
            </a:pPr>
            <a:r>
              <a:rPr lang="en-US" sz="2400" b="1" dirty="0">
                <a:solidFill>
                  <a:schemeClr val="tx1"/>
                </a:solidFill>
                <a:latin typeface="Source Sans Pro"/>
                <a:ea typeface="Source Sans Pro"/>
                <a:sym typeface="Source Sans Pro"/>
              </a:rPr>
              <a:t>Power: </a:t>
            </a:r>
            <a:r>
              <a:rPr lang="en-US" sz="2400" dirty="0">
                <a:solidFill>
                  <a:schemeClr val="tx1"/>
                </a:solidFill>
                <a:latin typeface="Source Sans Pro"/>
                <a:ea typeface="Source Sans Pro"/>
                <a:sym typeface="Source Sans Pro"/>
              </a:rPr>
              <a:t>48 VDC to board</a:t>
            </a:r>
          </a:p>
        </p:txBody>
      </p:sp>
      <p:sp>
        <p:nvSpPr>
          <p:cNvPr id="36" name="Rectangle 35">
            <a:extLst>
              <a:ext uri="{FF2B5EF4-FFF2-40B4-BE49-F238E27FC236}">
                <a16:creationId xmlns:a16="http://schemas.microsoft.com/office/drawing/2014/main" id="{EE314EE9-7A23-4AFC-BB4A-A559C85CBF6A}"/>
              </a:ext>
            </a:extLst>
          </p:cNvPr>
          <p:cNvSpPr/>
          <p:nvPr/>
        </p:nvSpPr>
        <p:spPr>
          <a:xfrm>
            <a:off x="11763138" y="2164602"/>
            <a:ext cx="6123315" cy="800119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US" sz="3600" b="1" kern="1200" dirty="0">
              <a:solidFill>
                <a:schemeClr val="bg1"/>
              </a:solidFill>
              <a:latin typeface="Source Sans Pro" panose="02020500000000000000" charset="0"/>
              <a:ea typeface="Microsoft YaHei" panose="020B0503020204020204" pitchFamily="34" charset="-122"/>
            </a:endParaRPr>
          </a:p>
        </p:txBody>
      </p:sp>
      <p:sp>
        <p:nvSpPr>
          <p:cNvPr id="7" name="Rectangle 6">
            <a:extLst>
              <a:ext uri="{FF2B5EF4-FFF2-40B4-BE49-F238E27FC236}">
                <a16:creationId xmlns:a16="http://schemas.microsoft.com/office/drawing/2014/main" id="{6C2BE347-A94B-4D9B-A786-3140FA65C1CC}"/>
              </a:ext>
            </a:extLst>
          </p:cNvPr>
          <p:cNvSpPr/>
          <p:nvPr/>
        </p:nvSpPr>
        <p:spPr>
          <a:xfrm>
            <a:off x="9864395" y="5178558"/>
            <a:ext cx="229550" cy="307777"/>
          </a:xfrm>
          <a:prstGeom prst="rect">
            <a:avLst/>
          </a:prstGeom>
        </p:spPr>
        <p:txBody>
          <a:bodyPr wrap="none">
            <a:spAutoFit/>
          </a:bodyPr>
          <a:lstStyle/>
          <a:p>
            <a:r>
              <a:rPr lang="en-US" dirty="0">
                <a:latin typeface="Times New Roman" panose="02020603050405020304" pitchFamily="18" charset="0"/>
              </a:rPr>
              <a:t> </a:t>
            </a:r>
            <a:endParaRPr lang="en-US" dirty="0"/>
          </a:p>
        </p:txBody>
      </p:sp>
      <p:sp>
        <p:nvSpPr>
          <p:cNvPr id="8" name="Rectangle 7">
            <a:extLst>
              <a:ext uri="{FF2B5EF4-FFF2-40B4-BE49-F238E27FC236}">
                <a16:creationId xmlns:a16="http://schemas.microsoft.com/office/drawing/2014/main" id="{D777D139-AD72-485D-A570-899669202C8C}"/>
              </a:ext>
            </a:extLst>
          </p:cNvPr>
          <p:cNvSpPr/>
          <p:nvPr/>
        </p:nvSpPr>
        <p:spPr>
          <a:xfrm>
            <a:off x="9864395" y="5178558"/>
            <a:ext cx="229550" cy="307777"/>
          </a:xfrm>
          <a:prstGeom prst="rect">
            <a:avLst/>
          </a:prstGeom>
        </p:spPr>
        <p:txBody>
          <a:bodyPr wrap="none">
            <a:spAutoFit/>
          </a:bodyPr>
          <a:lstStyle/>
          <a:p>
            <a:r>
              <a:rPr lang="en-US" dirty="0">
                <a:latin typeface="Times New Roman" panose="02020603050405020304" pitchFamily="18" charset="0"/>
              </a:rPr>
              <a:t> </a:t>
            </a:r>
            <a:endParaRPr lang="en-US" dirty="0"/>
          </a:p>
        </p:txBody>
      </p:sp>
      <p:sp>
        <p:nvSpPr>
          <p:cNvPr id="2" name="TextBox 1">
            <a:extLst>
              <a:ext uri="{FF2B5EF4-FFF2-40B4-BE49-F238E27FC236}">
                <a16:creationId xmlns:a16="http://schemas.microsoft.com/office/drawing/2014/main" id="{4761F875-F006-4919-8DA5-D27D43107E44}"/>
              </a:ext>
            </a:extLst>
          </p:cNvPr>
          <p:cNvSpPr txBox="1"/>
          <p:nvPr/>
        </p:nvSpPr>
        <p:spPr>
          <a:xfrm>
            <a:off x="5799559" y="4965773"/>
            <a:ext cx="2313128" cy="523220"/>
          </a:xfrm>
          <a:prstGeom prst="rect">
            <a:avLst/>
          </a:prstGeom>
          <a:noFill/>
        </p:spPr>
        <p:txBody>
          <a:bodyPr wrap="square" rtlCol="0">
            <a:spAutoFit/>
          </a:bodyPr>
          <a:lstStyle/>
          <a:p>
            <a:pPr algn="ctr"/>
            <a:r>
              <a:rPr lang="en-US" b="1" dirty="0"/>
              <a:t>OTTOEDGE 60XS</a:t>
            </a:r>
          </a:p>
          <a:p>
            <a:pPr algn="ctr"/>
            <a:r>
              <a:rPr lang="en-US" dirty="0"/>
              <a:t>60kW</a:t>
            </a:r>
          </a:p>
        </p:txBody>
      </p:sp>
      <p:sp>
        <p:nvSpPr>
          <p:cNvPr id="26" name="TextBox 25">
            <a:extLst>
              <a:ext uri="{FF2B5EF4-FFF2-40B4-BE49-F238E27FC236}">
                <a16:creationId xmlns:a16="http://schemas.microsoft.com/office/drawing/2014/main" id="{C6FFC38E-E905-4D17-A37B-6C099F26F67B}"/>
              </a:ext>
            </a:extLst>
          </p:cNvPr>
          <p:cNvSpPr txBox="1"/>
          <p:nvPr/>
        </p:nvSpPr>
        <p:spPr>
          <a:xfrm>
            <a:off x="6878942" y="4956629"/>
            <a:ext cx="3511296" cy="523220"/>
          </a:xfrm>
          <a:prstGeom prst="rect">
            <a:avLst/>
          </a:prstGeom>
          <a:noFill/>
        </p:spPr>
        <p:txBody>
          <a:bodyPr wrap="square" rtlCol="0">
            <a:spAutoFit/>
          </a:bodyPr>
          <a:lstStyle/>
          <a:p>
            <a:pPr algn="ctr"/>
            <a:r>
              <a:rPr lang="en-US" b="1" dirty="0"/>
              <a:t>OTTOEDGE 120M</a:t>
            </a:r>
          </a:p>
          <a:p>
            <a:pPr algn="ctr"/>
            <a:r>
              <a:rPr lang="en-US" dirty="0"/>
              <a:t>120kW</a:t>
            </a:r>
          </a:p>
        </p:txBody>
      </p:sp>
      <p:sp>
        <p:nvSpPr>
          <p:cNvPr id="27" name="TextBox 26">
            <a:extLst>
              <a:ext uri="{FF2B5EF4-FFF2-40B4-BE49-F238E27FC236}">
                <a16:creationId xmlns:a16="http://schemas.microsoft.com/office/drawing/2014/main" id="{072EC1D1-7798-4E3C-A259-F33AFB8D67DA}"/>
              </a:ext>
            </a:extLst>
          </p:cNvPr>
          <p:cNvSpPr txBox="1"/>
          <p:nvPr/>
        </p:nvSpPr>
        <p:spPr>
          <a:xfrm>
            <a:off x="8551450" y="4942866"/>
            <a:ext cx="3511296" cy="523220"/>
          </a:xfrm>
          <a:prstGeom prst="rect">
            <a:avLst/>
          </a:prstGeom>
          <a:noFill/>
        </p:spPr>
        <p:txBody>
          <a:bodyPr wrap="square" rtlCol="0">
            <a:spAutoFit/>
          </a:bodyPr>
          <a:lstStyle/>
          <a:p>
            <a:pPr algn="ctr"/>
            <a:r>
              <a:rPr lang="en-US" b="1" dirty="0"/>
              <a:t>OTTOEDGE 600L</a:t>
            </a:r>
          </a:p>
          <a:p>
            <a:pPr algn="ctr"/>
            <a:r>
              <a:rPr lang="en-US" dirty="0"/>
              <a:t>600kW</a:t>
            </a:r>
          </a:p>
        </p:txBody>
      </p:sp>
      <p:pic>
        <p:nvPicPr>
          <p:cNvPr id="29752" name="Picture 56" descr="Image result for TMGcore">
            <a:extLst>
              <a:ext uri="{FF2B5EF4-FFF2-40B4-BE49-F238E27FC236}">
                <a16:creationId xmlns:a16="http://schemas.microsoft.com/office/drawing/2014/main" id="{27F3C8F1-6580-48E9-BA27-42248EB990BD}"/>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19348" y="5563021"/>
            <a:ext cx="4711204" cy="238106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6E657FC0-7D71-40E5-9749-EBAC1473ADF4}"/>
              </a:ext>
            </a:extLst>
          </p:cNvPr>
          <p:cNvSpPr txBox="1"/>
          <p:nvPr/>
        </p:nvSpPr>
        <p:spPr>
          <a:xfrm flipH="1">
            <a:off x="758106" y="10865438"/>
            <a:ext cx="23122965" cy="430887"/>
          </a:xfrm>
          <a:prstGeom prst="rect">
            <a:avLst/>
          </a:prstGeom>
          <a:noFill/>
          <a:ln>
            <a:noFill/>
          </a:ln>
        </p:spPr>
        <p:txBody>
          <a:bodyPr wrap="square" lIns="0" tIns="0" rIns="0" bIns="0" rtlCol="0">
            <a:spAutoFit/>
          </a:bodyPr>
          <a:lstStyle/>
          <a:p>
            <a:pPr algn="ctr"/>
            <a:r>
              <a:rPr lang="en-US" sz="2800" b="1" dirty="0">
                <a:solidFill>
                  <a:prstClr val="black"/>
                </a:solidFill>
              </a:rPr>
              <a:t>FIGURE 17 – Emerging turn-key x86           immersion systems</a:t>
            </a:r>
          </a:p>
        </p:txBody>
      </p:sp>
      <p:sp>
        <p:nvSpPr>
          <p:cNvPr id="29" name="Title 1">
            <a:extLst>
              <a:ext uri="{FF2B5EF4-FFF2-40B4-BE49-F238E27FC236}">
                <a16:creationId xmlns:a16="http://schemas.microsoft.com/office/drawing/2014/main" id="{F8DE38F4-38E4-41B1-B5AE-E7A50409B5F2}"/>
              </a:ext>
            </a:extLst>
          </p:cNvPr>
          <p:cNvSpPr>
            <a:spLocks noGrp="1"/>
          </p:cNvSpPr>
          <p:nvPr>
            <p:ph type="title"/>
          </p:nvPr>
        </p:nvSpPr>
        <p:spPr>
          <a:xfrm>
            <a:off x="487089" y="360547"/>
            <a:ext cx="23122965" cy="1540298"/>
          </a:xfrm>
        </p:spPr>
        <p:txBody>
          <a:bodyPr/>
          <a:lstStyle/>
          <a:p>
            <a:r>
              <a:rPr lang="en-US" sz="7200" dirty="0">
                <a:solidFill>
                  <a:schemeClr val="tx1"/>
                </a:solidFill>
              </a:rPr>
              <a:t>Enabling Immersion Cooling with Fluorochemicals</a:t>
            </a:r>
          </a:p>
        </p:txBody>
      </p:sp>
      <p:pic>
        <p:nvPicPr>
          <p:cNvPr id="9" name="Picture 8">
            <a:extLst>
              <a:ext uri="{FF2B5EF4-FFF2-40B4-BE49-F238E27FC236}">
                <a16:creationId xmlns:a16="http://schemas.microsoft.com/office/drawing/2014/main" id="{69084DAF-03D3-40F5-8383-A1F9369E12F1}"/>
              </a:ext>
            </a:extLst>
          </p:cNvPr>
          <p:cNvPicPr>
            <a:picLocks noChangeAspect="1"/>
          </p:cNvPicPr>
          <p:nvPr/>
        </p:nvPicPr>
        <p:blipFill>
          <a:blip r:embed="rId13"/>
          <a:stretch>
            <a:fillRect/>
          </a:stretch>
        </p:blipFill>
        <p:spPr>
          <a:xfrm>
            <a:off x="13180047" y="10601182"/>
            <a:ext cx="1044472" cy="958900"/>
          </a:xfrm>
          <a:prstGeom prst="rect">
            <a:avLst/>
          </a:prstGeom>
        </p:spPr>
      </p:pic>
      <p:sp>
        <p:nvSpPr>
          <p:cNvPr id="30" name="Rectangle 29">
            <a:extLst>
              <a:ext uri="{FF2B5EF4-FFF2-40B4-BE49-F238E27FC236}">
                <a16:creationId xmlns:a16="http://schemas.microsoft.com/office/drawing/2014/main" id="{8D00C11E-BF4E-40D7-8512-57412EB4A987}"/>
              </a:ext>
            </a:extLst>
          </p:cNvPr>
          <p:cNvSpPr/>
          <p:nvPr/>
        </p:nvSpPr>
        <p:spPr>
          <a:xfrm>
            <a:off x="6928578" y="13293619"/>
            <a:ext cx="12192000" cy="307777"/>
          </a:xfrm>
          <a:prstGeom prst="rect">
            <a:avLst/>
          </a:prstGeom>
        </p:spPr>
        <p:txBody>
          <a:bodyPr>
            <a:spAutoFit/>
          </a:bodyPr>
          <a:lstStyle/>
          <a:p>
            <a:pPr marL="525463" lvl="1" indent="-342900">
              <a:buFont typeface="+mj-lt"/>
              <a:buAutoNum type="arabicPeriod" startAt="8"/>
            </a:pPr>
            <a:r>
              <a:rPr lang="en-US" dirty="0">
                <a:latin typeface="Source Sans Pro" panose="020B0503030403020204" pitchFamily="34" charset="0"/>
                <a:ea typeface="Source Sans Pro" panose="020B0503030403020204" pitchFamily="34" charset="0"/>
              </a:rPr>
              <a:t>Pai, L., “Service Oriented Immersion with 48V Power Solution” presentation at the Open Compute Summit, San Jose, CA, USA, March 14-15, 2019.</a:t>
            </a:r>
          </a:p>
        </p:txBody>
      </p:sp>
      <p:sp>
        <p:nvSpPr>
          <p:cNvPr id="32" name="Rectangle 31">
            <a:extLst>
              <a:ext uri="{FF2B5EF4-FFF2-40B4-BE49-F238E27FC236}">
                <a16:creationId xmlns:a16="http://schemas.microsoft.com/office/drawing/2014/main" id="{FD0AAC57-A79A-4CBA-A4ED-0DF9B29A2F42}"/>
              </a:ext>
            </a:extLst>
          </p:cNvPr>
          <p:cNvSpPr/>
          <p:nvPr/>
        </p:nvSpPr>
        <p:spPr>
          <a:xfrm>
            <a:off x="18029746" y="8295843"/>
            <a:ext cx="5986711" cy="1977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t"/>
          <a:lstStyle/>
          <a:p>
            <a:pPr marL="342900" indent="-342900" algn="just">
              <a:buFont typeface="Arial" panose="020B0604020202020204" pitchFamily="34" charset="0"/>
              <a:buChar char="•"/>
            </a:pPr>
            <a:r>
              <a:rPr lang="en-US" sz="2400" b="1" dirty="0">
                <a:solidFill>
                  <a:schemeClr val="tx1"/>
                </a:solidFill>
                <a:latin typeface="Source Sans Pro"/>
                <a:ea typeface="Source Sans Pro"/>
                <a:sym typeface="Source Sans Pro"/>
              </a:rPr>
              <a:t>Cooling Capacity: </a:t>
            </a:r>
            <a:r>
              <a:rPr lang="en-US" sz="2400" dirty="0">
                <a:solidFill>
                  <a:schemeClr val="tx1"/>
                </a:solidFill>
                <a:latin typeface="Source Sans Pro"/>
                <a:ea typeface="Source Sans Pro"/>
                <a:sym typeface="Source Sans Pro"/>
              </a:rPr>
              <a:t>6-500 kW per tank</a:t>
            </a:r>
          </a:p>
          <a:p>
            <a:pPr marL="342900" indent="-342900" algn="just">
              <a:buFont typeface="Arial" panose="020B0604020202020204" pitchFamily="34" charset="0"/>
              <a:buChar char="•"/>
            </a:pPr>
            <a:r>
              <a:rPr lang="en-US" sz="2400" b="1" dirty="0">
                <a:solidFill>
                  <a:schemeClr val="tx1"/>
                </a:solidFill>
                <a:latin typeface="Source Sans Pro"/>
                <a:ea typeface="Source Sans Pro"/>
                <a:sym typeface="Source Sans Pro"/>
              </a:rPr>
              <a:t>Power Input: </a:t>
            </a:r>
            <a:r>
              <a:rPr lang="en-US" sz="2400" dirty="0">
                <a:solidFill>
                  <a:schemeClr val="tx1"/>
                </a:solidFill>
                <a:latin typeface="Source Sans Pro"/>
                <a:ea typeface="Source Sans Pro"/>
                <a:sym typeface="Source Sans Pro"/>
              </a:rPr>
              <a:t>3-phase; 50 &amp; 60 Hz</a:t>
            </a:r>
          </a:p>
          <a:p>
            <a:pPr lvl="4" algn="just"/>
            <a:r>
              <a:rPr lang="en-US" sz="2400" dirty="0">
                <a:solidFill>
                  <a:schemeClr val="tx1"/>
                </a:solidFill>
                <a:latin typeface="Source Sans Pro"/>
                <a:ea typeface="Source Sans Pro"/>
                <a:sym typeface="Source Sans Pro"/>
              </a:rPr>
              <a:t>                                   12VDC available</a:t>
            </a:r>
          </a:p>
          <a:p>
            <a:pPr marL="342900" indent="-342900" algn="just">
              <a:buFont typeface="Arial" panose="020B0604020202020204" pitchFamily="34" charset="0"/>
              <a:buChar char="•"/>
            </a:pPr>
            <a:r>
              <a:rPr lang="en-US" sz="2400" b="1" dirty="0">
                <a:solidFill>
                  <a:schemeClr val="tx1"/>
                </a:solidFill>
                <a:latin typeface="Source Sans Pro"/>
                <a:ea typeface="Source Sans Pro"/>
                <a:sym typeface="Source Sans Pro"/>
              </a:rPr>
              <a:t>Rack Config: </a:t>
            </a:r>
            <a:r>
              <a:rPr lang="en-US" sz="2400" dirty="0">
                <a:solidFill>
                  <a:schemeClr val="tx1"/>
                </a:solidFill>
                <a:latin typeface="Source Sans Pro"/>
                <a:ea typeface="Source Sans Pro"/>
                <a:sym typeface="Source Sans Pro"/>
              </a:rPr>
              <a:t>19’’, 21’’, OCP, Custom</a:t>
            </a:r>
          </a:p>
        </p:txBody>
      </p:sp>
      <p:sp>
        <p:nvSpPr>
          <p:cNvPr id="33" name="Rectangle 32">
            <a:extLst>
              <a:ext uri="{FF2B5EF4-FFF2-40B4-BE49-F238E27FC236}">
                <a16:creationId xmlns:a16="http://schemas.microsoft.com/office/drawing/2014/main" id="{6A010BF7-6652-4668-90FB-D0DEFEF89DEF}"/>
              </a:ext>
            </a:extLst>
          </p:cNvPr>
          <p:cNvSpPr/>
          <p:nvPr/>
        </p:nvSpPr>
        <p:spPr>
          <a:xfrm>
            <a:off x="18192425" y="2150634"/>
            <a:ext cx="5417629" cy="8015164"/>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endParaRPr lang="en-US" sz="3600" b="1" kern="1200" dirty="0">
              <a:solidFill>
                <a:schemeClr val="bg1"/>
              </a:solidFill>
              <a:latin typeface="Source Sans Pro" panose="02020500000000000000" charset="0"/>
              <a:ea typeface="Microsoft YaHei" panose="020B0503020204020204" pitchFamily="34" charset="-122"/>
            </a:endParaRPr>
          </a:p>
        </p:txBody>
      </p:sp>
      <p:pic>
        <p:nvPicPr>
          <p:cNvPr id="16" name="Picture 15" descr="A picture containing sitting, white, table, parking&#10;&#10;Description automatically generated">
            <a:extLst>
              <a:ext uri="{FF2B5EF4-FFF2-40B4-BE49-F238E27FC236}">
                <a16:creationId xmlns:a16="http://schemas.microsoft.com/office/drawing/2014/main" id="{D4763D74-5A06-4EB9-8DAA-0BEB288A024A}"/>
              </a:ext>
            </a:extLst>
          </p:cNvPr>
          <p:cNvPicPr>
            <a:picLocks noChangeAspect="1"/>
          </p:cNvPicPr>
          <p:nvPr/>
        </p:nvPicPr>
        <p:blipFill>
          <a:blip r:embed="rId14"/>
          <a:stretch>
            <a:fillRect/>
          </a:stretch>
        </p:blipFill>
        <p:spPr>
          <a:xfrm>
            <a:off x="13047581" y="3518130"/>
            <a:ext cx="3733901" cy="4653581"/>
          </a:xfrm>
          <a:prstGeom prst="rect">
            <a:avLst/>
          </a:prstGeom>
        </p:spPr>
      </p:pic>
    </p:spTree>
    <p:extLst>
      <p:ext uri="{BB962C8B-B14F-4D97-AF65-F5344CB8AC3E}">
        <p14:creationId xmlns:p14="http://schemas.microsoft.com/office/powerpoint/2010/main" val="472667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763" y="444484"/>
            <a:ext cx="22850474" cy="1645920"/>
          </a:xfrm>
        </p:spPr>
        <p:txBody>
          <a:bodyPr/>
          <a:lstStyle/>
          <a:p>
            <a:r>
              <a:rPr lang="en-US" sz="7200" dirty="0">
                <a:solidFill>
                  <a:schemeClr val="tx1"/>
                </a:solidFill>
              </a:rPr>
              <a:t>Summary</a:t>
            </a:r>
            <a:endParaRPr lang="en-US" sz="6000" dirty="0">
              <a:solidFill>
                <a:schemeClr val="tx1"/>
              </a:solidFill>
            </a:endParaRPr>
          </a:p>
        </p:txBody>
      </p:sp>
      <p:sp>
        <p:nvSpPr>
          <p:cNvPr id="11" name="Content Placeholder 7">
            <a:extLst>
              <a:ext uri="{FF2B5EF4-FFF2-40B4-BE49-F238E27FC236}">
                <a16:creationId xmlns:a16="http://schemas.microsoft.com/office/drawing/2014/main" id="{4952C5F0-C3A9-4816-BE44-0745D67AC417}"/>
              </a:ext>
            </a:extLst>
          </p:cNvPr>
          <p:cNvSpPr txBox="1">
            <a:spLocks/>
          </p:cNvSpPr>
          <p:nvPr/>
        </p:nvSpPr>
        <p:spPr>
          <a:xfrm>
            <a:off x="199536" y="2091446"/>
            <a:ext cx="23417701" cy="10008407"/>
          </a:xfrm>
          <a:prstGeom prst="rect">
            <a:avLst/>
          </a:prstGeom>
        </p:spPr>
        <p:txBody>
          <a:bodyPr vert="horz" wrap="square" lIns="0" tIns="0" rIns="360000" bIns="0" rtlCol="0" anchor="t" anchorCtr="0">
            <a:noAutofit/>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lang="en-US" sz="2000" kern="1200">
                <a:solidFill>
                  <a:schemeClr val="tx1"/>
                </a:solidFill>
                <a:latin typeface="+mn-lt"/>
                <a:ea typeface="+mj-ea"/>
                <a:cs typeface="+mj-cs"/>
              </a:defRPr>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lang="en-US" sz="2000" kern="1200">
                <a:solidFill>
                  <a:schemeClr val="tx1"/>
                </a:solidFill>
                <a:latin typeface="+mn-lt"/>
                <a:ea typeface="+mn-ea"/>
                <a:cs typeface="+mn-cs"/>
              </a:defRPr>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lang="en-US" sz="2000" kern="1200">
                <a:solidFill>
                  <a:schemeClr val="tx1"/>
                </a:solidFill>
                <a:latin typeface="+mn-lt"/>
                <a:ea typeface="+mn-ea"/>
                <a:cs typeface="+mn-cs"/>
              </a:defRPr>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lang="en-US" sz="2000" kern="1200">
                <a:solidFill>
                  <a:schemeClr val="tx1"/>
                </a:solidFill>
                <a:latin typeface="+mn-lt"/>
                <a:ea typeface="+mn-ea"/>
                <a:cs typeface="+mn-cs"/>
              </a:defRPr>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lang="en-GB"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50926" lvl="1" indent="-365760"/>
            <a:r>
              <a:rPr lang="en-US" sz="4000" dirty="0"/>
              <a:t>Opportunity for Advanced Cooling Solutions (ACS) Rack and Power/Immersion Subgroup to educate the broader market on differences in immersion fluids and system design considerations</a:t>
            </a:r>
          </a:p>
          <a:p>
            <a:pPr marL="1582738" lvl="4" indent="-365760"/>
            <a:r>
              <a:rPr lang="en-US" sz="3600" dirty="0"/>
              <a:t>Fluorochemical and Hydrocarbon fluids behave differently from a material compatibility standpoint</a:t>
            </a:r>
          </a:p>
          <a:p>
            <a:pPr marL="1582738" lvl="3" indent="-365760"/>
            <a:r>
              <a:rPr lang="en-US" sz="3600" dirty="0"/>
              <a:t>Single and two-phase system design considerations are quite different</a:t>
            </a:r>
          </a:p>
          <a:p>
            <a:pPr marL="1582738" lvl="3" indent="-365760"/>
            <a:endParaRPr lang="en-US" sz="3200" dirty="0">
              <a:solidFill>
                <a:schemeClr val="tx1">
                  <a:lumMod val="65000"/>
                  <a:lumOff val="35000"/>
                </a:schemeClr>
              </a:solidFill>
            </a:endParaRPr>
          </a:p>
          <a:p>
            <a:pPr marL="1248728" indent="-571500">
              <a:buFont typeface="Arial" panose="020B0604020202020204" pitchFamily="34" charset="0"/>
              <a:buChar char="•"/>
            </a:pPr>
            <a:r>
              <a:rPr lang="en-US" sz="4000" dirty="0"/>
              <a:t>Fluorochemical Immersion Cooling Today</a:t>
            </a:r>
          </a:p>
          <a:p>
            <a:pPr marL="1788478" lvl="3" indent="-571500"/>
            <a:r>
              <a:rPr lang="en-US" sz="3600" dirty="0"/>
              <a:t>Singe-phase immersion deployments for hyperscale and supercomputing exceed 13MW</a:t>
            </a:r>
          </a:p>
          <a:p>
            <a:pPr marL="1788478" lvl="3" indent="-571500"/>
            <a:r>
              <a:rPr lang="en-US" sz="3600" dirty="0"/>
              <a:t>Two-Phase popular for crypto mining where deployments have reached 165MW but also compelling for hyperscale and other x86 applications</a:t>
            </a:r>
          </a:p>
          <a:p>
            <a:pPr marL="1248728" indent="-571500">
              <a:buFont typeface="Arial" panose="020B0604020202020204" pitchFamily="34" charset="0"/>
              <a:buChar char="•"/>
            </a:pPr>
            <a:endParaRPr lang="en-US" sz="4000" dirty="0"/>
          </a:p>
          <a:p>
            <a:pPr marL="1248728" indent="-571500">
              <a:buFont typeface="Arial" panose="020B0604020202020204" pitchFamily="34" charset="0"/>
              <a:buChar char="•"/>
            </a:pPr>
            <a:r>
              <a:rPr lang="en-US" sz="4000" dirty="0"/>
              <a:t>Fluorochemical Immersion Cooling Tomorrow</a:t>
            </a:r>
          </a:p>
          <a:p>
            <a:pPr marL="1788478" lvl="3" indent="-571500"/>
            <a:r>
              <a:rPr lang="en-US" sz="3600" dirty="0"/>
              <a:t>Supply chain materializing and turn-key solutions emerging</a:t>
            </a:r>
          </a:p>
          <a:p>
            <a:pPr marL="1788478" lvl="3" indent="-571500"/>
            <a:r>
              <a:rPr lang="en-US" sz="3600" dirty="0"/>
              <a:t>Remaining challenges to OCP supply chain: density and cleanliness</a:t>
            </a:r>
            <a:endParaRPr lang="en-US" sz="3200" dirty="0"/>
          </a:p>
          <a:p>
            <a:pPr marL="1400176" lvl="2" indent="-365760"/>
            <a:endParaRPr lang="en-US" sz="3200" dirty="0"/>
          </a:p>
        </p:txBody>
      </p:sp>
    </p:spTree>
    <p:extLst>
      <p:ext uri="{BB962C8B-B14F-4D97-AF65-F5344CB8AC3E}">
        <p14:creationId xmlns:p14="http://schemas.microsoft.com/office/powerpoint/2010/main" val="52792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2A3E-6C1A-493C-A12F-1512D2AD206A}"/>
              </a:ext>
            </a:extLst>
          </p:cNvPr>
          <p:cNvSpPr>
            <a:spLocks noGrp="1"/>
          </p:cNvSpPr>
          <p:nvPr>
            <p:ph type="title"/>
          </p:nvPr>
        </p:nvSpPr>
        <p:spPr>
          <a:xfrm>
            <a:off x="1420368" y="730251"/>
            <a:ext cx="21031199" cy="1540298"/>
          </a:xfrm>
        </p:spPr>
        <p:txBody>
          <a:bodyPr/>
          <a:lstStyle/>
          <a:p>
            <a:r>
              <a:rPr lang="en-US" dirty="0">
                <a:solidFill>
                  <a:schemeClr val="tx1">
                    <a:lumMod val="75000"/>
                    <a:lumOff val="25000"/>
                  </a:schemeClr>
                </a:solidFill>
              </a:rPr>
              <a:t>Call to Action</a:t>
            </a:r>
          </a:p>
        </p:txBody>
      </p:sp>
      <p:sp>
        <p:nvSpPr>
          <p:cNvPr id="3" name="Content Placeholder 2">
            <a:extLst>
              <a:ext uri="{FF2B5EF4-FFF2-40B4-BE49-F238E27FC236}">
                <a16:creationId xmlns:a16="http://schemas.microsoft.com/office/drawing/2014/main" id="{E5068A6A-8ACE-4E48-9567-EBECE8613B26}"/>
              </a:ext>
            </a:extLst>
          </p:cNvPr>
          <p:cNvSpPr>
            <a:spLocks noGrp="1"/>
          </p:cNvSpPr>
          <p:nvPr>
            <p:ph idx="1"/>
          </p:nvPr>
        </p:nvSpPr>
        <p:spPr>
          <a:xfrm>
            <a:off x="1621537" y="2506662"/>
            <a:ext cx="14106143" cy="8702675"/>
          </a:xfrm>
        </p:spPr>
        <p:txBody>
          <a:bodyPr/>
          <a:lstStyle/>
          <a:p>
            <a:pPr marL="857261" indent="-857261">
              <a:buSzPct val="100000"/>
              <a:buFont typeface="Arial" panose="020B0604020202020204" pitchFamily="34" charset="0"/>
              <a:buChar char="•"/>
            </a:pPr>
            <a:r>
              <a:rPr lang="en-GB" sz="5867" dirty="0">
                <a:solidFill>
                  <a:schemeClr val="tx1">
                    <a:lumMod val="75000"/>
                    <a:lumOff val="25000"/>
                  </a:schemeClr>
                </a:solidFill>
                <a:latin typeface="Source Sans Pro" panose="020B0503030403020204" pitchFamily="34" charset="0"/>
                <a:ea typeface="Source Sans Pro" panose="020B0503030403020204" pitchFamily="34" charset="0"/>
              </a:rPr>
              <a:t>Join the immersion workstream and contribute!</a:t>
            </a:r>
          </a:p>
          <a:p>
            <a:pPr marL="1771661" lvl="7" indent="-857261">
              <a:buClr>
                <a:schemeClr val="tx1">
                  <a:lumMod val="75000"/>
                  <a:lumOff val="25000"/>
                </a:schemeClr>
              </a:buClr>
              <a:buSzPct val="100000"/>
              <a:buFont typeface="Arial" panose="020B0604020202020204" pitchFamily="34" charset="0"/>
              <a:buChar char="•"/>
            </a:pPr>
            <a:r>
              <a:rPr lang="en-GB" sz="4800" dirty="0">
                <a:solidFill>
                  <a:schemeClr val="tx1">
                    <a:lumMod val="75000"/>
                    <a:lumOff val="25000"/>
                  </a:schemeClr>
                </a:solidFill>
                <a:latin typeface="Source Sans Pro" panose="020B0503030403020204" pitchFamily="34" charset="0"/>
                <a:ea typeface="Source Sans Pro" panose="020B0503030403020204" pitchFamily="34" charset="0"/>
              </a:rPr>
              <a:t>Invite supply chain partners to learn about the Soxhlet extraction technique.  It is the preferred method of accelerated aging and testing for compatibility in fluorochemical fluids but provides information that is useful for all immersion fluids.</a:t>
            </a:r>
          </a:p>
          <a:p>
            <a:pPr marL="1771661" lvl="7" indent="-857261">
              <a:buSzPct val="100000"/>
              <a:buFont typeface="Arial" panose="020B0604020202020204" pitchFamily="34" charset="0"/>
              <a:buChar char="•"/>
            </a:pPr>
            <a:endParaRPr lang="en-GB" sz="5867" dirty="0">
              <a:solidFill>
                <a:schemeClr val="tx1">
                  <a:lumMod val="75000"/>
                  <a:lumOff val="25000"/>
                </a:schemeClr>
              </a:solidFill>
              <a:latin typeface="Source Sans Pro" panose="020B0503030403020204" pitchFamily="34" charset="0"/>
              <a:ea typeface="Source Sans Pro" panose="020B0503030403020204" pitchFamily="34" charset="0"/>
            </a:endParaRPr>
          </a:p>
          <a:p>
            <a:pPr>
              <a:buSzPct val="100000"/>
            </a:pPr>
            <a:endParaRPr lang="en-US" sz="2400" dirty="0">
              <a:solidFill>
                <a:schemeClr val="tx1">
                  <a:lumMod val="75000"/>
                  <a:lumOff val="25000"/>
                </a:schemeClr>
              </a:solidFill>
              <a:latin typeface="Source Sans Pro" panose="020B0503030403020204" pitchFamily="34" charset="0"/>
              <a:ea typeface="Source Sans Pro" panose="020B0503030403020204" pitchFamily="34" charset="0"/>
            </a:endParaRPr>
          </a:p>
          <a:p>
            <a:pPr>
              <a:buSzPct val="100000"/>
            </a:pPr>
            <a:endParaRPr lang="en-US" sz="2400" dirty="0">
              <a:solidFill>
                <a:schemeClr val="tx1">
                  <a:lumMod val="75000"/>
                  <a:lumOff val="25000"/>
                </a:schemeClr>
              </a:solidFill>
              <a:latin typeface="Source Sans Pro" panose="020B0503030403020204" pitchFamily="34" charset="0"/>
              <a:ea typeface="Source Sans Pro" panose="020B0503030403020204" pitchFamily="34" charset="0"/>
            </a:endParaRPr>
          </a:p>
          <a:p>
            <a:endParaRPr lang="en-US" dirty="0">
              <a:solidFill>
                <a:schemeClr val="tx1">
                  <a:lumMod val="75000"/>
                  <a:lumOff val="25000"/>
                </a:schemeClr>
              </a:solidFill>
            </a:endParaRPr>
          </a:p>
        </p:txBody>
      </p:sp>
      <p:pic>
        <p:nvPicPr>
          <p:cNvPr id="4" name="Picture 3">
            <a:extLst>
              <a:ext uri="{FF2B5EF4-FFF2-40B4-BE49-F238E27FC236}">
                <a16:creationId xmlns:a16="http://schemas.microsoft.com/office/drawing/2014/main" id="{A344394A-D8C1-4D5C-BF27-6E8370DFD82B}"/>
              </a:ext>
            </a:extLst>
          </p:cNvPr>
          <p:cNvPicPr>
            <a:picLocks noChangeAspect="1"/>
          </p:cNvPicPr>
          <p:nvPr/>
        </p:nvPicPr>
        <p:blipFill>
          <a:blip r:embed="rId2"/>
          <a:stretch>
            <a:fillRect/>
          </a:stretch>
        </p:blipFill>
        <p:spPr>
          <a:xfrm>
            <a:off x="16514064" y="730251"/>
            <a:ext cx="7398749" cy="11948257"/>
          </a:xfrm>
          <a:prstGeom prst="rect">
            <a:avLst/>
          </a:prstGeom>
        </p:spPr>
      </p:pic>
    </p:spTree>
    <p:extLst>
      <p:ext uri="{BB962C8B-B14F-4D97-AF65-F5344CB8AC3E}">
        <p14:creationId xmlns:p14="http://schemas.microsoft.com/office/powerpoint/2010/main" val="3810113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134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3;p13">
            <a:extLst>
              <a:ext uri="{FF2B5EF4-FFF2-40B4-BE49-F238E27FC236}">
                <a16:creationId xmlns:a16="http://schemas.microsoft.com/office/drawing/2014/main" id="{C045A7A2-6BDF-4487-88CE-8D89D094815B}"/>
              </a:ext>
            </a:extLst>
          </p:cNvPr>
          <p:cNvSpPr txBox="1">
            <a:spLocks noGrp="1"/>
          </p:cNvSpPr>
          <p:nvPr>
            <p:ph type="title"/>
          </p:nvPr>
        </p:nvSpPr>
        <p:spPr>
          <a:xfrm>
            <a:off x="943135" y="1239272"/>
            <a:ext cx="21031200" cy="1601400"/>
          </a:xfrm>
          <a:prstGeom prst="rect">
            <a:avLst/>
          </a:prstGeom>
          <a:noFill/>
          <a:ln>
            <a:noFill/>
          </a:ln>
        </p:spPr>
        <p:txBody>
          <a:bodyPr spcFirstLastPara="1" wrap="square" lIns="91425" tIns="45700" rIns="91425" bIns="45700" anchor="ctr" anchorCtr="0">
            <a:noAutofit/>
          </a:bodyPr>
          <a:lstStyle/>
          <a:p>
            <a:pPr lvl="0"/>
            <a:r>
              <a:rPr lang="en-US" dirty="0">
                <a:solidFill>
                  <a:schemeClr val="tx1"/>
                </a:solidFill>
              </a:rPr>
              <a:t>Outline</a:t>
            </a:r>
            <a:endParaRPr sz="10000" b="0" i="0" u="none" strike="noStrike" cap="none" dirty="0">
              <a:solidFill>
                <a:schemeClr val="tx1"/>
              </a:solidFill>
              <a:sym typeface="Source Sans Pro"/>
            </a:endParaRPr>
          </a:p>
        </p:txBody>
      </p:sp>
      <p:sp>
        <p:nvSpPr>
          <p:cNvPr id="3" name="Google Shape;54;p13">
            <a:extLst>
              <a:ext uri="{FF2B5EF4-FFF2-40B4-BE49-F238E27FC236}">
                <a16:creationId xmlns:a16="http://schemas.microsoft.com/office/drawing/2014/main" id="{2F13AAF0-1920-40C8-B6FD-E14816C83996}"/>
              </a:ext>
            </a:extLst>
          </p:cNvPr>
          <p:cNvSpPr txBox="1"/>
          <p:nvPr/>
        </p:nvSpPr>
        <p:spPr>
          <a:xfrm>
            <a:off x="890307" y="2707322"/>
            <a:ext cx="19819621" cy="10875328"/>
          </a:xfrm>
          <a:prstGeom prst="rect">
            <a:avLst/>
          </a:prstGeom>
          <a:noFill/>
          <a:ln>
            <a:noFill/>
          </a:ln>
        </p:spPr>
        <p:txBody>
          <a:bodyPr spcFirstLastPara="1" wrap="square" lIns="91425" tIns="45700" rIns="91425" bIns="45700" anchor="t" anchorCtr="0">
            <a:noAutofit/>
          </a:bodyPr>
          <a:lstStyle/>
          <a:p>
            <a:pPr marL="571500" lvl="0" indent="-571500">
              <a:buClr>
                <a:srgbClr val="5F6061"/>
              </a:buClr>
              <a:buSzPts val="3600"/>
              <a:buFont typeface="Arial" panose="020B0604020202020204" pitchFamily="34" charset="0"/>
              <a:buChar char="•"/>
            </a:pPr>
            <a:r>
              <a:rPr lang="en-US" sz="5400" dirty="0">
                <a:solidFill>
                  <a:schemeClr val="tx1"/>
                </a:solidFill>
                <a:latin typeface="+mj-lt"/>
                <a:ea typeface="Source Sans Pro" panose="020B0503030403020204" pitchFamily="34" charset="0"/>
                <a:cs typeface="Source Sans Pro"/>
                <a:sym typeface="Source Sans Pro"/>
              </a:rPr>
              <a:t>Immersion Cooling in OCP</a:t>
            </a:r>
          </a:p>
          <a:p>
            <a:pPr marL="571500" lvl="0" indent="-571500">
              <a:buClr>
                <a:srgbClr val="5F6061"/>
              </a:buClr>
              <a:buSzPts val="3600"/>
              <a:buFont typeface="Arial" panose="020B0604020202020204" pitchFamily="34" charset="0"/>
              <a:buChar char="•"/>
            </a:pPr>
            <a:r>
              <a:rPr lang="en-US" sz="5400" dirty="0">
                <a:solidFill>
                  <a:schemeClr val="tx1"/>
                </a:solidFill>
                <a:latin typeface="+mj-lt"/>
                <a:ea typeface="Source Sans Pro" panose="020B0503030403020204" pitchFamily="34" charset="0"/>
                <a:cs typeface="Source Sans Pro"/>
                <a:sym typeface="Source Sans Pro"/>
              </a:rPr>
              <a:t>Comparison of Hydrocarbon and Fluorochemical Fluids</a:t>
            </a:r>
          </a:p>
          <a:p>
            <a:pPr marL="571500" lvl="0" indent="-571500">
              <a:buClr>
                <a:srgbClr val="5F6061"/>
              </a:buClr>
              <a:buSzPts val="3600"/>
              <a:buFont typeface="Arial" panose="020B0604020202020204" pitchFamily="34" charset="0"/>
              <a:buChar char="•"/>
            </a:pPr>
            <a:r>
              <a:rPr lang="en-US" sz="5400" dirty="0">
                <a:solidFill>
                  <a:schemeClr val="tx1"/>
                </a:solidFill>
                <a:latin typeface="+mj-lt"/>
                <a:ea typeface="Source Sans Pro" panose="020B0503030403020204" pitchFamily="34" charset="0"/>
                <a:cs typeface="Source Sans Pro"/>
                <a:sym typeface="Source Sans Pro"/>
              </a:rPr>
              <a:t>Comparison of Single-Phase and Two-Phase</a:t>
            </a:r>
          </a:p>
          <a:p>
            <a:pPr marL="571500" lvl="0" indent="-571500">
              <a:buClr>
                <a:srgbClr val="5F6061"/>
              </a:buClr>
              <a:buSzPts val="3600"/>
              <a:buFont typeface="Arial" panose="020B0604020202020204" pitchFamily="34" charset="0"/>
              <a:buChar char="•"/>
            </a:pPr>
            <a:r>
              <a:rPr lang="en-US" sz="5400" dirty="0">
                <a:solidFill>
                  <a:schemeClr val="tx1"/>
                </a:solidFill>
                <a:latin typeface="+mj-lt"/>
                <a:ea typeface="Source Sans Pro" panose="020B0503030403020204" pitchFamily="34" charset="0"/>
                <a:cs typeface="Source Sans Pro"/>
                <a:sym typeface="Source Sans Pro"/>
              </a:rPr>
              <a:t>Real World Examples</a:t>
            </a:r>
          </a:p>
          <a:p>
            <a:pPr marL="571500" lvl="0" indent="-571500">
              <a:buClr>
                <a:srgbClr val="5F6061"/>
              </a:buClr>
              <a:buSzPts val="3600"/>
              <a:buFont typeface="Arial" panose="020B0604020202020204" pitchFamily="34" charset="0"/>
              <a:buChar char="•"/>
            </a:pPr>
            <a:r>
              <a:rPr lang="en-US" sz="5400" dirty="0">
                <a:solidFill>
                  <a:schemeClr val="tx1"/>
                </a:solidFill>
                <a:latin typeface="+mj-lt"/>
                <a:ea typeface="Source Sans Pro" panose="020B0503030403020204" pitchFamily="34" charset="0"/>
                <a:cs typeface="Source Sans Pro"/>
                <a:sym typeface="Source Sans Pro"/>
              </a:rPr>
              <a:t>2-Phase TCO Merits for Hyperscale</a:t>
            </a:r>
          </a:p>
          <a:p>
            <a:pPr marL="571500" lvl="0" indent="-571500">
              <a:buClr>
                <a:srgbClr val="5F6061"/>
              </a:buClr>
              <a:buSzPts val="3600"/>
              <a:buFont typeface="Arial" panose="020B0604020202020204" pitchFamily="34" charset="0"/>
              <a:buChar char="•"/>
            </a:pPr>
            <a:r>
              <a:rPr lang="en-US" sz="5400" dirty="0">
                <a:solidFill>
                  <a:schemeClr val="tx1"/>
                </a:solidFill>
                <a:latin typeface="+mj-lt"/>
              </a:rPr>
              <a:t>Enabling Immersion Cooling with Fluorochemicals</a:t>
            </a:r>
          </a:p>
          <a:p>
            <a:pPr marL="571500" lvl="0" indent="-571500">
              <a:buClr>
                <a:srgbClr val="5F6061"/>
              </a:buClr>
              <a:buSzPts val="3600"/>
              <a:buFont typeface="Arial" panose="020B0604020202020204" pitchFamily="34" charset="0"/>
              <a:buChar char="•"/>
            </a:pPr>
            <a:r>
              <a:rPr lang="en-US" sz="5400" dirty="0">
                <a:solidFill>
                  <a:schemeClr val="tx1"/>
                </a:solidFill>
                <a:latin typeface="+mj-lt"/>
                <a:ea typeface="Source Sans Pro" panose="020B0503030403020204" pitchFamily="34" charset="0"/>
                <a:cs typeface="Source Sans Pro"/>
                <a:sym typeface="Source Sans Pro"/>
              </a:rPr>
              <a:t>Summary</a:t>
            </a:r>
          </a:p>
          <a:p>
            <a:pPr marL="571500" marR="0" lvl="0" indent="-571500" algn="l" rtl="0">
              <a:lnSpc>
                <a:spcPct val="100000"/>
              </a:lnSpc>
              <a:spcBef>
                <a:spcPts val="0"/>
              </a:spcBef>
              <a:spcAft>
                <a:spcPts val="0"/>
              </a:spcAft>
              <a:buClr>
                <a:srgbClr val="5F6061"/>
              </a:buClr>
              <a:buSzPts val="3600"/>
              <a:buFont typeface="Arial" panose="020B0604020202020204" pitchFamily="34" charset="0"/>
              <a:buChar char="•"/>
            </a:pPr>
            <a:endParaRPr sz="3600" dirty="0">
              <a:solidFill>
                <a:schemeClr val="tx1"/>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43829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a:extLst>
              <a:ext uri="{FF2B5EF4-FFF2-40B4-BE49-F238E27FC236}">
                <a16:creationId xmlns:a16="http://schemas.microsoft.com/office/drawing/2014/main" id="{A378A2CD-F779-463B-8837-5D254875CFA6}"/>
              </a:ext>
            </a:extLst>
          </p:cNvPr>
          <p:cNvSpPr txBox="1"/>
          <p:nvPr/>
        </p:nvSpPr>
        <p:spPr>
          <a:xfrm>
            <a:off x="2551384" y="6919094"/>
            <a:ext cx="3594527" cy="1451373"/>
          </a:xfrm>
          <a:prstGeom prst="rect">
            <a:avLst/>
          </a:prstGeom>
          <a:noFill/>
        </p:spPr>
        <p:txBody>
          <a:bodyPr wrap="square" rtlCol="0">
            <a:noAutofit/>
          </a:bodyPr>
          <a:lstStyle/>
          <a:p>
            <a:pPr algn="r"/>
            <a:r>
              <a:rPr lang="en-US" sz="2000" b="1" dirty="0">
                <a:solidFill>
                  <a:schemeClr val="tx1"/>
                </a:solidFill>
                <a:latin typeface="+mn-lt"/>
              </a:rPr>
              <a:t>FIGURE 1 - Pumped Single Phase 120kW </a:t>
            </a:r>
            <a:r>
              <a:rPr lang="en-US" sz="2000" b="1" dirty="0">
                <a:solidFill>
                  <a:schemeClr val="tx1"/>
                </a:solidFill>
              </a:rPr>
              <a:t>T</a:t>
            </a:r>
            <a:r>
              <a:rPr lang="en-US" sz="2000" b="1" dirty="0">
                <a:solidFill>
                  <a:schemeClr val="tx1"/>
                </a:solidFill>
                <a:latin typeface="+mn-lt"/>
              </a:rPr>
              <a:t>ank</a:t>
            </a:r>
          </a:p>
          <a:p>
            <a:pPr algn="r"/>
            <a:r>
              <a:rPr lang="en-US" sz="1100" b="1" dirty="0">
                <a:solidFill>
                  <a:schemeClr val="tx1"/>
                </a:solidFill>
              </a:rPr>
              <a:t>C</a:t>
            </a:r>
            <a:r>
              <a:rPr lang="en-US" sz="1100" b="1" dirty="0">
                <a:solidFill>
                  <a:schemeClr val="tx1"/>
                </a:solidFill>
                <a:latin typeface="+mn-lt"/>
              </a:rPr>
              <a:t>ourtesy </a:t>
            </a:r>
            <a:r>
              <a:rPr lang="en-US" sz="1100" b="1" dirty="0" err="1">
                <a:solidFill>
                  <a:schemeClr val="tx1"/>
                </a:solidFill>
                <a:latin typeface="+mn-lt"/>
              </a:rPr>
              <a:t>Exascaler</a:t>
            </a:r>
            <a:endParaRPr lang="en-US" sz="1100" b="1" dirty="0">
              <a:solidFill>
                <a:schemeClr val="tx1"/>
              </a:solidFill>
              <a:latin typeface="+mn-lt"/>
            </a:endParaRPr>
          </a:p>
        </p:txBody>
      </p:sp>
      <p:pic>
        <p:nvPicPr>
          <p:cNvPr id="61" name="Picture 60">
            <a:extLst>
              <a:ext uri="{FF2B5EF4-FFF2-40B4-BE49-F238E27FC236}">
                <a16:creationId xmlns:a16="http://schemas.microsoft.com/office/drawing/2014/main" id="{E46F243B-A2EF-4E9F-9523-55EF91FD268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628105" y="7063497"/>
            <a:ext cx="6117321" cy="4587991"/>
          </a:xfrm>
          <a:prstGeom prst="rect">
            <a:avLst/>
          </a:prstGeom>
          <a:ln w="38100">
            <a:solidFill>
              <a:schemeClr val="tx1"/>
            </a:solidFill>
          </a:ln>
        </p:spPr>
      </p:pic>
      <p:sp>
        <p:nvSpPr>
          <p:cNvPr id="62" name="TextBox 61">
            <a:extLst>
              <a:ext uri="{FF2B5EF4-FFF2-40B4-BE49-F238E27FC236}">
                <a16:creationId xmlns:a16="http://schemas.microsoft.com/office/drawing/2014/main" id="{2FBE77B9-DEDD-4846-9626-19D21F34928A}"/>
              </a:ext>
            </a:extLst>
          </p:cNvPr>
          <p:cNvSpPr txBox="1"/>
          <p:nvPr/>
        </p:nvSpPr>
        <p:spPr>
          <a:xfrm>
            <a:off x="18810694" y="6935467"/>
            <a:ext cx="3992557" cy="760022"/>
          </a:xfrm>
          <a:prstGeom prst="rect">
            <a:avLst/>
          </a:prstGeom>
          <a:noFill/>
        </p:spPr>
        <p:txBody>
          <a:bodyPr wrap="square" rtlCol="0">
            <a:noAutofit/>
          </a:bodyPr>
          <a:lstStyle/>
          <a:p>
            <a:r>
              <a:rPr lang="en-US" sz="2000" b="1" dirty="0">
                <a:solidFill>
                  <a:schemeClr val="tx1"/>
                </a:solidFill>
                <a:latin typeface="+mn-lt"/>
              </a:rPr>
              <a:t>FIGURE 2 - Passive 2-Phase 250kW (capacity 500kW) Tank</a:t>
            </a:r>
          </a:p>
          <a:p>
            <a:r>
              <a:rPr lang="en-US" sz="1200" b="1" dirty="0">
                <a:solidFill>
                  <a:schemeClr val="tx1"/>
                </a:solidFill>
                <a:latin typeface="+mn-lt"/>
              </a:rPr>
              <a:t>Courtesy Allied Control/</a:t>
            </a:r>
            <a:r>
              <a:rPr lang="en-US" sz="1200" b="1" dirty="0" err="1">
                <a:solidFill>
                  <a:schemeClr val="tx1"/>
                </a:solidFill>
                <a:latin typeface="+mn-lt"/>
              </a:rPr>
              <a:t>Bitfury</a:t>
            </a:r>
            <a:endParaRPr lang="en-US" sz="1200" b="1" dirty="0">
              <a:solidFill>
                <a:schemeClr val="tx1"/>
              </a:solidFill>
              <a:latin typeface="+mn-lt"/>
            </a:endParaRPr>
          </a:p>
        </p:txBody>
      </p:sp>
      <p:graphicFrame>
        <p:nvGraphicFramePr>
          <p:cNvPr id="63" name="Diagram 62">
            <a:extLst>
              <a:ext uri="{FF2B5EF4-FFF2-40B4-BE49-F238E27FC236}">
                <a16:creationId xmlns:a16="http://schemas.microsoft.com/office/drawing/2014/main" id="{B17D316D-9009-400E-B9B3-1A6EA74B861A}"/>
              </a:ext>
            </a:extLst>
          </p:cNvPr>
          <p:cNvGraphicFramePr/>
          <p:nvPr>
            <p:extLst>
              <p:ext uri="{D42A27DB-BD31-4B8C-83A1-F6EECF244321}">
                <p14:modId xmlns:p14="http://schemas.microsoft.com/office/powerpoint/2010/main" val="551501230"/>
              </p:ext>
            </p:extLst>
          </p:nvPr>
        </p:nvGraphicFramePr>
        <p:xfrm>
          <a:off x="101603" y="1109800"/>
          <a:ext cx="7368798" cy="5620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6" name="Title 1">
            <a:extLst>
              <a:ext uri="{FF2B5EF4-FFF2-40B4-BE49-F238E27FC236}">
                <a16:creationId xmlns:a16="http://schemas.microsoft.com/office/drawing/2014/main" id="{A7B9E8F6-BDDE-40E6-B2DD-D06E9DFDDA1F}"/>
              </a:ext>
            </a:extLst>
          </p:cNvPr>
          <p:cNvSpPr>
            <a:spLocks noGrp="1"/>
          </p:cNvSpPr>
          <p:nvPr>
            <p:ph type="title"/>
          </p:nvPr>
        </p:nvSpPr>
        <p:spPr>
          <a:xfrm>
            <a:off x="820389" y="199566"/>
            <a:ext cx="22047198" cy="1540298"/>
          </a:xfrm>
        </p:spPr>
        <p:txBody>
          <a:bodyPr/>
          <a:lstStyle/>
          <a:p>
            <a:r>
              <a:rPr lang="en-US" sz="6600" dirty="0">
                <a:solidFill>
                  <a:schemeClr val="tx1"/>
                </a:solidFill>
              </a:rPr>
              <a:t>Immersion Cooling in OCP </a:t>
            </a:r>
            <a:endParaRPr lang="en-US" dirty="0">
              <a:solidFill>
                <a:schemeClr val="tx1"/>
              </a:solidFill>
            </a:endParaRPr>
          </a:p>
        </p:txBody>
      </p:sp>
      <p:pic>
        <p:nvPicPr>
          <p:cNvPr id="86" name="Picture 2" descr="Related image">
            <a:extLst>
              <a:ext uri="{FF2B5EF4-FFF2-40B4-BE49-F238E27FC236}">
                <a16:creationId xmlns:a16="http://schemas.microsoft.com/office/drawing/2014/main" id="{3AA67CF4-CB06-4C4A-86E3-146E7B00342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753" r="12849"/>
          <a:stretch/>
        </p:blipFill>
        <p:spPr bwMode="auto">
          <a:xfrm>
            <a:off x="6348176" y="7063776"/>
            <a:ext cx="6053602" cy="458771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EE6EDC1-FBF8-423C-B209-DC657B1B8805}"/>
              </a:ext>
            </a:extLst>
          </p:cNvPr>
          <p:cNvPicPr>
            <a:picLocks noChangeAspect="1"/>
          </p:cNvPicPr>
          <p:nvPr/>
        </p:nvPicPr>
        <p:blipFill>
          <a:blip r:embed="rId9"/>
          <a:stretch>
            <a:fillRect/>
          </a:stretch>
        </p:blipFill>
        <p:spPr>
          <a:xfrm>
            <a:off x="208603" y="8027408"/>
            <a:ext cx="6126335" cy="3649835"/>
          </a:xfrm>
          <a:prstGeom prst="rect">
            <a:avLst/>
          </a:prstGeom>
        </p:spPr>
      </p:pic>
      <p:pic>
        <p:nvPicPr>
          <p:cNvPr id="6" name="Picture 5">
            <a:extLst>
              <a:ext uri="{FF2B5EF4-FFF2-40B4-BE49-F238E27FC236}">
                <a16:creationId xmlns:a16="http://schemas.microsoft.com/office/drawing/2014/main" id="{57704A78-2D37-4BF9-A342-85AB9F9D927D}"/>
              </a:ext>
            </a:extLst>
          </p:cNvPr>
          <p:cNvPicPr>
            <a:picLocks noChangeAspect="1"/>
          </p:cNvPicPr>
          <p:nvPr/>
        </p:nvPicPr>
        <p:blipFill>
          <a:blip r:embed="rId10"/>
          <a:stretch>
            <a:fillRect/>
          </a:stretch>
        </p:blipFill>
        <p:spPr>
          <a:xfrm>
            <a:off x="18905944" y="7971696"/>
            <a:ext cx="5121375" cy="3817558"/>
          </a:xfrm>
          <a:prstGeom prst="rect">
            <a:avLst/>
          </a:prstGeom>
        </p:spPr>
      </p:pic>
      <p:pic>
        <p:nvPicPr>
          <p:cNvPr id="9" name="Picture 8">
            <a:extLst>
              <a:ext uri="{FF2B5EF4-FFF2-40B4-BE49-F238E27FC236}">
                <a16:creationId xmlns:a16="http://schemas.microsoft.com/office/drawing/2014/main" id="{3D7D67E1-0A66-49E1-A27E-45AC5A429FA0}"/>
              </a:ext>
            </a:extLst>
          </p:cNvPr>
          <p:cNvPicPr>
            <a:picLocks noChangeAspect="1"/>
          </p:cNvPicPr>
          <p:nvPr/>
        </p:nvPicPr>
        <p:blipFill>
          <a:blip r:embed="rId11"/>
          <a:stretch>
            <a:fillRect/>
          </a:stretch>
        </p:blipFill>
        <p:spPr>
          <a:xfrm>
            <a:off x="9797347" y="10706100"/>
            <a:ext cx="2632940" cy="2571750"/>
          </a:xfrm>
          <a:prstGeom prst="rect">
            <a:avLst/>
          </a:prstGeom>
        </p:spPr>
      </p:pic>
      <p:pic>
        <p:nvPicPr>
          <p:cNvPr id="23" name="Picture 22">
            <a:extLst>
              <a:ext uri="{FF2B5EF4-FFF2-40B4-BE49-F238E27FC236}">
                <a16:creationId xmlns:a16="http://schemas.microsoft.com/office/drawing/2014/main" id="{328664B0-53D6-46DE-87C5-DC7C8F3F2045}"/>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943264" y="10676991"/>
            <a:ext cx="2308924" cy="2286139"/>
          </a:xfrm>
          <a:prstGeom prst="rect">
            <a:avLst/>
          </a:prstGeom>
        </p:spPr>
      </p:pic>
      <p:sp>
        <p:nvSpPr>
          <p:cNvPr id="2" name="Arrow: Right 1">
            <a:extLst>
              <a:ext uri="{FF2B5EF4-FFF2-40B4-BE49-F238E27FC236}">
                <a16:creationId xmlns:a16="http://schemas.microsoft.com/office/drawing/2014/main" id="{9A8C48FB-8747-446B-B649-F3C5DAA9F1B8}"/>
              </a:ext>
            </a:extLst>
          </p:cNvPr>
          <p:cNvSpPr/>
          <p:nvPr/>
        </p:nvSpPr>
        <p:spPr>
          <a:xfrm>
            <a:off x="5501763" y="4219605"/>
            <a:ext cx="644148" cy="983601"/>
          </a:xfrm>
          <a:prstGeom prst="rightArrow">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44ECD7E6-D958-4BBA-905B-424C072FCF56}"/>
              </a:ext>
            </a:extLst>
          </p:cNvPr>
          <p:cNvSpPr/>
          <p:nvPr/>
        </p:nvSpPr>
        <p:spPr>
          <a:xfrm rot="5400000">
            <a:off x="18566220" y="5585697"/>
            <a:ext cx="725685" cy="983601"/>
          </a:xfrm>
          <a:prstGeom prst="rightArrow">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925770A-12C4-4341-BBFB-B9CF3E312117}"/>
              </a:ext>
            </a:extLst>
          </p:cNvPr>
          <p:cNvSpPr txBox="1"/>
          <p:nvPr/>
        </p:nvSpPr>
        <p:spPr>
          <a:xfrm>
            <a:off x="14709161" y="5907261"/>
            <a:ext cx="3594527" cy="641638"/>
          </a:xfrm>
          <a:prstGeom prst="rect">
            <a:avLst/>
          </a:prstGeom>
          <a:noFill/>
          <a:ln>
            <a:noFill/>
          </a:ln>
        </p:spPr>
        <p:txBody>
          <a:bodyPr wrap="square" rtlCol="0">
            <a:noAutofit/>
          </a:bodyPr>
          <a:lstStyle/>
          <a:p>
            <a:pPr algn="r"/>
            <a:r>
              <a:rPr lang="en-US" sz="2400" b="1" i="1" dirty="0">
                <a:solidFill>
                  <a:schemeClr val="tx1"/>
                </a:solidFill>
                <a:latin typeface="+mn-lt"/>
              </a:rPr>
              <a:t>Dominant Today</a:t>
            </a:r>
          </a:p>
        </p:txBody>
      </p:sp>
      <p:grpSp>
        <p:nvGrpSpPr>
          <p:cNvPr id="24" name="Group 23">
            <a:extLst>
              <a:ext uri="{FF2B5EF4-FFF2-40B4-BE49-F238E27FC236}">
                <a16:creationId xmlns:a16="http://schemas.microsoft.com/office/drawing/2014/main" id="{E44CE063-212B-440D-8DB3-2FFFFC255B7E}"/>
              </a:ext>
            </a:extLst>
          </p:cNvPr>
          <p:cNvGrpSpPr/>
          <p:nvPr/>
        </p:nvGrpSpPr>
        <p:grpSpPr>
          <a:xfrm>
            <a:off x="10913366" y="6933943"/>
            <a:ext cx="1552406" cy="1129284"/>
            <a:chOff x="7523964" y="1004229"/>
            <a:chExt cx="776203" cy="564642"/>
          </a:xfrm>
        </p:grpSpPr>
        <p:sp>
          <p:nvSpPr>
            <p:cNvPr id="25" name="Oval 24">
              <a:extLst>
                <a:ext uri="{FF2B5EF4-FFF2-40B4-BE49-F238E27FC236}">
                  <a16:creationId xmlns:a16="http://schemas.microsoft.com/office/drawing/2014/main" id="{59CD023F-7D5B-4C81-8AE1-DD9E3FA48418}"/>
                </a:ext>
              </a:extLst>
            </p:cNvPr>
            <p:cNvSpPr/>
            <p:nvPr/>
          </p:nvSpPr>
          <p:spPr>
            <a:xfrm>
              <a:off x="7523964" y="1004229"/>
              <a:ext cx="705568" cy="564642"/>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lstStyle/>
            <a:p>
              <a:pPr algn="ctr"/>
              <a:endParaRPr lang="en-US" sz="4000" dirty="0"/>
            </a:p>
          </p:txBody>
        </p:sp>
        <p:sp>
          <p:nvSpPr>
            <p:cNvPr id="26" name="TextBox 25">
              <a:extLst>
                <a:ext uri="{FF2B5EF4-FFF2-40B4-BE49-F238E27FC236}">
                  <a16:creationId xmlns:a16="http://schemas.microsoft.com/office/drawing/2014/main" id="{DEAC4638-7C1A-4DCE-956A-8760FBF8B4E9}"/>
                </a:ext>
              </a:extLst>
            </p:cNvPr>
            <p:cNvSpPr txBox="1"/>
            <p:nvPr/>
          </p:nvSpPr>
          <p:spPr>
            <a:xfrm>
              <a:off x="7693592" y="1069006"/>
              <a:ext cx="606575" cy="430887"/>
            </a:xfrm>
            <a:prstGeom prst="rect">
              <a:avLst/>
            </a:prstGeom>
            <a:noFill/>
          </p:spPr>
          <p:txBody>
            <a:bodyPr wrap="square" lIns="0" tIns="0" rIns="0" bIns="0" rtlCol="0">
              <a:spAutoFit/>
            </a:bodyPr>
            <a:lstStyle/>
            <a:p>
              <a:r>
                <a:rPr lang="en-US" sz="5600" b="1" dirty="0"/>
                <a:t>1</a:t>
              </a:r>
              <a:r>
                <a:rPr lang="en-US" sz="5600" b="1" dirty="0">
                  <a:latin typeface="Symbol" panose="05050102010706020507" pitchFamily="18" charset="2"/>
                </a:rPr>
                <a:t>f</a:t>
              </a:r>
            </a:p>
          </p:txBody>
        </p:sp>
      </p:grpSp>
      <p:grpSp>
        <p:nvGrpSpPr>
          <p:cNvPr id="27" name="Group 26">
            <a:extLst>
              <a:ext uri="{FF2B5EF4-FFF2-40B4-BE49-F238E27FC236}">
                <a16:creationId xmlns:a16="http://schemas.microsoft.com/office/drawing/2014/main" id="{37BF778F-2CEE-4130-80C6-1F40E6258D37}"/>
              </a:ext>
            </a:extLst>
          </p:cNvPr>
          <p:cNvGrpSpPr/>
          <p:nvPr/>
        </p:nvGrpSpPr>
        <p:grpSpPr>
          <a:xfrm>
            <a:off x="12722766" y="6933943"/>
            <a:ext cx="1552406" cy="1129284"/>
            <a:chOff x="7523964" y="1004229"/>
            <a:chExt cx="776203" cy="564642"/>
          </a:xfrm>
        </p:grpSpPr>
        <p:sp>
          <p:nvSpPr>
            <p:cNvPr id="28" name="Oval 27">
              <a:extLst>
                <a:ext uri="{FF2B5EF4-FFF2-40B4-BE49-F238E27FC236}">
                  <a16:creationId xmlns:a16="http://schemas.microsoft.com/office/drawing/2014/main" id="{72C6A409-0458-46A1-B061-971CC42CEAC8}"/>
                </a:ext>
              </a:extLst>
            </p:cNvPr>
            <p:cNvSpPr/>
            <p:nvPr/>
          </p:nvSpPr>
          <p:spPr>
            <a:xfrm>
              <a:off x="7523964" y="1004229"/>
              <a:ext cx="705568" cy="564642"/>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lstStyle/>
            <a:p>
              <a:pPr algn="ctr"/>
              <a:endParaRPr lang="en-US" sz="4000" dirty="0"/>
            </a:p>
          </p:txBody>
        </p:sp>
        <p:sp>
          <p:nvSpPr>
            <p:cNvPr id="29" name="TextBox 28">
              <a:extLst>
                <a:ext uri="{FF2B5EF4-FFF2-40B4-BE49-F238E27FC236}">
                  <a16:creationId xmlns:a16="http://schemas.microsoft.com/office/drawing/2014/main" id="{3414EB63-03C9-4FD8-8D16-D2B61502590B}"/>
                </a:ext>
              </a:extLst>
            </p:cNvPr>
            <p:cNvSpPr txBox="1"/>
            <p:nvPr/>
          </p:nvSpPr>
          <p:spPr>
            <a:xfrm>
              <a:off x="7693592" y="1038010"/>
              <a:ext cx="606575" cy="430887"/>
            </a:xfrm>
            <a:prstGeom prst="rect">
              <a:avLst/>
            </a:prstGeom>
            <a:noFill/>
          </p:spPr>
          <p:txBody>
            <a:bodyPr wrap="square" lIns="0" tIns="0" rIns="0" bIns="0" rtlCol="0">
              <a:spAutoFit/>
            </a:bodyPr>
            <a:lstStyle/>
            <a:p>
              <a:r>
                <a:rPr lang="en-US" sz="5600" b="1" dirty="0">
                  <a:latin typeface="+mn-lt"/>
                </a:rPr>
                <a:t>2</a:t>
              </a:r>
              <a:r>
                <a:rPr lang="en-US" sz="5600" b="1" dirty="0">
                  <a:latin typeface="Symbol" panose="05050102010706020507" pitchFamily="18" charset="2"/>
                </a:rPr>
                <a:t>f</a:t>
              </a:r>
            </a:p>
          </p:txBody>
        </p:sp>
      </p:grpSp>
      <p:grpSp>
        <p:nvGrpSpPr>
          <p:cNvPr id="30" name="Group 29">
            <a:extLst>
              <a:ext uri="{FF2B5EF4-FFF2-40B4-BE49-F238E27FC236}">
                <a16:creationId xmlns:a16="http://schemas.microsoft.com/office/drawing/2014/main" id="{1122862F-EBD2-4331-98EB-EB194EAA9CC5}"/>
              </a:ext>
            </a:extLst>
          </p:cNvPr>
          <p:cNvGrpSpPr/>
          <p:nvPr/>
        </p:nvGrpSpPr>
        <p:grpSpPr>
          <a:xfrm>
            <a:off x="10525363" y="2922028"/>
            <a:ext cx="13003896" cy="2450072"/>
            <a:chOff x="4572904" y="1829461"/>
            <a:chExt cx="12379782" cy="2450072"/>
          </a:xfrm>
        </p:grpSpPr>
        <p:grpSp>
          <p:nvGrpSpPr>
            <p:cNvPr id="31" name="Group 30">
              <a:extLst>
                <a:ext uri="{FF2B5EF4-FFF2-40B4-BE49-F238E27FC236}">
                  <a16:creationId xmlns:a16="http://schemas.microsoft.com/office/drawing/2014/main" id="{0A0B77CF-E8FC-4672-8661-B968FD3034B2}"/>
                </a:ext>
              </a:extLst>
            </p:cNvPr>
            <p:cNvGrpSpPr/>
            <p:nvPr/>
          </p:nvGrpSpPr>
          <p:grpSpPr>
            <a:xfrm>
              <a:off x="7741249" y="1829461"/>
              <a:ext cx="2874748" cy="2450072"/>
              <a:chOff x="7818208" y="1829461"/>
              <a:chExt cx="3120126" cy="2450072"/>
            </a:xfrm>
          </p:grpSpPr>
          <p:sp>
            <p:nvSpPr>
              <p:cNvPr id="56" name="Rectangle 55">
                <a:extLst>
                  <a:ext uri="{FF2B5EF4-FFF2-40B4-BE49-F238E27FC236}">
                    <a16:creationId xmlns:a16="http://schemas.microsoft.com/office/drawing/2014/main" id="{B996E738-90B3-41BB-BAA9-6FFB021DB456}"/>
                  </a:ext>
                </a:extLst>
              </p:cNvPr>
              <p:cNvSpPr/>
              <p:nvPr/>
            </p:nvSpPr>
            <p:spPr>
              <a:xfrm>
                <a:off x="8199208" y="2724150"/>
                <a:ext cx="2739126" cy="660694"/>
              </a:xfrm>
              <a:prstGeom prst="rect">
                <a:avLst/>
              </a:prstGeom>
              <a:solidFill>
                <a:srgbClr val="DBDB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Source Sans Pro" panose="020B0503030403020204" pitchFamily="34" charset="0"/>
                    <a:ea typeface="Source Sans Pro" panose="020B0503030403020204" pitchFamily="34" charset="0"/>
                  </a:rPr>
                  <a:t>Passive</a:t>
                </a:r>
              </a:p>
            </p:txBody>
          </p:sp>
          <p:sp>
            <p:nvSpPr>
              <p:cNvPr id="57" name="Rectangle 56">
                <a:extLst>
                  <a:ext uri="{FF2B5EF4-FFF2-40B4-BE49-F238E27FC236}">
                    <a16:creationId xmlns:a16="http://schemas.microsoft.com/office/drawing/2014/main" id="{1C526A7B-A57D-4895-9CE0-BC23C60C769D}"/>
                  </a:ext>
                </a:extLst>
              </p:cNvPr>
              <p:cNvSpPr/>
              <p:nvPr/>
            </p:nvSpPr>
            <p:spPr>
              <a:xfrm>
                <a:off x="8199208" y="3618839"/>
                <a:ext cx="2739126" cy="660694"/>
              </a:xfrm>
              <a:prstGeom prst="rect">
                <a:avLst/>
              </a:prstGeom>
              <a:solidFill>
                <a:srgbClr val="DBDB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Source Sans Pro" panose="020B0503030403020204" pitchFamily="34" charset="0"/>
                    <a:ea typeface="Source Sans Pro" panose="020B0503030403020204" pitchFamily="34" charset="0"/>
                  </a:rPr>
                  <a:t>Forced (Pumped)</a:t>
                </a:r>
              </a:p>
            </p:txBody>
          </p:sp>
          <p:sp>
            <p:nvSpPr>
              <p:cNvPr id="59" name="Rectangle 58">
                <a:extLst>
                  <a:ext uri="{FF2B5EF4-FFF2-40B4-BE49-F238E27FC236}">
                    <a16:creationId xmlns:a16="http://schemas.microsoft.com/office/drawing/2014/main" id="{4D8824BB-EDC8-49D1-B033-B0ED55288C7E}"/>
                  </a:ext>
                </a:extLst>
              </p:cNvPr>
              <p:cNvSpPr/>
              <p:nvPr/>
            </p:nvSpPr>
            <p:spPr>
              <a:xfrm>
                <a:off x="7818208" y="1829461"/>
                <a:ext cx="3120126" cy="660694"/>
              </a:xfrm>
              <a:prstGeom prst="rect">
                <a:avLst/>
              </a:prstGeom>
              <a:solidFill>
                <a:srgbClr val="494C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Source Sans Pro" panose="020B0503030403020204" pitchFamily="34" charset="0"/>
                    <a:ea typeface="Source Sans Pro" panose="020B0503030403020204" pitchFamily="34" charset="0"/>
                  </a:rPr>
                  <a:t>Convection Mode</a:t>
                </a:r>
              </a:p>
            </p:txBody>
          </p:sp>
          <p:grpSp>
            <p:nvGrpSpPr>
              <p:cNvPr id="64" name="Group 63">
                <a:extLst>
                  <a:ext uri="{FF2B5EF4-FFF2-40B4-BE49-F238E27FC236}">
                    <a16:creationId xmlns:a16="http://schemas.microsoft.com/office/drawing/2014/main" id="{DFDECF41-4DCD-4476-883A-858B2A709E88}"/>
                  </a:ext>
                </a:extLst>
              </p:cNvPr>
              <p:cNvGrpSpPr/>
              <p:nvPr/>
            </p:nvGrpSpPr>
            <p:grpSpPr>
              <a:xfrm>
                <a:off x="7955280" y="2490155"/>
                <a:ext cx="243928" cy="1459031"/>
                <a:chOff x="7955280" y="2490155"/>
                <a:chExt cx="243928" cy="1459031"/>
              </a:xfrm>
            </p:grpSpPr>
            <p:cxnSp>
              <p:nvCxnSpPr>
                <p:cNvPr id="65" name="Straight Connector 64">
                  <a:extLst>
                    <a:ext uri="{FF2B5EF4-FFF2-40B4-BE49-F238E27FC236}">
                      <a16:creationId xmlns:a16="http://schemas.microsoft.com/office/drawing/2014/main" id="{B2BAE2C6-FD5F-479E-95DD-C97434D9A6AC}"/>
                    </a:ext>
                  </a:extLst>
                </p:cNvPr>
                <p:cNvCxnSpPr>
                  <a:cxnSpLocks/>
                </p:cNvCxnSpPr>
                <p:nvPr/>
              </p:nvCxnSpPr>
              <p:spPr>
                <a:xfrm>
                  <a:off x="7955280" y="2490155"/>
                  <a:ext cx="0" cy="1459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C0AEA6E-C459-407A-8864-9FEC5EA19D03}"/>
                    </a:ext>
                  </a:extLst>
                </p:cNvPr>
                <p:cNvCxnSpPr>
                  <a:cxnSpLocks/>
                  <a:stCxn id="57" idx="1"/>
                </p:cNvCxnSpPr>
                <p:nvPr/>
              </p:nvCxnSpPr>
              <p:spPr>
                <a:xfrm flipH="1">
                  <a:off x="7955280" y="3949186"/>
                  <a:ext cx="2439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165E1F7-D1BD-4A8C-8287-4AA92CA2213F}"/>
                    </a:ext>
                  </a:extLst>
                </p:cNvPr>
                <p:cNvCxnSpPr>
                  <a:cxnSpLocks/>
                  <a:stCxn id="56" idx="1"/>
                </p:cNvCxnSpPr>
                <p:nvPr/>
              </p:nvCxnSpPr>
              <p:spPr>
                <a:xfrm flipH="1">
                  <a:off x="7955280" y="3054497"/>
                  <a:ext cx="2439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2" name="Group 31">
              <a:extLst>
                <a:ext uri="{FF2B5EF4-FFF2-40B4-BE49-F238E27FC236}">
                  <a16:creationId xmlns:a16="http://schemas.microsoft.com/office/drawing/2014/main" id="{32A0BA68-86F2-42C8-B727-B67A35BDFC5B}"/>
                </a:ext>
              </a:extLst>
            </p:cNvPr>
            <p:cNvGrpSpPr/>
            <p:nvPr/>
          </p:nvGrpSpPr>
          <p:grpSpPr>
            <a:xfrm>
              <a:off x="4572904" y="1829461"/>
              <a:ext cx="2874748" cy="2450072"/>
              <a:chOff x="4210050" y="1829461"/>
              <a:chExt cx="3120126" cy="2450072"/>
            </a:xfrm>
          </p:grpSpPr>
          <p:sp>
            <p:nvSpPr>
              <p:cNvPr id="49" name="Rectangle 48">
                <a:extLst>
                  <a:ext uri="{FF2B5EF4-FFF2-40B4-BE49-F238E27FC236}">
                    <a16:creationId xmlns:a16="http://schemas.microsoft.com/office/drawing/2014/main" id="{0F3DEE28-8D17-43AC-8B89-1734CE0423AA}"/>
                  </a:ext>
                </a:extLst>
              </p:cNvPr>
              <p:cNvSpPr/>
              <p:nvPr/>
            </p:nvSpPr>
            <p:spPr>
              <a:xfrm>
                <a:off x="4591050" y="2724150"/>
                <a:ext cx="2739126" cy="660694"/>
              </a:xfrm>
              <a:prstGeom prst="rect">
                <a:avLst/>
              </a:prstGeom>
              <a:solidFill>
                <a:srgbClr val="D3F0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Source Sans Pro" panose="020B0503030403020204" pitchFamily="34" charset="0"/>
                    <a:ea typeface="Source Sans Pro" panose="020B0503030403020204" pitchFamily="34" charset="0"/>
                  </a:rPr>
                  <a:t>Single Phase</a:t>
                </a:r>
              </a:p>
            </p:txBody>
          </p:sp>
          <p:sp>
            <p:nvSpPr>
              <p:cNvPr id="50" name="Rectangle 49">
                <a:extLst>
                  <a:ext uri="{FF2B5EF4-FFF2-40B4-BE49-F238E27FC236}">
                    <a16:creationId xmlns:a16="http://schemas.microsoft.com/office/drawing/2014/main" id="{BD9C5025-1911-41A0-9358-564206E5CED3}"/>
                  </a:ext>
                </a:extLst>
              </p:cNvPr>
              <p:cNvSpPr/>
              <p:nvPr/>
            </p:nvSpPr>
            <p:spPr>
              <a:xfrm>
                <a:off x="4591050" y="3618839"/>
                <a:ext cx="2739126" cy="660694"/>
              </a:xfrm>
              <a:prstGeom prst="rect">
                <a:avLst/>
              </a:prstGeom>
              <a:solidFill>
                <a:srgbClr val="D3F0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Source Sans Pro" panose="020B0503030403020204" pitchFamily="34" charset="0"/>
                    <a:ea typeface="Source Sans Pro" panose="020B0503030403020204" pitchFamily="34" charset="0"/>
                  </a:rPr>
                  <a:t>Two Phase</a:t>
                </a:r>
              </a:p>
            </p:txBody>
          </p:sp>
          <p:sp>
            <p:nvSpPr>
              <p:cNvPr id="51" name="Rectangle 50">
                <a:extLst>
                  <a:ext uri="{FF2B5EF4-FFF2-40B4-BE49-F238E27FC236}">
                    <a16:creationId xmlns:a16="http://schemas.microsoft.com/office/drawing/2014/main" id="{9FC23EDE-3DFF-406B-8563-576B0E6C180E}"/>
                  </a:ext>
                </a:extLst>
              </p:cNvPr>
              <p:cNvSpPr/>
              <p:nvPr/>
            </p:nvSpPr>
            <p:spPr>
              <a:xfrm>
                <a:off x="4210050" y="1829461"/>
                <a:ext cx="3120126" cy="660694"/>
              </a:xfrm>
              <a:prstGeom prst="rect">
                <a:avLst/>
              </a:prstGeom>
              <a:solidFill>
                <a:srgbClr val="24B6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Source Sans Pro" panose="020B0503030403020204" pitchFamily="34" charset="0"/>
                    <a:ea typeface="Source Sans Pro" panose="020B0503030403020204" pitchFamily="34" charset="0"/>
                  </a:rPr>
                  <a:t>Heat Transfer Mode*</a:t>
                </a:r>
              </a:p>
            </p:txBody>
          </p:sp>
          <p:grpSp>
            <p:nvGrpSpPr>
              <p:cNvPr id="52" name="Group 51">
                <a:extLst>
                  <a:ext uri="{FF2B5EF4-FFF2-40B4-BE49-F238E27FC236}">
                    <a16:creationId xmlns:a16="http://schemas.microsoft.com/office/drawing/2014/main" id="{7AB0BB18-E308-455B-B48D-DF6E3A46C2FF}"/>
                  </a:ext>
                </a:extLst>
              </p:cNvPr>
              <p:cNvGrpSpPr/>
              <p:nvPr/>
            </p:nvGrpSpPr>
            <p:grpSpPr>
              <a:xfrm>
                <a:off x="4347122" y="2490155"/>
                <a:ext cx="243928" cy="1459031"/>
                <a:chOff x="4347122" y="2490155"/>
                <a:chExt cx="243928" cy="1459031"/>
              </a:xfrm>
            </p:grpSpPr>
            <p:cxnSp>
              <p:nvCxnSpPr>
                <p:cNvPr id="53" name="Straight Connector 52">
                  <a:extLst>
                    <a:ext uri="{FF2B5EF4-FFF2-40B4-BE49-F238E27FC236}">
                      <a16:creationId xmlns:a16="http://schemas.microsoft.com/office/drawing/2014/main" id="{440C78DE-34B9-4DDC-84CE-F2EBFE7CD623}"/>
                    </a:ext>
                  </a:extLst>
                </p:cNvPr>
                <p:cNvCxnSpPr>
                  <a:cxnSpLocks/>
                </p:cNvCxnSpPr>
                <p:nvPr/>
              </p:nvCxnSpPr>
              <p:spPr>
                <a:xfrm>
                  <a:off x="4347122" y="2490155"/>
                  <a:ext cx="0" cy="1459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24E907A-D228-47AE-92EB-90484A62E1EF}"/>
                    </a:ext>
                  </a:extLst>
                </p:cNvPr>
                <p:cNvCxnSpPr>
                  <a:cxnSpLocks/>
                  <a:stCxn id="50" idx="1"/>
                </p:cNvCxnSpPr>
                <p:nvPr/>
              </p:nvCxnSpPr>
              <p:spPr>
                <a:xfrm flipH="1">
                  <a:off x="4347122" y="3949186"/>
                  <a:ext cx="2439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11D4F4E-274D-41C1-B0FC-8248EEAC64C4}"/>
                    </a:ext>
                  </a:extLst>
                </p:cNvPr>
                <p:cNvCxnSpPr>
                  <a:cxnSpLocks/>
                  <a:stCxn id="49" idx="1"/>
                </p:cNvCxnSpPr>
                <p:nvPr/>
              </p:nvCxnSpPr>
              <p:spPr>
                <a:xfrm flipH="1">
                  <a:off x="4347122" y="3054497"/>
                  <a:ext cx="2439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3" name="Group 32">
              <a:extLst>
                <a:ext uri="{FF2B5EF4-FFF2-40B4-BE49-F238E27FC236}">
                  <a16:creationId xmlns:a16="http://schemas.microsoft.com/office/drawing/2014/main" id="{8CC08375-38C1-400A-B2F3-4B5A9E8C6E8A}"/>
                </a:ext>
              </a:extLst>
            </p:cNvPr>
            <p:cNvGrpSpPr/>
            <p:nvPr/>
          </p:nvGrpSpPr>
          <p:grpSpPr>
            <a:xfrm>
              <a:off x="10909594" y="1829461"/>
              <a:ext cx="2874748" cy="2450072"/>
              <a:chOff x="11407316" y="1829461"/>
              <a:chExt cx="3120126" cy="2450072"/>
            </a:xfrm>
          </p:grpSpPr>
          <p:sp>
            <p:nvSpPr>
              <p:cNvPr id="42" name="Rectangle 41">
                <a:extLst>
                  <a:ext uri="{FF2B5EF4-FFF2-40B4-BE49-F238E27FC236}">
                    <a16:creationId xmlns:a16="http://schemas.microsoft.com/office/drawing/2014/main" id="{74C75881-9C51-4147-98D7-37AC55DAFE99}"/>
                  </a:ext>
                </a:extLst>
              </p:cNvPr>
              <p:cNvSpPr/>
              <p:nvPr/>
            </p:nvSpPr>
            <p:spPr>
              <a:xfrm>
                <a:off x="11788316" y="2724150"/>
                <a:ext cx="2739126" cy="660694"/>
              </a:xfrm>
              <a:prstGeom prst="rect">
                <a:avLst/>
              </a:prstGeom>
              <a:solidFill>
                <a:srgbClr val="EBF5D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Source Sans Pro" panose="020B0503030403020204" pitchFamily="34" charset="0"/>
                    <a:ea typeface="Source Sans Pro" panose="020B0503030403020204" pitchFamily="34" charset="0"/>
                  </a:rPr>
                  <a:t>Clamshell</a:t>
                </a:r>
              </a:p>
            </p:txBody>
          </p:sp>
          <p:sp>
            <p:nvSpPr>
              <p:cNvPr id="43" name="Rectangle 42">
                <a:extLst>
                  <a:ext uri="{FF2B5EF4-FFF2-40B4-BE49-F238E27FC236}">
                    <a16:creationId xmlns:a16="http://schemas.microsoft.com/office/drawing/2014/main" id="{3E70C11A-32ED-4BA3-A830-AEFA0A7B4CA7}"/>
                  </a:ext>
                </a:extLst>
              </p:cNvPr>
              <p:cNvSpPr/>
              <p:nvPr/>
            </p:nvSpPr>
            <p:spPr>
              <a:xfrm>
                <a:off x="11788316" y="3618839"/>
                <a:ext cx="2739126" cy="660694"/>
              </a:xfrm>
              <a:prstGeom prst="rect">
                <a:avLst/>
              </a:prstGeom>
              <a:solidFill>
                <a:srgbClr val="EBF5DD"/>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Source Sans Pro" panose="020B0503030403020204" pitchFamily="34" charset="0"/>
                    <a:ea typeface="Source Sans Pro" panose="020B0503030403020204" pitchFamily="34" charset="0"/>
                  </a:rPr>
                  <a:t>Tank</a:t>
                </a:r>
              </a:p>
            </p:txBody>
          </p:sp>
          <p:sp>
            <p:nvSpPr>
              <p:cNvPr id="44" name="Rectangle 43">
                <a:extLst>
                  <a:ext uri="{FF2B5EF4-FFF2-40B4-BE49-F238E27FC236}">
                    <a16:creationId xmlns:a16="http://schemas.microsoft.com/office/drawing/2014/main" id="{F5F3CC69-7CE9-42F8-83D5-C2123E2FB4C9}"/>
                  </a:ext>
                </a:extLst>
              </p:cNvPr>
              <p:cNvSpPr/>
              <p:nvPr/>
            </p:nvSpPr>
            <p:spPr>
              <a:xfrm>
                <a:off x="11407316" y="1829461"/>
                <a:ext cx="3120126" cy="660694"/>
              </a:xfrm>
              <a:prstGeom prst="rect">
                <a:avLst/>
              </a:prstGeom>
              <a:solidFill>
                <a:srgbClr val="99CC5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Source Sans Pro" panose="020B0503030403020204" pitchFamily="34" charset="0"/>
                    <a:ea typeface="Source Sans Pro" panose="020B0503030403020204" pitchFamily="34" charset="0"/>
                  </a:rPr>
                  <a:t>Containment Method</a:t>
                </a:r>
              </a:p>
            </p:txBody>
          </p:sp>
          <p:grpSp>
            <p:nvGrpSpPr>
              <p:cNvPr id="45" name="Group 44">
                <a:extLst>
                  <a:ext uri="{FF2B5EF4-FFF2-40B4-BE49-F238E27FC236}">
                    <a16:creationId xmlns:a16="http://schemas.microsoft.com/office/drawing/2014/main" id="{8AA1118B-AB8F-4905-A9CA-3CCF0E94CDFF}"/>
                  </a:ext>
                </a:extLst>
              </p:cNvPr>
              <p:cNvGrpSpPr/>
              <p:nvPr/>
            </p:nvGrpSpPr>
            <p:grpSpPr>
              <a:xfrm>
                <a:off x="11544388" y="2490154"/>
                <a:ext cx="243928" cy="1459032"/>
                <a:chOff x="11544388" y="2490154"/>
                <a:chExt cx="243928" cy="1459032"/>
              </a:xfrm>
            </p:grpSpPr>
            <p:cxnSp>
              <p:nvCxnSpPr>
                <p:cNvPr id="46" name="Straight Connector 45">
                  <a:extLst>
                    <a:ext uri="{FF2B5EF4-FFF2-40B4-BE49-F238E27FC236}">
                      <a16:creationId xmlns:a16="http://schemas.microsoft.com/office/drawing/2014/main" id="{C1DD7608-601F-4C9B-94E6-7F86468421BE}"/>
                    </a:ext>
                  </a:extLst>
                </p:cNvPr>
                <p:cNvCxnSpPr>
                  <a:cxnSpLocks/>
                </p:cNvCxnSpPr>
                <p:nvPr/>
              </p:nvCxnSpPr>
              <p:spPr>
                <a:xfrm>
                  <a:off x="11544388" y="2490154"/>
                  <a:ext cx="0" cy="1459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48F4361-4FB5-4884-A68E-CF75042AB970}"/>
                    </a:ext>
                  </a:extLst>
                </p:cNvPr>
                <p:cNvCxnSpPr>
                  <a:cxnSpLocks/>
                  <a:stCxn id="43" idx="1"/>
                </p:cNvCxnSpPr>
                <p:nvPr/>
              </p:nvCxnSpPr>
              <p:spPr>
                <a:xfrm flipH="1">
                  <a:off x="11544388" y="3949186"/>
                  <a:ext cx="2439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2A99B45-2F1B-4BC2-8444-6B6EE5E6047F}"/>
                    </a:ext>
                  </a:extLst>
                </p:cNvPr>
                <p:cNvCxnSpPr>
                  <a:cxnSpLocks/>
                  <a:stCxn id="42" idx="1"/>
                </p:cNvCxnSpPr>
                <p:nvPr/>
              </p:nvCxnSpPr>
              <p:spPr>
                <a:xfrm flipH="1">
                  <a:off x="11544388" y="3054497"/>
                  <a:ext cx="2439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4" name="Group 33">
              <a:extLst>
                <a:ext uri="{FF2B5EF4-FFF2-40B4-BE49-F238E27FC236}">
                  <a16:creationId xmlns:a16="http://schemas.microsoft.com/office/drawing/2014/main" id="{719B627C-6F58-4F80-9302-E08F7DBE7CBE}"/>
                </a:ext>
              </a:extLst>
            </p:cNvPr>
            <p:cNvGrpSpPr/>
            <p:nvPr/>
          </p:nvGrpSpPr>
          <p:grpSpPr>
            <a:xfrm>
              <a:off x="14077938" y="1829461"/>
              <a:ext cx="2874748" cy="2450072"/>
              <a:chOff x="14920224" y="1829461"/>
              <a:chExt cx="3120126" cy="2450072"/>
            </a:xfrm>
          </p:grpSpPr>
          <p:sp>
            <p:nvSpPr>
              <p:cNvPr id="35" name="Rectangle 34">
                <a:extLst>
                  <a:ext uri="{FF2B5EF4-FFF2-40B4-BE49-F238E27FC236}">
                    <a16:creationId xmlns:a16="http://schemas.microsoft.com/office/drawing/2014/main" id="{851C2427-0235-4C03-8384-2D2F8DF3AA8F}"/>
                  </a:ext>
                </a:extLst>
              </p:cNvPr>
              <p:cNvSpPr/>
              <p:nvPr/>
            </p:nvSpPr>
            <p:spPr>
              <a:xfrm>
                <a:off x="15301224" y="2724150"/>
                <a:ext cx="2739126" cy="660694"/>
              </a:xfrm>
              <a:prstGeom prst="rect">
                <a:avLst/>
              </a:prstGeom>
              <a:solidFill>
                <a:srgbClr val="FFF3D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Source Sans Pro" panose="020B0503030403020204" pitchFamily="34" charset="0"/>
                    <a:ea typeface="Source Sans Pro" panose="020B0503030403020204" pitchFamily="34" charset="0"/>
                  </a:rPr>
                  <a:t>Hydrocarbon</a:t>
                </a:r>
              </a:p>
            </p:txBody>
          </p:sp>
          <p:sp>
            <p:nvSpPr>
              <p:cNvPr id="36" name="Rectangle 35">
                <a:extLst>
                  <a:ext uri="{FF2B5EF4-FFF2-40B4-BE49-F238E27FC236}">
                    <a16:creationId xmlns:a16="http://schemas.microsoft.com/office/drawing/2014/main" id="{C0C80C9D-7622-4388-9368-8D5309E97482}"/>
                  </a:ext>
                </a:extLst>
              </p:cNvPr>
              <p:cNvSpPr/>
              <p:nvPr/>
            </p:nvSpPr>
            <p:spPr>
              <a:xfrm>
                <a:off x="15301224" y="3618839"/>
                <a:ext cx="2739126" cy="660694"/>
              </a:xfrm>
              <a:prstGeom prst="rect">
                <a:avLst/>
              </a:prstGeom>
              <a:solidFill>
                <a:srgbClr val="FFF3D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Source Sans Pro" panose="020B0503030403020204" pitchFamily="34" charset="0"/>
                    <a:ea typeface="Source Sans Pro" panose="020B0503030403020204" pitchFamily="34" charset="0"/>
                  </a:rPr>
                  <a:t>Fluorochemical</a:t>
                </a:r>
              </a:p>
            </p:txBody>
          </p:sp>
          <p:sp>
            <p:nvSpPr>
              <p:cNvPr id="37" name="Rectangle 36">
                <a:extLst>
                  <a:ext uri="{FF2B5EF4-FFF2-40B4-BE49-F238E27FC236}">
                    <a16:creationId xmlns:a16="http://schemas.microsoft.com/office/drawing/2014/main" id="{97506802-D668-4C46-82F6-64F017BCCBF4}"/>
                  </a:ext>
                </a:extLst>
              </p:cNvPr>
              <p:cNvSpPr/>
              <p:nvPr/>
            </p:nvSpPr>
            <p:spPr>
              <a:xfrm>
                <a:off x="14920224" y="1829461"/>
                <a:ext cx="3120126" cy="660694"/>
              </a:xfrm>
              <a:prstGeom prst="rect">
                <a:avLst/>
              </a:prstGeom>
              <a:solidFill>
                <a:srgbClr val="FFC53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Source Sans Pro" panose="020B0503030403020204" pitchFamily="34" charset="0"/>
                    <a:ea typeface="Source Sans Pro" panose="020B0503030403020204" pitchFamily="34" charset="0"/>
                  </a:rPr>
                  <a:t>Fluid Chemistry*</a:t>
                </a:r>
              </a:p>
            </p:txBody>
          </p:sp>
          <p:grpSp>
            <p:nvGrpSpPr>
              <p:cNvPr id="38" name="Group 37">
                <a:extLst>
                  <a:ext uri="{FF2B5EF4-FFF2-40B4-BE49-F238E27FC236}">
                    <a16:creationId xmlns:a16="http://schemas.microsoft.com/office/drawing/2014/main" id="{8236310F-6047-450C-8B67-C33CCEE60E8E}"/>
                  </a:ext>
                </a:extLst>
              </p:cNvPr>
              <p:cNvGrpSpPr/>
              <p:nvPr/>
            </p:nvGrpSpPr>
            <p:grpSpPr>
              <a:xfrm>
                <a:off x="15059113" y="2490154"/>
                <a:ext cx="242111" cy="1459032"/>
                <a:chOff x="15059113" y="2490154"/>
                <a:chExt cx="242111" cy="1459032"/>
              </a:xfrm>
            </p:grpSpPr>
            <p:cxnSp>
              <p:nvCxnSpPr>
                <p:cNvPr id="39" name="Straight Connector 38">
                  <a:extLst>
                    <a:ext uri="{FF2B5EF4-FFF2-40B4-BE49-F238E27FC236}">
                      <a16:creationId xmlns:a16="http://schemas.microsoft.com/office/drawing/2014/main" id="{357D2EF8-440A-41A2-8B50-FC238DDA9FA7}"/>
                    </a:ext>
                  </a:extLst>
                </p:cNvPr>
                <p:cNvCxnSpPr>
                  <a:cxnSpLocks/>
                </p:cNvCxnSpPr>
                <p:nvPr/>
              </p:nvCxnSpPr>
              <p:spPr>
                <a:xfrm>
                  <a:off x="15059113" y="2490154"/>
                  <a:ext cx="0" cy="1459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D49333B-5BE5-4BB9-B699-8D19103EF861}"/>
                    </a:ext>
                  </a:extLst>
                </p:cNvPr>
                <p:cNvCxnSpPr>
                  <a:cxnSpLocks/>
                  <a:stCxn id="36" idx="1"/>
                </p:cNvCxnSpPr>
                <p:nvPr/>
              </p:nvCxnSpPr>
              <p:spPr>
                <a:xfrm flipH="1">
                  <a:off x="15059114" y="3949186"/>
                  <a:ext cx="2421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D8117C9-A9B9-4C30-831D-6EA6E4C7D046}"/>
                    </a:ext>
                  </a:extLst>
                </p:cNvPr>
                <p:cNvCxnSpPr>
                  <a:cxnSpLocks/>
                  <a:stCxn id="35" idx="1"/>
                </p:cNvCxnSpPr>
                <p:nvPr/>
              </p:nvCxnSpPr>
              <p:spPr>
                <a:xfrm flipH="1">
                  <a:off x="15059114" y="3054497"/>
                  <a:ext cx="2421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69" name="Rectangle 68">
            <a:extLst>
              <a:ext uri="{FF2B5EF4-FFF2-40B4-BE49-F238E27FC236}">
                <a16:creationId xmlns:a16="http://schemas.microsoft.com/office/drawing/2014/main" id="{1A63EE3B-F396-4A07-B2E9-00B3C52A0918}"/>
              </a:ext>
            </a:extLst>
          </p:cNvPr>
          <p:cNvSpPr/>
          <p:nvPr/>
        </p:nvSpPr>
        <p:spPr>
          <a:xfrm>
            <a:off x="10525363" y="1926746"/>
            <a:ext cx="13003896" cy="660694"/>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Source Sans Pro" panose="020B0503030403020204" pitchFamily="34" charset="0"/>
                <a:ea typeface="Source Sans Pro" panose="020B0503030403020204" pitchFamily="34" charset="0"/>
              </a:rPr>
              <a:t>Table 1 – Matrix of Immersion Cooling Technologies</a:t>
            </a:r>
          </a:p>
        </p:txBody>
      </p:sp>
      <p:sp>
        <p:nvSpPr>
          <p:cNvPr id="58" name="TextBox 57">
            <a:extLst>
              <a:ext uri="{FF2B5EF4-FFF2-40B4-BE49-F238E27FC236}">
                <a16:creationId xmlns:a16="http://schemas.microsoft.com/office/drawing/2014/main" id="{DB85D21F-EC74-4BB8-BA28-B61BE60582F4}"/>
              </a:ext>
            </a:extLst>
          </p:cNvPr>
          <p:cNvSpPr txBox="1"/>
          <p:nvPr/>
        </p:nvSpPr>
        <p:spPr>
          <a:xfrm>
            <a:off x="19785963" y="5474508"/>
            <a:ext cx="3594527" cy="641638"/>
          </a:xfrm>
          <a:prstGeom prst="rect">
            <a:avLst/>
          </a:prstGeom>
          <a:noFill/>
          <a:ln>
            <a:noFill/>
          </a:ln>
        </p:spPr>
        <p:txBody>
          <a:bodyPr wrap="square" rtlCol="0">
            <a:noAutofit/>
          </a:bodyPr>
          <a:lstStyle/>
          <a:p>
            <a:pPr algn="r"/>
            <a:r>
              <a:rPr lang="en-US" sz="1600" b="1" i="1" dirty="0">
                <a:solidFill>
                  <a:schemeClr val="tx1"/>
                </a:solidFill>
                <a:latin typeface="+mn-lt"/>
              </a:rPr>
              <a:t>* More in subsequent  slides</a:t>
            </a:r>
          </a:p>
        </p:txBody>
      </p:sp>
      <p:sp>
        <p:nvSpPr>
          <p:cNvPr id="3" name="Rectangle 2">
            <a:extLst>
              <a:ext uri="{FF2B5EF4-FFF2-40B4-BE49-F238E27FC236}">
                <a16:creationId xmlns:a16="http://schemas.microsoft.com/office/drawing/2014/main" id="{EC432863-663C-4CC1-A0DC-D4C7C0EE6DF1}"/>
              </a:ext>
            </a:extLst>
          </p:cNvPr>
          <p:cNvSpPr/>
          <p:nvPr/>
        </p:nvSpPr>
        <p:spPr>
          <a:xfrm>
            <a:off x="6788349" y="3711481"/>
            <a:ext cx="3454814" cy="1815882"/>
          </a:xfrm>
          <a:prstGeom prst="rect">
            <a:avLst/>
          </a:prstGeom>
        </p:spPr>
        <p:txBody>
          <a:bodyPr wrap="square">
            <a:spAutoFit/>
          </a:bodyPr>
          <a:lstStyle/>
          <a:p>
            <a:pPr lvl="0">
              <a:buClr>
                <a:srgbClr val="5F6061"/>
              </a:buClr>
              <a:buSzPts val="3600"/>
            </a:pPr>
            <a:r>
              <a:rPr lang="en-US" sz="2800" b="1" dirty="0">
                <a:solidFill>
                  <a:schemeClr val="tx1"/>
                </a:solidFill>
                <a:latin typeface="Source Sans Pro" panose="020B0503030403020204" pitchFamily="34" charset="0"/>
                <a:ea typeface="Source Sans Pro" panose="020B0503030403020204" pitchFamily="34" charset="0"/>
                <a:cs typeface="Source Sans Pro"/>
                <a:sym typeface="Source Sans Pro"/>
              </a:rPr>
              <a:t>GOAL: Define  </a:t>
            </a:r>
            <a:r>
              <a:rPr lang="en-US" sz="2800" b="1" i="1" u="sng" dirty="0">
                <a:solidFill>
                  <a:schemeClr val="tx1"/>
                </a:solidFill>
                <a:latin typeface="Source Sans Pro" panose="020B0503030403020204" pitchFamily="34" charset="0"/>
                <a:ea typeface="Source Sans Pro" panose="020B0503030403020204" pitchFamily="34" charset="0"/>
                <a:cs typeface="Source Sans Pro"/>
                <a:sym typeface="Source Sans Pro"/>
              </a:rPr>
              <a:t>inclusive</a:t>
            </a:r>
            <a:r>
              <a:rPr lang="en-US" sz="2800" b="1" dirty="0">
                <a:solidFill>
                  <a:schemeClr val="tx1"/>
                </a:solidFill>
                <a:latin typeface="Source Sans Pro" panose="020B0503030403020204" pitchFamily="34" charset="0"/>
                <a:ea typeface="Source Sans Pro" panose="020B0503030403020204" pitchFamily="34" charset="0"/>
                <a:cs typeface="Source Sans Pro"/>
                <a:sym typeface="Source Sans Pro"/>
              </a:rPr>
              <a:t> standards to allow immersion technologies in OCP</a:t>
            </a:r>
          </a:p>
        </p:txBody>
      </p:sp>
    </p:spTree>
    <p:extLst>
      <p:ext uri="{BB962C8B-B14F-4D97-AF65-F5344CB8AC3E}">
        <p14:creationId xmlns:p14="http://schemas.microsoft.com/office/powerpoint/2010/main" val="1637833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969A8A-A109-44D5-BF86-D9A8B3F2CB11}"/>
              </a:ext>
            </a:extLst>
          </p:cNvPr>
          <p:cNvSpPr>
            <a:spLocks noGrp="1"/>
          </p:cNvSpPr>
          <p:nvPr>
            <p:ph sz="quarter" idx="15"/>
          </p:nvPr>
        </p:nvSpPr>
        <p:spPr>
          <a:xfrm>
            <a:off x="493854" y="3182876"/>
            <a:ext cx="12146171" cy="5876464"/>
          </a:xfrm>
        </p:spPr>
        <p:txBody>
          <a:bodyPr/>
          <a:lstStyle/>
          <a:p>
            <a:pPr marL="182880">
              <a:lnSpc>
                <a:spcPct val="100000"/>
              </a:lnSpc>
            </a:pPr>
            <a:r>
              <a:rPr lang="en-US" sz="3600" b="1" dirty="0">
                <a:solidFill>
                  <a:schemeClr val="tx1"/>
                </a:solidFill>
                <a:latin typeface="+mn-lt"/>
              </a:rPr>
              <a:t>Of the most common commercial heat transfer fluids, only organics are dielectric and therefore suitable for immersion. </a:t>
            </a:r>
          </a:p>
          <a:p>
            <a:pPr marL="754380" indent="-571500">
              <a:lnSpc>
                <a:spcPct val="100000"/>
              </a:lnSpc>
              <a:buFont typeface="Arial" panose="020B0604020202020204" pitchFamily="34" charset="0"/>
              <a:buChar char="•"/>
            </a:pPr>
            <a:r>
              <a:rPr lang="en-US" sz="3600" dirty="0">
                <a:solidFill>
                  <a:schemeClr val="tx1"/>
                </a:solidFill>
                <a:latin typeface="+mn-lt"/>
              </a:rPr>
              <a:t>Chlorinated or brominated organics excluded for ozone depletion and solvency.</a:t>
            </a:r>
          </a:p>
          <a:p>
            <a:pPr marL="754380" indent="-571500">
              <a:lnSpc>
                <a:spcPct val="100000"/>
              </a:lnSpc>
              <a:buFont typeface="Arial" panose="020B0604020202020204" pitchFamily="34" charset="0"/>
              <a:buChar char="•"/>
            </a:pPr>
            <a:r>
              <a:rPr lang="en-US" sz="3600" dirty="0">
                <a:solidFill>
                  <a:schemeClr val="tx1"/>
                </a:solidFill>
                <a:latin typeface="+mn-lt"/>
              </a:rPr>
              <a:t>Fluorine imparts stability and inertness but adds cost.</a:t>
            </a:r>
          </a:p>
          <a:p>
            <a:pPr marL="754380" indent="-571500">
              <a:lnSpc>
                <a:spcPct val="100000"/>
              </a:lnSpc>
              <a:buFont typeface="Arial" panose="020B0604020202020204" pitchFamily="34" charset="0"/>
              <a:buChar char="•"/>
            </a:pPr>
            <a:r>
              <a:rPr lang="en-US" sz="3600" dirty="0">
                <a:solidFill>
                  <a:schemeClr val="tx1"/>
                </a:solidFill>
                <a:latin typeface="+mn-lt"/>
              </a:rPr>
              <a:t>Hydrogen imparts flammability and solvency toward hydrocarbon polymers that comprise electronics.</a:t>
            </a:r>
          </a:p>
          <a:p>
            <a:pPr marL="182880">
              <a:lnSpc>
                <a:spcPct val="100000"/>
              </a:lnSpc>
            </a:pPr>
            <a:endParaRPr lang="en-US" sz="3600" dirty="0">
              <a:solidFill>
                <a:schemeClr val="tx1"/>
              </a:solidFill>
              <a:latin typeface="+mn-lt"/>
            </a:endParaRPr>
          </a:p>
        </p:txBody>
      </p:sp>
      <p:grpSp>
        <p:nvGrpSpPr>
          <p:cNvPr id="8" name="Group 7">
            <a:extLst>
              <a:ext uri="{FF2B5EF4-FFF2-40B4-BE49-F238E27FC236}">
                <a16:creationId xmlns:a16="http://schemas.microsoft.com/office/drawing/2014/main" id="{20A725C3-764E-40B2-AA64-A9540EF88364}"/>
              </a:ext>
            </a:extLst>
          </p:cNvPr>
          <p:cNvGrpSpPr/>
          <p:nvPr/>
        </p:nvGrpSpPr>
        <p:grpSpPr>
          <a:xfrm>
            <a:off x="493854" y="838800"/>
            <a:ext cx="3386518" cy="950931"/>
            <a:chOff x="12896604" y="838800"/>
            <a:chExt cx="3386518" cy="950931"/>
          </a:xfrm>
        </p:grpSpPr>
        <p:pic>
          <p:nvPicPr>
            <p:cNvPr id="6" name="Picture 5">
              <a:extLst>
                <a:ext uri="{FF2B5EF4-FFF2-40B4-BE49-F238E27FC236}">
                  <a16:creationId xmlns:a16="http://schemas.microsoft.com/office/drawing/2014/main" id="{05A9A4EF-947E-468B-B152-A50E6E50F30D}"/>
                </a:ext>
              </a:extLst>
            </p:cNvPr>
            <p:cNvPicPr>
              <a:picLocks noChangeAspect="1"/>
            </p:cNvPicPr>
            <p:nvPr/>
          </p:nvPicPr>
          <p:blipFill>
            <a:blip r:embed="rId2"/>
            <a:stretch>
              <a:fillRect/>
            </a:stretch>
          </p:blipFill>
          <p:spPr>
            <a:xfrm>
              <a:off x="12896604" y="838800"/>
              <a:ext cx="3348418" cy="899761"/>
            </a:xfrm>
            <a:prstGeom prst="rect">
              <a:avLst/>
            </a:prstGeom>
          </p:spPr>
        </p:pic>
        <p:sp>
          <p:nvSpPr>
            <p:cNvPr id="7" name="Rectangle 6">
              <a:extLst>
                <a:ext uri="{FF2B5EF4-FFF2-40B4-BE49-F238E27FC236}">
                  <a16:creationId xmlns:a16="http://schemas.microsoft.com/office/drawing/2014/main" id="{BE6C5434-7F48-415B-84DA-22ED5E738485}"/>
                </a:ext>
              </a:extLst>
            </p:cNvPr>
            <p:cNvSpPr/>
            <p:nvPr/>
          </p:nvSpPr>
          <p:spPr>
            <a:xfrm>
              <a:off x="15404979" y="1052409"/>
              <a:ext cx="878143" cy="73732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621F26A3-4F26-410E-958A-65E6A8C0B903}"/>
              </a:ext>
            </a:extLst>
          </p:cNvPr>
          <p:cNvPicPr>
            <a:picLocks noChangeAspect="1"/>
          </p:cNvPicPr>
          <p:nvPr/>
        </p:nvPicPr>
        <p:blipFill>
          <a:blip r:embed="rId3"/>
          <a:stretch>
            <a:fillRect/>
          </a:stretch>
        </p:blipFill>
        <p:spPr>
          <a:xfrm>
            <a:off x="13761749" y="838800"/>
            <a:ext cx="10128397" cy="11214193"/>
          </a:xfrm>
          <a:prstGeom prst="rect">
            <a:avLst/>
          </a:prstGeom>
        </p:spPr>
      </p:pic>
      <p:sp>
        <p:nvSpPr>
          <p:cNvPr id="9" name="TextBox 8">
            <a:extLst>
              <a:ext uri="{FF2B5EF4-FFF2-40B4-BE49-F238E27FC236}">
                <a16:creationId xmlns:a16="http://schemas.microsoft.com/office/drawing/2014/main" id="{105223D2-B5D5-4C99-9238-A734AC795820}"/>
              </a:ext>
            </a:extLst>
          </p:cNvPr>
          <p:cNvSpPr txBox="1"/>
          <p:nvPr/>
        </p:nvSpPr>
        <p:spPr>
          <a:xfrm flipH="1">
            <a:off x="13761749" y="2216278"/>
            <a:ext cx="4335751" cy="861774"/>
          </a:xfrm>
          <a:prstGeom prst="rect">
            <a:avLst/>
          </a:prstGeom>
          <a:noFill/>
          <a:ln>
            <a:noFill/>
          </a:ln>
        </p:spPr>
        <p:txBody>
          <a:bodyPr wrap="square" lIns="0" tIns="0" rIns="0" bIns="0" rtlCol="0">
            <a:spAutoFit/>
          </a:bodyPr>
          <a:lstStyle/>
          <a:p>
            <a:r>
              <a:rPr lang="en-US" sz="2800" b="1" dirty="0">
                <a:solidFill>
                  <a:prstClr val="black"/>
                </a:solidFill>
              </a:rPr>
              <a:t>TABLE 2 – Immersion fluid chemistries</a:t>
            </a:r>
          </a:p>
        </p:txBody>
      </p:sp>
      <p:sp>
        <p:nvSpPr>
          <p:cNvPr id="5" name="Title 1">
            <a:extLst>
              <a:ext uri="{FF2B5EF4-FFF2-40B4-BE49-F238E27FC236}">
                <a16:creationId xmlns:a16="http://schemas.microsoft.com/office/drawing/2014/main" id="{2932B0AD-CC20-4ADF-9020-6EC2C222CB4E}"/>
              </a:ext>
            </a:extLst>
          </p:cNvPr>
          <p:cNvSpPr>
            <a:spLocks noGrp="1"/>
          </p:cNvSpPr>
          <p:nvPr>
            <p:ph type="title"/>
          </p:nvPr>
        </p:nvSpPr>
        <p:spPr>
          <a:xfrm>
            <a:off x="4126005" y="804524"/>
            <a:ext cx="11803619" cy="1645920"/>
          </a:xfrm>
        </p:spPr>
        <p:txBody>
          <a:bodyPr/>
          <a:lstStyle/>
          <a:p>
            <a:r>
              <a:rPr lang="en-US" sz="6600" dirty="0">
                <a:solidFill>
                  <a:schemeClr val="tx1"/>
                </a:solidFill>
              </a:rPr>
              <a:t>Comparison of Hydrocarbon and Fluorochemical Fluids</a:t>
            </a:r>
          </a:p>
        </p:txBody>
      </p:sp>
    </p:spTree>
    <p:extLst>
      <p:ext uri="{BB962C8B-B14F-4D97-AF65-F5344CB8AC3E}">
        <p14:creationId xmlns:p14="http://schemas.microsoft.com/office/powerpoint/2010/main" val="219280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A146D6DB-8CD1-4FA3-A4D8-52D2691CBBAC}"/>
              </a:ext>
            </a:extLst>
          </p:cNvPr>
          <p:cNvSpPr>
            <a:spLocks noGrp="1"/>
          </p:cNvSpPr>
          <p:nvPr>
            <p:ph type="title"/>
          </p:nvPr>
        </p:nvSpPr>
        <p:spPr>
          <a:xfrm>
            <a:off x="796470" y="272091"/>
            <a:ext cx="22547287" cy="1645920"/>
          </a:xfrm>
        </p:spPr>
        <p:txBody>
          <a:bodyPr/>
          <a:lstStyle/>
          <a:p>
            <a:r>
              <a:rPr lang="en-US" sz="6600" dirty="0">
                <a:solidFill>
                  <a:schemeClr val="tx1"/>
                </a:solidFill>
              </a:rPr>
              <a:t>Comparison of Hydrocarbon and Fluorochemical Fluids</a:t>
            </a:r>
          </a:p>
        </p:txBody>
      </p:sp>
      <p:sp>
        <p:nvSpPr>
          <p:cNvPr id="26" name="TextBox 25">
            <a:extLst>
              <a:ext uri="{FF2B5EF4-FFF2-40B4-BE49-F238E27FC236}">
                <a16:creationId xmlns:a16="http://schemas.microsoft.com/office/drawing/2014/main" id="{AEE48E0C-7710-4D4F-9A50-38C1B9B758C8}"/>
              </a:ext>
            </a:extLst>
          </p:cNvPr>
          <p:cNvSpPr txBox="1"/>
          <p:nvPr/>
        </p:nvSpPr>
        <p:spPr>
          <a:xfrm>
            <a:off x="881529" y="6582261"/>
            <a:ext cx="12306991" cy="4985980"/>
          </a:xfrm>
          <a:prstGeom prst="rect">
            <a:avLst/>
          </a:prstGeom>
          <a:noFill/>
        </p:spPr>
        <p:txBody>
          <a:bodyPr wrap="square" lIns="0" tIns="0" rIns="0" bIns="0" rtlCol="0">
            <a:spAutoFit/>
          </a:bodyPr>
          <a:lstStyle/>
          <a:p>
            <a:r>
              <a:rPr lang="en-US" sz="3600" b="1" dirty="0"/>
              <a:t>Fluorochemicals are typically pure compounds with higher vapor pressure</a:t>
            </a:r>
          </a:p>
          <a:p>
            <a:pPr marL="457200" indent="-457200">
              <a:buFont typeface="Arial" panose="020B0604020202020204" pitchFamily="34" charset="0"/>
              <a:buChar char="•"/>
            </a:pPr>
            <a:r>
              <a:rPr lang="en-US" sz="3600" dirty="0"/>
              <a:t>Can be used safely for 2-phase immersion.</a:t>
            </a:r>
          </a:p>
          <a:p>
            <a:pPr marL="457200" indent="-457200">
              <a:buFont typeface="Arial" panose="020B0604020202020204" pitchFamily="34" charset="0"/>
              <a:buChar char="•"/>
            </a:pPr>
            <a:r>
              <a:rPr lang="en-US" sz="3600" dirty="0"/>
              <a:t>Reduced viscosity and higher density reduces single-phase “</a:t>
            </a:r>
            <a:r>
              <a:rPr lang="en-US" sz="3600" dirty="0" err="1"/>
              <a:t>dragout</a:t>
            </a:r>
            <a:r>
              <a:rPr lang="en-US" sz="3600" dirty="0"/>
              <a:t>.”</a:t>
            </a:r>
          </a:p>
          <a:p>
            <a:pPr marL="457200" indent="-457200">
              <a:buFont typeface="Arial" panose="020B0604020202020204" pitchFamily="34" charset="0"/>
              <a:buChar char="•"/>
            </a:pPr>
            <a:r>
              <a:rPr lang="en-US" sz="3600" dirty="0"/>
              <a:t>Evaporate cleanly but more challenging to contain.</a:t>
            </a:r>
          </a:p>
          <a:p>
            <a:pPr marL="457200" indent="-457200">
              <a:buFont typeface="Arial" panose="020B0604020202020204" pitchFamily="34" charset="0"/>
              <a:buChar char="•"/>
            </a:pPr>
            <a:r>
              <a:rPr lang="en-US" sz="3600" dirty="0"/>
              <a:t>Environmental fate: partition to atmosphere with Global Warming Potential (GWP): 0 - 10,000</a:t>
            </a:r>
          </a:p>
          <a:p>
            <a:endParaRPr lang="en-US" sz="3600" dirty="0"/>
          </a:p>
        </p:txBody>
      </p:sp>
      <p:sp>
        <p:nvSpPr>
          <p:cNvPr id="21" name="TextBox 20">
            <a:extLst>
              <a:ext uri="{FF2B5EF4-FFF2-40B4-BE49-F238E27FC236}">
                <a16:creationId xmlns:a16="http://schemas.microsoft.com/office/drawing/2014/main" id="{DD55D7FC-28FB-49CC-B10E-596521759ACD}"/>
              </a:ext>
            </a:extLst>
          </p:cNvPr>
          <p:cNvSpPr txBox="1"/>
          <p:nvPr/>
        </p:nvSpPr>
        <p:spPr>
          <a:xfrm>
            <a:off x="918095" y="2305568"/>
            <a:ext cx="11340551" cy="3877985"/>
          </a:xfrm>
          <a:prstGeom prst="rect">
            <a:avLst/>
          </a:prstGeom>
          <a:noFill/>
        </p:spPr>
        <p:txBody>
          <a:bodyPr wrap="square" lIns="0" tIns="0" rIns="0" bIns="0" rtlCol="0">
            <a:spAutoFit/>
          </a:bodyPr>
          <a:lstStyle/>
          <a:p>
            <a:r>
              <a:rPr lang="en-US" sz="3600" b="1" dirty="0"/>
              <a:t>Hydrocarbons suitable for immersion cooling are characterized as “Oils”</a:t>
            </a:r>
          </a:p>
          <a:p>
            <a:pPr marL="457200" indent="-457200">
              <a:buFont typeface="Arial" panose="020B0604020202020204" pitchFamily="34" charset="0"/>
              <a:buChar char="•"/>
            </a:pPr>
            <a:r>
              <a:rPr lang="en-US" sz="3600" dirty="0"/>
              <a:t>Low vapor pressure means easier containment but slower evaporation.</a:t>
            </a:r>
          </a:p>
          <a:p>
            <a:pPr marL="457200" indent="-457200">
              <a:buFont typeface="Arial" panose="020B0604020202020204" pitchFamily="34" charset="0"/>
              <a:buChar char="•"/>
            </a:pPr>
            <a:r>
              <a:rPr lang="en-US" sz="3600" dirty="0"/>
              <a:t>Cannot be used for 2-phase applications.</a:t>
            </a:r>
          </a:p>
          <a:p>
            <a:pPr marL="457200" indent="-457200">
              <a:buFont typeface="Arial" panose="020B0604020202020204" pitchFamily="34" charset="0"/>
              <a:buChar char="•"/>
            </a:pPr>
            <a:r>
              <a:rPr lang="en-US" sz="3600" dirty="0"/>
              <a:t>Environmental fate: groundwater partitioning</a:t>
            </a:r>
          </a:p>
          <a:p>
            <a:endParaRPr lang="en-US" sz="3600" dirty="0"/>
          </a:p>
        </p:txBody>
      </p:sp>
      <p:sp>
        <p:nvSpPr>
          <p:cNvPr id="27" name="TextBox 26">
            <a:extLst>
              <a:ext uri="{FF2B5EF4-FFF2-40B4-BE49-F238E27FC236}">
                <a16:creationId xmlns:a16="http://schemas.microsoft.com/office/drawing/2014/main" id="{517E2543-AD99-4C95-8A31-413D1B97F96E}"/>
              </a:ext>
            </a:extLst>
          </p:cNvPr>
          <p:cNvSpPr txBox="1"/>
          <p:nvPr/>
        </p:nvSpPr>
        <p:spPr>
          <a:xfrm flipH="1">
            <a:off x="14692348" y="11055537"/>
            <a:ext cx="8654699" cy="738664"/>
          </a:xfrm>
          <a:prstGeom prst="rect">
            <a:avLst/>
          </a:prstGeom>
          <a:noFill/>
          <a:ln>
            <a:noFill/>
          </a:ln>
        </p:spPr>
        <p:txBody>
          <a:bodyPr wrap="square" lIns="0" tIns="0" rIns="0" bIns="0" rtlCol="0">
            <a:spAutoFit/>
          </a:bodyPr>
          <a:lstStyle/>
          <a:p>
            <a:r>
              <a:rPr lang="en-US" sz="2400" b="1" dirty="0">
                <a:solidFill>
                  <a:prstClr val="black"/>
                </a:solidFill>
              </a:rPr>
              <a:t>FIGURE 3 - Effect of molecular weight in hydrocarbon and fluorochemical fluid categories</a:t>
            </a:r>
          </a:p>
        </p:txBody>
      </p:sp>
      <p:pic>
        <p:nvPicPr>
          <p:cNvPr id="5" name="Picture 4">
            <a:extLst>
              <a:ext uri="{FF2B5EF4-FFF2-40B4-BE49-F238E27FC236}">
                <a16:creationId xmlns:a16="http://schemas.microsoft.com/office/drawing/2014/main" id="{F65D8CFA-005B-4B6B-B67C-34F70E6A2145}"/>
              </a:ext>
            </a:extLst>
          </p:cNvPr>
          <p:cNvPicPr>
            <a:picLocks noChangeAspect="1"/>
          </p:cNvPicPr>
          <p:nvPr/>
        </p:nvPicPr>
        <p:blipFill>
          <a:blip r:embed="rId2"/>
          <a:stretch>
            <a:fillRect/>
          </a:stretch>
        </p:blipFill>
        <p:spPr>
          <a:xfrm>
            <a:off x="13949666" y="2305568"/>
            <a:ext cx="9397382" cy="8547627"/>
          </a:xfrm>
          <a:prstGeom prst="rect">
            <a:avLst/>
          </a:prstGeom>
        </p:spPr>
      </p:pic>
    </p:spTree>
    <p:extLst>
      <p:ext uri="{BB962C8B-B14F-4D97-AF65-F5344CB8AC3E}">
        <p14:creationId xmlns:p14="http://schemas.microsoft.com/office/powerpoint/2010/main" val="4056050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A146D6DB-8CD1-4FA3-A4D8-52D2691CBBAC}"/>
              </a:ext>
            </a:extLst>
          </p:cNvPr>
          <p:cNvSpPr>
            <a:spLocks noGrp="1"/>
          </p:cNvSpPr>
          <p:nvPr>
            <p:ph type="title"/>
          </p:nvPr>
        </p:nvSpPr>
        <p:spPr>
          <a:xfrm>
            <a:off x="1134908" y="207226"/>
            <a:ext cx="22547287" cy="1645920"/>
          </a:xfrm>
        </p:spPr>
        <p:txBody>
          <a:bodyPr/>
          <a:lstStyle/>
          <a:p>
            <a:r>
              <a:rPr lang="en-US" sz="6600" dirty="0">
                <a:solidFill>
                  <a:schemeClr val="tx1"/>
                </a:solidFill>
              </a:rPr>
              <a:t>Comparison of Hydrocarbon and Fluorochemical Fluids</a:t>
            </a:r>
          </a:p>
        </p:txBody>
      </p:sp>
      <p:sp>
        <p:nvSpPr>
          <p:cNvPr id="22" name="TextBox 21">
            <a:extLst>
              <a:ext uri="{FF2B5EF4-FFF2-40B4-BE49-F238E27FC236}">
                <a16:creationId xmlns:a16="http://schemas.microsoft.com/office/drawing/2014/main" id="{31176EA8-6B85-4818-99F0-C4B529FF57B3}"/>
              </a:ext>
            </a:extLst>
          </p:cNvPr>
          <p:cNvSpPr txBox="1"/>
          <p:nvPr/>
        </p:nvSpPr>
        <p:spPr>
          <a:xfrm>
            <a:off x="1301778" y="2002001"/>
            <a:ext cx="12223609" cy="6432530"/>
          </a:xfrm>
          <a:prstGeom prst="rect">
            <a:avLst/>
          </a:prstGeom>
          <a:noFill/>
        </p:spPr>
        <p:txBody>
          <a:bodyPr wrap="square" lIns="0" tIns="0" rIns="0" bIns="0" rtlCol="0">
            <a:spAutoFit/>
          </a:bodyPr>
          <a:lstStyle/>
          <a:p>
            <a:pPr>
              <a:spcAft>
                <a:spcPts val="600"/>
              </a:spcAft>
            </a:pPr>
            <a:r>
              <a:rPr lang="en-US" sz="3600" b="1" dirty="0"/>
              <a:t>Material compatibility</a:t>
            </a:r>
          </a:p>
          <a:p>
            <a:pPr>
              <a:spcAft>
                <a:spcPts val="600"/>
              </a:spcAft>
            </a:pPr>
            <a:r>
              <a:rPr lang="en-US" sz="2800" i="1" dirty="0"/>
              <a:t>Physical Chemistry Principle – Like dissolves Like</a:t>
            </a:r>
            <a:endParaRPr lang="en-US" sz="3600" dirty="0"/>
          </a:p>
          <a:p>
            <a:pPr marL="457200" indent="-457200">
              <a:spcAft>
                <a:spcPts val="600"/>
              </a:spcAft>
              <a:buFont typeface="Arial" panose="020B0604020202020204" pitchFamily="34" charset="0"/>
              <a:buChar char="•"/>
            </a:pPr>
            <a:r>
              <a:rPr lang="en-US" sz="3600" dirty="0"/>
              <a:t>Hydrocarbon fluids typically have an affinity for the hydrocarbon polymers used in computers.</a:t>
            </a:r>
          </a:p>
          <a:p>
            <a:pPr marL="457200" indent="-457200">
              <a:spcAft>
                <a:spcPts val="600"/>
              </a:spcAft>
              <a:buFont typeface="Arial" panose="020B0604020202020204" pitchFamily="34" charset="0"/>
              <a:buChar char="•"/>
            </a:pPr>
            <a:r>
              <a:rPr lang="en-US" sz="3600" dirty="0"/>
              <a:t>Fluorochemical fluids have affinity only for highly fluorinated polymers which are rarely used in computers.</a:t>
            </a:r>
          </a:p>
          <a:p>
            <a:pPr marL="457200" indent="-457200">
              <a:spcAft>
                <a:spcPts val="600"/>
              </a:spcAft>
              <a:buFont typeface="Arial" panose="020B0604020202020204" pitchFamily="34" charset="0"/>
              <a:buChar char="•"/>
            </a:pPr>
            <a:r>
              <a:rPr lang="en-US" sz="3600" dirty="0"/>
              <a:t>Hydrocarbon compatibility assessments focus on fluids’ effect on materials.</a:t>
            </a:r>
          </a:p>
          <a:p>
            <a:pPr marL="457200" indent="-457200">
              <a:spcAft>
                <a:spcPts val="600"/>
              </a:spcAft>
              <a:buFont typeface="Arial" panose="020B0604020202020204" pitchFamily="34" charset="0"/>
              <a:buChar char="•"/>
            </a:pPr>
            <a:r>
              <a:rPr lang="en-US" sz="3600" dirty="0"/>
              <a:t>Fluorochemical compatibility assessments focus on materials’ effect on fluid </a:t>
            </a:r>
            <a:r>
              <a:rPr lang="en-US" sz="3600" u="sng" dirty="0"/>
              <a:t>and on each other.</a:t>
            </a:r>
          </a:p>
          <a:p>
            <a:pPr>
              <a:spcAft>
                <a:spcPts val="600"/>
              </a:spcAft>
            </a:pPr>
            <a:endParaRPr lang="en-US" sz="3600" dirty="0"/>
          </a:p>
        </p:txBody>
      </p:sp>
      <p:pic>
        <p:nvPicPr>
          <p:cNvPr id="14" name="Picture 13">
            <a:extLst>
              <a:ext uri="{FF2B5EF4-FFF2-40B4-BE49-F238E27FC236}">
                <a16:creationId xmlns:a16="http://schemas.microsoft.com/office/drawing/2014/main" id="{9B26B533-A2CF-40E2-AF56-D020058F82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18889" b="15556"/>
          <a:stretch/>
        </p:blipFill>
        <p:spPr>
          <a:xfrm>
            <a:off x="16226467" y="6898320"/>
            <a:ext cx="6847568" cy="3653442"/>
          </a:xfrm>
          <a:prstGeom prst="rect">
            <a:avLst/>
          </a:prstGeom>
          <a:ln w="28575">
            <a:solidFill>
              <a:schemeClr val="tx1"/>
            </a:solidFill>
          </a:ln>
        </p:spPr>
      </p:pic>
      <p:sp>
        <p:nvSpPr>
          <p:cNvPr id="18" name="Rectangle 17">
            <a:extLst>
              <a:ext uri="{FF2B5EF4-FFF2-40B4-BE49-F238E27FC236}">
                <a16:creationId xmlns:a16="http://schemas.microsoft.com/office/drawing/2014/main" id="{A512A380-2C69-469F-9995-F6F62CECCF57}"/>
              </a:ext>
            </a:extLst>
          </p:cNvPr>
          <p:cNvSpPr/>
          <p:nvPr/>
        </p:nvSpPr>
        <p:spPr>
          <a:xfrm>
            <a:off x="16352555" y="7495191"/>
            <a:ext cx="6689191" cy="420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B7697DF-BB39-43C1-B2F8-B160A14E0A7F}"/>
              </a:ext>
            </a:extLst>
          </p:cNvPr>
          <p:cNvSpPr/>
          <p:nvPr/>
        </p:nvSpPr>
        <p:spPr>
          <a:xfrm>
            <a:off x="16352554" y="7513798"/>
            <a:ext cx="3213067" cy="420914"/>
          </a:xfrm>
          <a:prstGeom prst="rect">
            <a:avLst/>
          </a:prstGeom>
          <a:solidFill>
            <a:srgbClr val="FFC000">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15" name="Rectangle 14">
            <a:extLst>
              <a:ext uri="{FF2B5EF4-FFF2-40B4-BE49-F238E27FC236}">
                <a16:creationId xmlns:a16="http://schemas.microsoft.com/office/drawing/2014/main" id="{3C4462B7-598F-428E-A648-28911BF600D3}"/>
              </a:ext>
            </a:extLst>
          </p:cNvPr>
          <p:cNvSpPr/>
          <p:nvPr/>
        </p:nvSpPr>
        <p:spPr>
          <a:xfrm>
            <a:off x="18174971" y="7506219"/>
            <a:ext cx="4882919" cy="420914"/>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chemeClr val="tx1"/>
              </a:solidFill>
            </a:endParaRPr>
          </a:p>
        </p:txBody>
      </p:sp>
      <p:sp>
        <p:nvSpPr>
          <p:cNvPr id="19" name="Rectangle 18">
            <a:extLst>
              <a:ext uri="{FF2B5EF4-FFF2-40B4-BE49-F238E27FC236}">
                <a16:creationId xmlns:a16="http://schemas.microsoft.com/office/drawing/2014/main" id="{A812A346-CF3F-4F55-A400-44BC3253A380}"/>
              </a:ext>
            </a:extLst>
          </p:cNvPr>
          <p:cNvSpPr/>
          <p:nvPr/>
        </p:nvSpPr>
        <p:spPr>
          <a:xfrm>
            <a:off x="16360668" y="7495191"/>
            <a:ext cx="6681078" cy="4209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778B73F8-14BC-4E28-9CCF-DF66801888CF}"/>
              </a:ext>
            </a:extLst>
          </p:cNvPr>
          <p:cNvSpPr txBox="1"/>
          <p:nvPr/>
        </p:nvSpPr>
        <p:spPr>
          <a:xfrm>
            <a:off x="20479811" y="7555549"/>
            <a:ext cx="1800225" cy="307777"/>
          </a:xfrm>
          <a:prstGeom prst="rect">
            <a:avLst/>
          </a:prstGeom>
          <a:noFill/>
        </p:spPr>
        <p:txBody>
          <a:bodyPr wrap="square" rtlCol="0">
            <a:spAutoFit/>
          </a:bodyPr>
          <a:lstStyle/>
          <a:p>
            <a:r>
              <a:rPr lang="en-US" dirty="0"/>
              <a:t>Fully Fluorinated</a:t>
            </a:r>
          </a:p>
        </p:txBody>
      </p:sp>
      <p:sp>
        <p:nvSpPr>
          <p:cNvPr id="24" name="TextBox 23">
            <a:extLst>
              <a:ext uri="{FF2B5EF4-FFF2-40B4-BE49-F238E27FC236}">
                <a16:creationId xmlns:a16="http://schemas.microsoft.com/office/drawing/2014/main" id="{1EF53960-D7AE-499C-95BF-9CEBDF50333C}"/>
              </a:ext>
            </a:extLst>
          </p:cNvPr>
          <p:cNvSpPr txBox="1"/>
          <p:nvPr/>
        </p:nvSpPr>
        <p:spPr>
          <a:xfrm>
            <a:off x="16526936" y="7555549"/>
            <a:ext cx="1800225" cy="307777"/>
          </a:xfrm>
          <a:prstGeom prst="rect">
            <a:avLst/>
          </a:prstGeom>
          <a:noFill/>
        </p:spPr>
        <p:txBody>
          <a:bodyPr wrap="square" rtlCol="0">
            <a:spAutoFit/>
          </a:bodyPr>
          <a:lstStyle/>
          <a:p>
            <a:r>
              <a:rPr lang="en-US" dirty="0"/>
              <a:t>Hydrocarbon</a:t>
            </a:r>
          </a:p>
        </p:txBody>
      </p:sp>
      <p:sp>
        <p:nvSpPr>
          <p:cNvPr id="25" name="TextBox 24">
            <a:extLst>
              <a:ext uri="{FF2B5EF4-FFF2-40B4-BE49-F238E27FC236}">
                <a16:creationId xmlns:a16="http://schemas.microsoft.com/office/drawing/2014/main" id="{961D90A6-8AF8-4205-B1A4-FE26A0FCF235}"/>
              </a:ext>
            </a:extLst>
          </p:cNvPr>
          <p:cNvSpPr txBox="1"/>
          <p:nvPr/>
        </p:nvSpPr>
        <p:spPr>
          <a:xfrm>
            <a:off x="17959087" y="10207715"/>
            <a:ext cx="3568684" cy="307777"/>
          </a:xfrm>
          <a:prstGeom prst="rect">
            <a:avLst/>
          </a:prstGeom>
          <a:noFill/>
        </p:spPr>
        <p:txBody>
          <a:bodyPr wrap="square" rtlCol="0">
            <a:spAutoFit/>
          </a:bodyPr>
          <a:lstStyle/>
          <a:p>
            <a:r>
              <a:rPr lang="en-US" dirty="0"/>
              <a:t>Thermal Grease Soak Test – few hours</a:t>
            </a:r>
          </a:p>
        </p:txBody>
      </p:sp>
      <p:sp>
        <p:nvSpPr>
          <p:cNvPr id="21" name="TextBox 20">
            <a:extLst>
              <a:ext uri="{FF2B5EF4-FFF2-40B4-BE49-F238E27FC236}">
                <a16:creationId xmlns:a16="http://schemas.microsoft.com/office/drawing/2014/main" id="{58AB1EFC-613B-4CF8-8597-204143862359}"/>
              </a:ext>
            </a:extLst>
          </p:cNvPr>
          <p:cNvSpPr txBox="1"/>
          <p:nvPr/>
        </p:nvSpPr>
        <p:spPr>
          <a:xfrm>
            <a:off x="1309965" y="8247352"/>
            <a:ext cx="12223609" cy="3554819"/>
          </a:xfrm>
          <a:prstGeom prst="rect">
            <a:avLst/>
          </a:prstGeom>
          <a:noFill/>
        </p:spPr>
        <p:txBody>
          <a:bodyPr wrap="square" lIns="0" tIns="0" rIns="0" bIns="0" rtlCol="0">
            <a:spAutoFit/>
          </a:bodyPr>
          <a:lstStyle/>
          <a:p>
            <a:pPr>
              <a:spcAft>
                <a:spcPts val="600"/>
              </a:spcAft>
            </a:pPr>
            <a:r>
              <a:rPr lang="en-US" sz="3600" b="1" dirty="0"/>
              <a:t>Fluid hygiene and purity</a:t>
            </a:r>
          </a:p>
          <a:p>
            <a:pPr marL="457200" indent="-457200">
              <a:spcAft>
                <a:spcPts val="600"/>
              </a:spcAft>
              <a:buFont typeface="Arial" panose="020B0604020202020204" pitchFamily="34" charset="0"/>
              <a:buChar char="•"/>
            </a:pPr>
            <a:r>
              <a:rPr lang="en-US" sz="3600" dirty="0"/>
              <a:t>Both fluid classes pick up contaminants (plasticizers, etc.) from hardware.</a:t>
            </a:r>
          </a:p>
          <a:p>
            <a:pPr marL="457200" indent="-457200">
              <a:spcAft>
                <a:spcPts val="600"/>
              </a:spcAft>
              <a:buFont typeface="Arial" panose="020B0604020202020204" pitchFamily="34" charset="0"/>
              <a:buChar char="•"/>
            </a:pPr>
            <a:r>
              <a:rPr lang="en-US" sz="3600" dirty="0"/>
              <a:t>Fluorochemicals are easily scrubbed in situ with activated  carbon so that fluid remains very pure.</a:t>
            </a:r>
          </a:p>
          <a:p>
            <a:pPr>
              <a:spcAft>
                <a:spcPts val="600"/>
              </a:spcAft>
            </a:pPr>
            <a:endParaRPr lang="en-US" sz="3600" dirty="0"/>
          </a:p>
        </p:txBody>
      </p:sp>
      <p:sp>
        <p:nvSpPr>
          <p:cNvPr id="27" name="TextBox 26">
            <a:extLst>
              <a:ext uri="{FF2B5EF4-FFF2-40B4-BE49-F238E27FC236}">
                <a16:creationId xmlns:a16="http://schemas.microsoft.com/office/drawing/2014/main" id="{AB4095DD-3634-4651-A0AD-CA3E1EF1B472}"/>
              </a:ext>
            </a:extLst>
          </p:cNvPr>
          <p:cNvSpPr txBox="1"/>
          <p:nvPr/>
        </p:nvSpPr>
        <p:spPr>
          <a:xfrm flipH="1">
            <a:off x="16226466" y="10810896"/>
            <a:ext cx="6847567" cy="1477328"/>
          </a:xfrm>
          <a:prstGeom prst="rect">
            <a:avLst/>
          </a:prstGeom>
          <a:noFill/>
          <a:ln>
            <a:noFill/>
          </a:ln>
        </p:spPr>
        <p:txBody>
          <a:bodyPr wrap="square" lIns="0" tIns="0" rIns="0" bIns="0" rtlCol="0">
            <a:spAutoFit/>
          </a:bodyPr>
          <a:lstStyle/>
          <a:p>
            <a:r>
              <a:rPr lang="en-US" sz="2400" b="1" dirty="0">
                <a:solidFill>
                  <a:prstClr val="black"/>
                </a:solidFill>
              </a:rPr>
              <a:t>FIGURE 4 – The polymers used to fabricate computers are predominantly hydrocarbon in nature.  Common thermal greases can be used in fluorochemical fluids.</a:t>
            </a:r>
          </a:p>
        </p:txBody>
      </p:sp>
      <p:pic>
        <p:nvPicPr>
          <p:cNvPr id="5" name="Picture 4">
            <a:extLst>
              <a:ext uri="{FF2B5EF4-FFF2-40B4-BE49-F238E27FC236}">
                <a16:creationId xmlns:a16="http://schemas.microsoft.com/office/drawing/2014/main" id="{29EAD41B-9CD6-4CE1-BDF4-FBB03AE57CCB}"/>
              </a:ext>
            </a:extLst>
          </p:cNvPr>
          <p:cNvPicPr>
            <a:picLocks noChangeAspect="1"/>
          </p:cNvPicPr>
          <p:nvPr/>
        </p:nvPicPr>
        <p:blipFill>
          <a:blip r:embed="rId3"/>
          <a:stretch>
            <a:fillRect/>
          </a:stretch>
        </p:blipFill>
        <p:spPr>
          <a:xfrm>
            <a:off x="16360668" y="2277239"/>
            <a:ext cx="7026155" cy="4177281"/>
          </a:xfrm>
          <a:prstGeom prst="rect">
            <a:avLst/>
          </a:prstGeom>
        </p:spPr>
      </p:pic>
    </p:spTree>
    <p:extLst>
      <p:ext uri="{BB962C8B-B14F-4D97-AF65-F5344CB8AC3E}">
        <p14:creationId xmlns:p14="http://schemas.microsoft.com/office/powerpoint/2010/main" val="694537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ADA292-D50D-4393-9D10-8541FA36B2B0}"/>
              </a:ext>
            </a:extLst>
          </p:cNvPr>
          <p:cNvSpPr>
            <a:spLocks noGrp="1"/>
          </p:cNvSpPr>
          <p:nvPr>
            <p:ph sz="quarter" idx="15"/>
          </p:nvPr>
        </p:nvSpPr>
        <p:spPr>
          <a:xfrm>
            <a:off x="1051706" y="1869617"/>
            <a:ext cx="21986249" cy="3026233"/>
          </a:xfrm>
        </p:spPr>
        <p:txBody>
          <a:bodyPr/>
          <a:lstStyle/>
          <a:p>
            <a:pPr>
              <a:lnSpc>
                <a:spcPct val="100000"/>
              </a:lnSpc>
            </a:pPr>
            <a:r>
              <a:rPr lang="en-US" sz="3600" b="1" dirty="0">
                <a:solidFill>
                  <a:schemeClr val="tx1"/>
                </a:solidFill>
              </a:rPr>
              <a:t>Single phase design uses traditional methodologies</a:t>
            </a:r>
          </a:p>
          <a:p>
            <a:pPr marL="936626" lvl="1" indent="-571500">
              <a:lnSpc>
                <a:spcPct val="100000"/>
              </a:lnSpc>
            </a:pPr>
            <a:r>
              <a:rPr lang="en-US" sz="3200" dirty="0">
                <a:solidFill>
                  <a:schemeClr val="tx1"/>
                </a:solidFill>
              </a:rPr>
              <a:t>Finned heatsink design and modelling familiar to thermal engineers.  Air cooling is immersion cooling.</a:t>
            </a:r>
          </a:p>
          <a:p>
            <a:pPr marL="936626" lvl="1" indent="-571500">
              <a:lnSpc>
                <a:spcPct val="100000"/>
              </a:lnSpc>
            </a:pPr>
            <a:r>
              <a:rPr lang="en-US" sz="3200" dirty="0">
                <a:solidFill>
                  <a:schemeClr val="tx1"/>
                </a:solidFill>
              </a:rPr>
              <a:t>Traditional methods used to model, instrument and control flow fields within server.</a:t>
            </a:r>
          </a:p>
        </p:txBody>
      </p:sp>
      <p:sp>
        <p:nvSpPr>
          <p:cNvPr id="4" name="Title 1">
            <a:extLst>
              <a:ext uri="{FF2B5EF4-FFF2-40B4-BE49-F238E27FC236}">
                <a16:creationId xmlns:a16="http://schemas.microsoft.com/office/drawing/2014/main" id="{B414857A-24C3-4195-8DA8-534ABD5F95AC}"/>
              </a:ext>
            </a:extLst>
          </p:cNvPr>
          <p:cNvSpPr>
            <a:spLocks noGrp="1"/>
          </p:cNvSpPr>
          <p:nvPr>
            <p:ph type="title"/>
          </p:nvPr>
        </p:nvSpPr>
        <p:spPr>
          <a:xfrm>
            <a:off x="918356" y="396238"/>
            <a:ext cx="22547287" cy="1645920"/>
          </a:xfrm>
        </p:spPr>
        <p:txBody>
          <a:bodyPr/>
          <a:lstStyle/>
          <a:p>
            <a:r>
              <a:rPr lang="en-US" sz="6600" dirty="0">
                <a:solidFill>
                  <a:schemeClr val="tx1"/>
                </a:solidFill>
              </a:rPr>
              <a:t>Comparison of Single-Phase and Two-Phase</a:t>
            </a:r>
          </a:p>
        </p:txBody>
      </p:sp>
      <p:pic>
        <p:nvPicPr>
          <p:cNvPr id="5" name="Picture 4">
            <a:extLst>
              <a:ext uri="{FF2B5EF4-FFF2-40B4-BE49-F238E27FC236}">
                <a16:creationId xmlns:a16="http://schemas.microsoft.com/office/drawing/2014/main" id="{543057EA-289B-4C90-9111-3AFAF66C946E}"/>
              </a:ext>
            </a:extLst>
          </p:cNvPr>
          <p:cNvPicPr>
            <a:picLocks noChangeAspect="1"/>
          </p:cNvPicPr>
          <p:nvPr/>
        </p:nvPicPr>
        <p:blipFill>
          <a:blip r:embed="rId2"/>
          <a:stretch>
            <a:fillRect/>
          </a:stretch>
        </p:blipFill>
        <p:spPr>
          <a:xfrm>
            <a:off x="19976028" y="769317"/>
            <a:ext cx="3348418" cy="899761"/>
          </a:xfrm>
          <a:prstGeom prst="rect">
            <a:avLst/>
          </a:prstGeom>
        </p:spPr>
      </p:pic>
      <p:sp>
        <p:nvSpPr>
          <p:cNvPr id="6" name="Rectangle 5">
            <a:extLst>
              <a:ext uri="{FF2B5EF4-FFF2-40B4-BE49-F238E27FC236}">
                <a16:creationId xmlns:a16="http://schemas.microsoft.com/office/drawing/2014/main" id="{A7CA14AB-C760-434A-96B2-7A4CC70CA27C}"/>
              </a:ext>
            </a:extLst>
          </p:cNvPr>
          <p:cNvSpPr/>
          <p:nvPr/>
        </p:nvSpPr>
        <p:spPr>
          <a:xfrm>
            <a:off x="19934753" y="969856"/>
            <a:ext cx="878143" cy="73732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7641AF2-2DB9-4318-8A1C-70541E5DB029}"/>
              </a:ext>
            </a:extLst>
          </p:cNvPr>
          <p:cNvSpPr txBox="1"/>
          <p:nvPr/>
        </p:nvSpPr>
        <p:spPr>
          <a:xfrm flipH="1">
            <a:off x="5825974" y="11302096"/>
            <a:ext cx="7425752" cy="738664"/>
          </a:xfrm>
          <a:prstGeom prst="rect">
            <a:avLst/>
          </a:prstGeom>
          <a:noFill/>
          <a:ln>
            <a:noFill/>
          </a:ln>
        </p:spPr>
        <p:txBody>
          <a:bodyPr wrap="square" lIns="0" tIns="0" rIns="0" bIns="0" rtlCol="0">
            <a:spAutoFit/>
          </a:bodyPr>
          <a:lstStyle/>
          <a:p>
            <a:r>
              <a:rPr lang="en-US" sz="2400" b="1" dirty="0">
                <a:solidFill>
                  <a:prstClr val="black"/>
                </a:solidFill>
              </a:rPr>
              <a:t>FIGURE 5 – High level design guidelines for single phase immersion with fluorochemicals</a:t>
            </a:r>
          </a:p>
        </p:txBody>
      </p:sp>
      <p:sp>
        <p:nvSpPr>
          <p:cNvPr id="8" name="Content Placeholder 2">
            <a:extLst>
              <a:ext uri="{FF2B5EF4-FFF2-40B4-BE49-F238E27FC236}">
                <a16:creationId xmlns:a16="http://schemas.microsoft.com/office/drawing/2014/main" id="{B933DA50-F876-4904-BEB1-1C8323B2315C}"/>
              </a:ext>
            </a:extLst>
          </p:cNvPr>
          <p:cNvSpPr txBox="1">
            <a:spLocks/>
          </p:cNvSpPr>
          <p:nvPr/>
        </p:nvSpPr>
        <p:spPr>
          <a:xfrm>
            <a:off x="1051706" y="3910111"/>
            <a:ext cx="6757270" cy="3026233"/>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0" marR="0" lvl="0" indent="0" algn="l" defTabSz="1828800" rtl="0" eaLnBrk="1" fontAlgn="auto" latinLnBrk="0" hangingPunct="1">
              <a:lnSpc>
                <a:spcPct val="110000"/>
              </a:lnSpc>
              <a:spcBef>
                <a:spcPts val="0"/>
              </a:spcBef>
              <a:spcAft>
                <a:spcPts val="1200"/>
              </a:spcAft>
              <a:buClrTx/>
              <a:buSzTx/>
              <a:buFont typeface="Arial" panose="020B0604020202020204" pitchFamily="34" charset="0"/>
              <a:buNone/>
              <a:tabLst/>
              <a:defRPr sz="4000" b="0" i="0" u="none" strike="noStrike" cap="none">
                <a:solidFill>
                  <a:srgbClr val="5F6062"/>
                </a:solidFill>
                <a:latin typeface="Source Sans Pro"/>
                <a:ea typeface="Source Sans Pro"/>
                <a:cs typeface="Source Sans Pro"/>
                <a:sym typeface="Source Sans Pro"/>
              </a:defRPr>
            </a:lvl1pPr>
            <a:lvl2pPr marL="365126" marR="0" lvl="1" indent="-365126" algn="l" defTabSz="1828800" rtl="0" eaLnBrk="1" fontAlgn="auto" latinLnBrk="0" hangingPunct="1">
              <a:lnSpc>
                <a:spcPct val="110000"/>
              </a:lnSpc>
              <a:spcBef>
                <a:spcPts val="0"/>
              </a:spcBef>
              <a:spcAft>
                <a:spcPts val="1200"/>
              </a:spcAft>
              <a:buClrTx/>
              <a:buSzTx/>
              <a:buFont typeface="Arial" panose="020B0604020202020204" pitchFamily="34" charset="0"/>
              <a:buChar char="•"/>
              <a:tabLst/>
              <a:defRPr sz="4000" b="0" i="0" u="none" strike="noStrike" cap="none">
                <a:solidFill>
                  <a:srgbClr val="5F6062"/>
                </a:solidFill>
                <a:latin typeface="Source Sans Pro"/>
                <a:ea typeface="Source Sans Pro"/>
                <a:cs typeface="Source Sans Pro"/>
                <a:sym typeface="Source Sans Pro"/>
              </a:defRPr>
            </a:lvl2pPr>
            <a:lvl3pPr marL="714376" marR="0" lvl="2" indent="-349250" algn="l" defTabSz="1828800" rtl="0" eaLnBrk="1" fontAlgn="auto" latinLnBrk="0" hangingPunct="1">
              <a:lnSpc>
                <a:spcPct val="110000"/>
              </a:lnSpc>
              <a:spcBef>
                <a:spcPts val="0"/>
              </a:spcBef>
              <a:spcAft>
                <a:spcPts val="1200"/>
              </a:spcAft>
              <a:buClrTx/>
              <a:buSzTx/>
              <a:buFont typeface="Arial" panose="020B0604020202020204" pitchFamily="34" charset="0"/>
              <a:buChar char="•"/>
              <a:tabLst/>
              <a:defRPr sz="4000" b="0" i="0" u="none" strike="noStrike" cap="none">
                <a:solidFill>
                  <a:srgbClr val="5F6062"/>
                </a:solidFill>
                <a:latin typeface="Source Sans Pro"/>
                <a:ea typeface="Source Sans Pro"/>
                <a:cs typeface="Source Sans Pro"/>
                <a:sym typeface="Source Sans Pro"/>
              </a:defRPr>
            </a:lvl3pPr>
            <a:lvl4pPr marL="1079500" marR="0" lvl="3" indent="-365126" algn="l" defTabSz="1828800" rtl="0" eaLnBrk="1" fontAlgn="auto" latinLnBrk="0" hangingPunct="1">
              <a:lnSpc>
                <a:spcPct val="110000"/>
              </a:lnSpc>
              <a:spcBef>
                <a:spcPts val="0"/>
              </a:spcBef>
              <a:spcAft>
                <a:spcPts val="1200"/>
              </a:spcAft>
              <a:buClrTx/>
              <a:buSzTx/>
              <a:buFont typeface="Arial" panose="020B0604020202020204" pitchFamily="34" charset="0"/>
              <a:buChar char="•"/>
              <a:tabLst/>
              <a:defRPr sz="4000" b="0" i="0" u="none" strike="noStrike" cap="none">
                <a:solidFill>
                  <a:srgbClr val="5F6062"/>
                </a:solidFill>
                <a:latin typeface="Source Sans Pro"/>
                <a:ea typeface="Source Sans Pro"/>
                <a:cs typeface="Source Sans Pro"/>
                <a:sym typeface="Source Sans Pro"/>
              </a:defRPr>
            </a:lvl4pPr>
            <a:lvl5pPr marL="1428750" marR="0" lvl="4" indent="-349250" algn="l" defTabSz="1828800" rtl="0" eaLnBrk="1" fontAlgn="auto" latinLnBrk="0" hangingPunct="1">
              <a:lnSpc>
                <a:spcPct val="110000"/>
              </a:lnSpc>
              <a:spcBef>
                <a:spcPts val="0"/>
              </a:spcBef>
              <a:spcAft>
                <a:spcPts val="1200"/>
              </a:spcAft>
              <a:buClrTx/>
              <a:buSzTx/>
              <a:buFont typeface="Arial" panose="020B0604020202020204" pitchFamily="34" charset="0"/>
              <a:buChar char="•"/>
              <a:tabLst/>
              <a:defRPr sz="4000" b="0" i="0" u="none" strike="noStrike" cap="none">
                <a:solidFill>
                  <a:srgbClr val="5F6062"/>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936626" lvl="1" indent="-571500">
              <a:lnSpc>
                <a:spcPct val="100000"/>
              </a:lnSpc>
            </a:pPr>
            <a:r>
              <a:rPr lang="en-US" sz="3200" dirty="0">
                <a:solidFill>
                  <a:schemeClr val="tx1"/>
                </a:solidFill>
              </a:rPr>
              <a:t>Fluid containment facilitated by low volatility of fluids used.</a:t>
            </a:r>
          </a:p>
          <a:p>
            <a:pPr marL="936626" lvl="1" indent="-571500">
              <a:lnSpc>
                <a:spcPct val="100000"/>
              </a:lnSpc>
            </a:pPr>
            <a:r>
              <a:rPr lang="en-US" sz="3200" dirty="0">
                <a:solidFill>
                  <a:schemeClr val="tx1"/>
                </a:solidFill>
              </a:rPr>
              <a:t>Fluorochemical design focuses on maintaining fluid purity to prevent materials affecting each other.</a:t>
            </a:r>
          </a:p>
        </p:txBody>
      </p:sp>
      <p:pic>
        <p:nvPicPr>
          <p:cNvPr id="9" name="Picture 8">
            <a:extLst>
              <a:ext uri="{FF2B5EF4-FFF2-40B4-BE49-F238E27FC236}">
                <a16:creationId xmlns:a16="http://schemas.microsoft.com/office/drawing/2014/main" id="{2A9541D2-F07C-4EDF-9646-D6CD8BE273FD}"/>
              </a:ext>
            </a:extLst>
          </p:cNvPr>
          <p:cNvPicPr>
            <a:picLocks noChangeAspect="1"/>
          </p:cNvPicPr>
          <p:nvPr/>
        </p:nvPicPr>
        <p:blipFill rotWithShape="1">
          <a:blip r:embed="rId3"/>
          <a:srcRect r="32232" b="32652"/>
          <a:stretch/>
        </p:blipFill>
        <p:spPr>
          <a:xfrm>
            <a:off x="7729810" y="4742121"/>
            <a:ext cx="16413237" cy="7298639"/>
          </a:xfrm>
          <a:prstGeom prst="rect">
            <a:avLst/>
          </a:prstGeom>
        </p:spPr>
      </p:pic>
    </p:spTree>
    <p:extLst>
      <p:ext uri="{BB962C8B-B14F-4D97-AF65-F5344CB8AC3E}">
        <p14:creationId xmlns:p14="http://schemas.microsoft.com/office/powerpoint/2010/main" val="38770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ADA292-D50D-4393-9D10-8541FA36B2B0}"/>
              </a:ext>
            </a:extLst>
          </p:cNvPr>
          <p:cNvSpPr>
            <a:spLocks noGrp="1"/>
          </p:cNvSpPr>
          <p:nvPr>
            <p:ph sz="quarter" idx="15"/>
          </p:nvPr>
        </p:nvSpPr>
        <p:spPr>
          <a:xfrm>
            <a:off x="918356" y="2221151"/>
            <a:ext cx="16382092" cy="9743870"/>
          </a:xfrm>
        </p:spPr>
        <p:txBody>
          <a:bodyPr/>
          <a:lstStyle/>
          <a:p>
            <a:pPr marL="571500" indent="-571500">
              <a:lnSpc>
                <a:spcPct val="100000"/>
              </a:lnSpc>
            </a:pPr>
            <a:r>
              <a:rPr lang="en-US" b="1" dirty="0">
                <a:solidFill>
                  <a:schemeClr val="tx1"/>
                </a:solidFill>
              </a:rPr>
              <a:t>Two Phase design not familiar to most</a:t>
            </a:r>
          </a:p>
          <a:p>
            <a:pPr marL="936626" lvl="1" indent="-571500">
              <a:lnSpc>
                <a:spcPct val="100000"/>
              </a:lnSpc>
            </a:pPr>
            <a:r>
              <a:rPr lang="en-US" sz="3600" dirty="0">
                <a:solidFill>
                  <a:schemeClr val="tx1"/>
                </a:solidFill>
              </a:rPr>
              <a:t>Primary heat sources like CPUs/GPUs use boiler plates, not finned heat sinks</a:t>
            </a:r>
            <a:r>
              <a:rPr lang="en-US" sz="3600" baseline="30000" dirty="0">
                <a:solidFill>
                  <a:schemeClr val="tx1"/>
                </a:solidFill>
              </a:rPr>
              <a:t>1</a:t>
            </a:r>
            <a:r>
              <a:rPr lang="en-US" sz="3600" dirty="0">
                <a:solidFill>
                  <a:schemeClr val="tx1"/>
                </a:solidFill>
              </a:rPr>
              <a:t>.</a:t>
            </a:r>
          </a:p>
          <a:p>
            <a:pPr marL="1285876" lvl="2" indent="-571500">
              <a:lnSpc>
                <a:spcPct val="100000"/>
              </a:lnSpc>
            </a:pPr>
            <a:r>
              <a:rPr lang="en-US" sz="3200" dirty="0">
                <a:solidFill>
                  <a:schemeClr val="tx1"/>
                </a:solidFill>
              </a:rPr>
              <a:t>Boiler plate design uses empirical correlations and simple conduction models.</a:t>
            </a:r>
          </a:p>
          <a:p>
            <a:pPr marL="1285876" lvl="2" indent="-571500">
              <a:lnSpc>
                <a:spcPct val="100000"/>
              </a:lnSpc>
            </a:pPr>
            <a:r>
              <a:rPr lang="en-US" sz="3200" dirty="0">
                <a:solidFill>
                  <a:schemeClr val="tx1"/>
                </a:solidFill>
              </a:rPr>
              <a:t>Thermal design simplified: no flow field or temperature dependence.  </a:t>
            </a:r>
          </a:p>
          <a:p>
            <a:pPr marL="936626" lvl="1" indent="-571500">
              <a:lnSpc>
                <a:spcPct val="100000"/>
              </a:lnSpc>
            </a:pPr>
            <a:r>
              <a:rPr lang="en-US" sz="3600" dirty="0">
                <a:solidFill>
                  <a:schemeClr val="tx1"/>
                </a:solidFill>
              </a:rPr>
              <a:t>Fluid containment is more challenging.</a:t>
            </a:r>
          </a:p>
          <a:p>
            <a:pPr marL="1285876" lvl="2" indent="-571500">
              <a:lnSpc>
                <a:spcPct val="100000"/>
              </a:lnSpc>
            </a:pPr>
            <a:r>
              <a:rPr lang="en-US" sz="3600" dirty="0">
                <a:solidFill>
                  <a:schemeClr val="tx1"/>
                </a:solidFill>
              </a:rPr>
              <a:t>Requires knowledge of thermodynamics, </a:t>
            </a:r>
            <a:r>
              <a:rPr lang="en-US" sz="3600" dirty="0" err="1">
                <a:solidFill>
                  <a:schemeClr val="tx1"/>
                </a:solidFill>
              </a:rPr>
              <a:t>phsychrometrics</a:t>
            </a:r>
            <a:r>
              <a:rPr lang="en-US" sz="3600" dirty="0">
                <a:solidFill>
                  <a:schemeClr val="tx1"/>
                </a:solidFill>
              </a:rPr>
              <a:t>, etc.</a:t>
            </a:r>
          </a:p>
          <a:p>
            <a:pPr marL="936626" lvl="1" indent="-571500">
              <a:lnSpc>
                <a:spcPct val="100000"/>
              </a:lnSpc>
            </a:pPr>
            <a:r>
              <a:rPr lang="en-US" sz="3600" dirty="0">
                <a:solidFill>
                  <a:schemeClr val="tx1"/>
                </a:solidFill>
              </a:rPr>
              <a:t>Material compatibility</a:t>
            </a:r>
          </a:p>
          <a:p>
            <a:pPr marL="1285876" lvl="2" indent="-571500">
              <a:lnSpc>
                <a:spcPct val="100000"/>
              </a:lnSpc>
            </a:pPr>
            <a:r>
              <a:rPr lang="en-US" sz="3600" dirty="0">
                <a:solidFill>
                  <a:schemeClr val="tx1"/>
                </a:solidFill>
              </a:rPr>
              <a:t>Simplified by inertness of fluorochemicals. </a:t>
            </a:r>
          </a:p>
          <a:p>
            <a:pPr marL="1285876" lvl="2" indent="-571500">
              <a:lnSpc>
                <a:spcPct val="100000"/>
              </a:lnSpc>
            </a:pPr>
            <a:r>
              <a:rPr lang="en-US" sz="3600" dirty="0">
                <a:solidFill>
                  <a:schemeClr val="tx1"/>
                </a:solidFill>
              </a:rPr>
              <a:t>Complicated by </a:t>
            </a:r>
            <a:r>
              <a:rPr lang="en-US" sz="3600" u="sng" dirty="0">
                <a:solidFill>
                  <a:schemeClr val="tx1"/>
                </a:solidFill>
              </a:rPr>
              <a:t>distillation mechanism </a:t>
            </a:r>
            <a:r>
              <a:rPr lang="en-US" sz="3600" dirty="0">
                <a:solidFill>
                  <a:schemeClr val="tx1"/>
                </a:solidFill>
              </a:rPr>
              <a:t>not found in single phase.</a:t>
            </a:r>
          </a:p>
          <a:p>
            <a:pPr marL="1651000" lvl="3" indent="-571500">
              <a:lnSpc>
                <a:spcPct val="100000"/>
              </a:lnSpc>
            </a:pPr>
            <a:r>
              <a:rPr lang="en-US" sz="3600" dirty="0">
                <a:solidFill>
                  <a:schemeClr val="tx1"/>
                </a:solidFill>
              </a:rPr>
              <a:t>Requires rigorous filtration of hydrocarbon contaminants</a:t>
            </a:r>
          </a:p>
          <a:p>
            <a:pPr marL="936626" lvl="1" indent="-571500">
              <a:lnSpc>
                <a:spcPct val="100000"/>
              </a:lnSpc>
            </a:pPr>
            <a:endParaRPr lang="en-US" dirty="0">
              <a:solidFill>
                <a:schemeClr val="tx1"/>
              </a:solidFill>
            </a:endParaRPr>
          </a:p>
        </p:txBody>
      </p:sp>
      <p:sp>
        <p:nvSpPr>
          <p:cNvPr id="4" name="Title 1">
            <a:extLst>
              <a:ext uri="{FF2B5EF4-FFF2-40B4-BE49-F238E27FC236}">
                <a16:creationId xmlns:a16="http://schemas.microsoft.com/office/drawing/2014/main" id="{B414857A-24C3-4195-8DA8-534ABD5F95AC}"/>
              </a:ext>
            </a:extLst>
          </p:cNvPr>
          <p:cNvSpPr>
            <a:spLocks noGrp="1"/>
          </p:cNvSpPr>
          <p:nvPr>
            <p:ph type="title"/>
          </p:nvPr>
        </p:nvSpPr>
        <p:spPr>
          <a:xfrm>
            <a:off x="918356" y="396238"/>
            <a:ext cx="22547287" cy="1645920"/>
          </a:xfrm>
        </p:spPr>
        <p:txBody>
          <a:bodyPr/>
          <a:lstStyle/>
          <a:p>
            <a:r>
              <a:rPr lang="en-US" sz="6600" dirty="0">
                <a:solidFill>
                  <a:schemeClr val="tx1"/>
                </a:solidFill>
              </a:rPr>
              <a:t>Comparison of Single-Phase and Two-Phase</a:t>
            </a:r>
          </a:p>
        </p:txBody>
      </p:sp>
      <p:pic>
        <p:nvPicPr>
          <p:cNvPr id="5" name="Picture 4">
            <a:extLst>
              <a:ext uri="{FF2B5EF4-FFF2-40B4-BE49-F238E27FC236}">
                <a16:creationId xmlns:a16="http://schemas.microsoft.com/office/drawing/2014/main" id="{543057EA-289B-4C90-9111-3AFAF66C946E}"/>
              </a:ext>
            </a:extLst>
          </p:cNvPr>
          <p:cNvPicPr>
            <a:picLocks noChangeAspect="1"/>
          </p:cNvPicPr>
          <p:nvPr/>
        </p:nvPicPr>
        <p:blipFill>
          <a:blip r:embed="rId2"/>
          <a:stretch>
            <a:fillRect/>
          </a:stretch>
        </p:blipFill>
        <p:spPr>
          <a:xfrm>
            <a:off x="19976028" y="769317"/>
            <a:ext cx="3348418" cy="899761"/>
          </a:xfrm>
          <a:prstGeom prst="rect">
            <a:avLst/>
          </a:prstGeom>
        </p:spPr>
      </p:pic>
      <p:sp>
        <p:nvSpPr>
          <p:cNvPr id="6" name="Rectangle 5">
            <a:extLst>
              <a:ext uri="{FF2B5EF4-FFF2-40B4-BE49-F238E27FC236}">
                <a16:creationId xmlns:a16="http://schemas.microsoft.com/office/drawing/2014/main" id="{A7CA14AB-C760-434A-96B2-7A4CC70CA27C}"/>
              </a:ext>
            </a:extLst>
          </p:cNvPr>
          <p:cNvSpPr/>
          <p:nvPr/>
        </p:nvSpPr>
        <p:spPr>
          <a:xfrm>
            <a:off x="19934753" y="969856"/>
            <a:ext cx="878143" cy="73732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880F4CC9-09B0-44A0-8E12-02754096083D}"/>
              </a:ext>
            </a:extLst>
          </p:cNvPr>
          <p:cNvGrpSpPr/>
          <p:nvPr/>
        </p:nvGrpSpPr>
        <p:grpSpPr>
          <a:xfrm>
            <a:off x="17030629" y="7174151"/>
            <a:ext cx="7271253" cy="4985943"/>
            <a:chOff x="219966" y="1278669"/>
            <a:chExt cx="5906899" cy="3808283"/>
          </a:xfrm>
        </p:grpSpPr>
        <p:pic>
          <p:nvPicPr>
            <p:cNvPr id="9" name="Picture 8">
              <a:extLst>
                <a:ext uri="{FF2B5EF4-FFF2-40B4-BE49-F238E27FC236}">
                  <a16:creationId xmlns:a16="http://schemas.microsoft.com/office/drawing/2014/main" id="{F5B0DAB0-90EC-4E67-B909-FD58ECDD1B58}"/>
                </a:ext>
              </a:extLst>
            </p:cNvPr>
            <p:cNvPicPr>
              <a:picLocks noChangeAspect="1"/>
            </p:cNvPicPr>
            <p:nvPr/>
          </p:nvPicPr>
          <p:blipFill rotWithShape="1">
            <a:blip r:embed="rId3"/>
            <a:srcRect t="9975" r="7172" b="7549"/>
            <a:stretch/>
          </p:blipFill>
          <p:spPr>
            <a:xfrm>
              <a:off x="219966" y="1278669"/>
              <a:ext cx="5906899" cy="3808283"/>
            </a:xfrm>
            <a:prstGeom prst="rect">
              <a:avLst/>
            </a:prstGeom>
          </p:spPr>
        </p:pic>
        <p:sp>
          <p:nvSpPr>
            <p:cNvPr id="10" name="Rectangle 9">
              <a:extLst>
                <a:ext uri="{FF2B5EF4-FFF2-40B4-BE49-F238E27FC236}">
                  <a16:creationId xmlns:a16="http://schemas.microsoft.com/office/drawing/2014/main" id="{D9402FAE-3E18-424F-B3AB-F4F256409E8F}"/>
                </a:ext>
              </a:extLst>
            </p:cNvPr>
            <p:cNvSpPr/>
            <p:nvPr/>
          </p:nvSpPr>
          <p:spPr>
            <a:xfrm>
              <a:off x="4752753" y="1552353"/>
              <a:ext cx="893135" cy="733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1" name="TextBox 10">
              <a:extLst>
                <a:ext uri="{FF2B5EF4-FFF2-40B4-BE49-F238E27FC236}">
                  <a16:creationId xmlns:a16="http://schemas.microsoft.com/office/drawing/2014/main" id="{48A1E205-6324-4BB1-87B5-9F7F7A754A15}"/>
                </a:ext>
              </a:extLst>
            </p:cNvPr>
            <p:cNvSpPr txBox="1"/>
            <p:nvPr/>
          </p:nvSpPr>
          <p:spPr>
            <a:xfrm>
              <a:off x="4816548" y="1436771"/>
              <a:ext cx="818707" cy="870495"/>
            </a:xfrm>
            <a:prstGeom prst="rect">
              <a:avLst/>
            </a:prstGeom>
            <a:noFill/>
          </p:spPr>
          <p:txBody>
            <a:bodyPr wrap="square" lIns="0" tIns="0" rIns="0" bIns="0" rtlCol="0" anchor="ctr">
              <a:spAutoFit/>
            </a:bodyPr>
            <a:lstStyle/>
            <a:p>
              <a:pPr>
                <a:lnSpc>
                  <a:spcPct val="150000"/>
                </a:lnSpc>
              </a:pPr>
              <a:r>
                <a:rPr lang="en-US" sz="2000" dirty="0" err="1"/>
                <a:t>T</a:t>
              </a:r>
              <a:r>
                <a:rPr lang="en-US" sz="2000" baseline="-25000" dirty="0" err="1"/>
                <a:t>fluid</a:t>
              </a:r>
              <a:endParaRPr lang="en-US" sz="2000" baseline="-25000" dirty="0"/>
            </a:p>
            <a:p>
              <a:pPr>
                <a:lnSpc>
                  <a:spcPct val="150000"/>
                </a:lnSpc>
              </a:pPr>
              <a:r>
                <a:rPr lang="en-US" sz="2000" dirty="0" err="1"/>
                <a:t>T</a:t>
              </a:r>
              <a:r>
                <a:rPr lang="en-US" sz="2000" baseline="-25000" dirty="0" err="1"/>
                <a:t>case</a:t>
              </a:r>
              <a:endParaRPr lang="en-US" sz="2000" baseline="-25000" dirty="0"/>
            </a:p>
          </p:txBody>
        </p:sp>
      </p:grpSp>
      <p:pic>
        <p:nvPicPr>
          <p:cNvPr id="12" name="Picture 11">
            <a:extLst>
              <a:ext uri="{FF2B5EF4-FFF2-40B4-BE49-F238E27FC236}">
                <a16:creationId xmlns:a16="http://schemas.microsoft.com/office/drawing/2014/main" id="{49137094-FF49-420F-B509-AB29A93F444F}"/>
              </a:ext>
            </a:extLst>
          </p:cNvPr>
          <p:cNvPicPr>
            <a:picLocks noChangeAspect="1"/>
          </p:cNvPicPr>
          <p:nvPr/>
        </p:nvPicPr>
        <p:blipFill rotWithShape="1">
          <a:blip r:embed="rId4"/>
          <a:srcRect t="4760"/>
          <a:stretch/>
        </p:blipFill>
        <p:spPr>
          <a:xfrm>
            <a:off x="18326100" y="3042060"/>
            <a:ext cx="5570377" cy="3978910"/>
          </a:xfrm>
          <a:prstGeom prst="rect">
            <a:avLst/>
          </a:prstGeom>
          <a:ln w="28575">
            <a:solidFill>
              <a:schemeClr val="tx1"/>
            </a:solidFill>
          </a:ln>
        </p:spPr>
      </p:pic>
      <p:sp>
        <p:nvSpPr>
          <p:cNvPr id="13" name="TextBox 12">
            <a:extLst>
              <a:ext uri="{FF2B5EF4-FFF2-40B4-BE49-F238E27FC236}">
                <a16:creationId xmlns:a16="http://schemas.microsoft.com/office/drawing/2014/main" id="{E286F635-969A-4E6E-A76C-00A71B66F776}"/>
              </a:ext>
            </a:extLst>
          </p:cNvPr>
          <p:cNvSpPr txBox="1"/>
          <p:nvPr/>
        </p:nvSpPr>
        <p:spPr>
          <a:xfrm flipH="1">
            <a:off x="10062077" y="10933616"/>
            <a:ext cx="7425752" cy="738664"/>
          </a:xfrm>
          <a:prstGeom prst="rect">
            <a:avLst/>
          </a:prstGeom>
          <a:noFill/>
          <a:ln>
            <a:noFill/>
          </a:ln>
        </p:spPr>
        <p:txBody>
          <a:bodyPr wrap="square" lIns="0" tIns="0" rIns="0" bIns="0" rtlCol="0">
            <a:spAutoFit/>
          </a:bodyPr>
          <a:lstStyle/>
          <a:p>
            <a:pPr algn="r"/>
            <a:r>
              <a:rPr lang="en-US" sz="2400" b="1" dirty="0">
                <a:solidFill>
                  <a:prstClr val="black"/>
                </a:solidFill>
              </a:rPr>
              <a:t>FIGURE 6 – A boiler assembly and test data on Intel Skylake thermal test vehicle (TTV)</a:t>
            </a:r>
            <a:r>
              <a:rPr lang="en-US" sz="2400" b="1" baseline="30000" dirty="0">
                <a:solidFill>
                  <a:prstClr val="black"/>
                </a:solidFill>
              </a:rPr>
              <a:t>1</a:t>
            </a:r>
          </a:p>
        </p:txBody>
      </p:sp>
      <p:grpSp>
        <p:nvGrpSpPr>
          <p:cNvPr id="14" name="Group 13">
            <a:extLst>
              <a:ext uri="{FF2B5EF4-FFF2-40B4-BE49-F238E27FC236}">
                <a16:creationId xmlns:a16="http://schemas.microsoft.com/office/drawing/2014/main" id="{361E2FFF-C8BE-431B-8715-A023AC9FC5D2}"/>
              </a:ext>
            </a:extLst>
          </p:cNvPr>
          <p:cNvGrpSpPr/>
          <p:nvPr/>
        </p:nvGrpSpPr>
        <p:grpSpPr>
          <a:xfrm>
            <a:off x="17751966" y="2636263"/>
            <a:ext cx="1552406" cy="1129284"/>
            <a:chOff x="7523964" y="1004229"/>
            <a:chExt cx="776203" cy="564642"/>
          </a:xfrm>
        </p:grpSpPr>
        <p:sp>
          <p:nvSpPr>
            <p:cNvPr id="15" name="Oval 14">
              <a:extLst>
                <a:ext uri="{FF2B5EF4-FFF2-40B4-BE49-F238E27FC236}">
                  <a16:creationId xmlns:a16="http://schemas.microsoft.com/office/drawing/2014/main" id="{10FB93B3-D8A3-43BF-866A-879AABACACB4}"/>
                </a:ext>
              </a:extLst>
            </p:cNvPr>
            <p:cNvSpPr/>
            <p:nvPr/>
          </p:nvSpPr>
          <p:spPr>
            <a:xfrm>
              <a:off x="7523964" y="1004229"/>
              <a:ext cx="705568" cy="564642"/>
            </a:xfrm>
            <a:prstGeom prst="ellips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lstStyle/>
            <a:p>
              <a:pPr algn="ctr"/>
              <a:endParaRPr lang="en-US" sz="4000" dirty="0"/>
            </a:p>
          </p:txBody>
        </p:sp>
        <p:sp>
          <p:nvSpPr>
            <p:cNvPr id="16" name="TextBox 15">
              <a:extLst>
                <a:ext uri="{FF2B5EF4-FFF2-40B4-BE49-F238E27FC236}">
                  <a16:creationId xmlns:a16="http://schemas.microsoft.com/office/drawing/2014/main" id="{7E56C113-A7F3-4406-A38F-57DB2AC0F970}"/>
                </a:ext>
              </a:extLst>
            </p:cNvPr>
            <p:cNvSpPr txBox="1"/>
            <p:nvPr/>
          </p:nvSpPr>
          <p:spPr>
            <a:xfrm>
              <a:off x="7693592" y="1038010"/>
              <a:ext cx="606575" cy="430887"/>
            </a:xfrm>
            <a:prstGeom prst="rect">
              <a:avLst/>
            </a:prstGeom>
            <a:noFill/>
          </p:spPr>
          <p:txBody>
            <a:bodyPr wrap="square" lIns="0" tIns="0" rIns="0" bIns="0" rtlCol="0">
              <a:spAutoFit/>
            </a:bodyPr>
            <a:lstStyle/>
            <a:p>
              <a:r>
                <a:rPr lang="en-US" sz="5600" b="1" dirty="0">
                  <a:latin typeface="+mn-lt"/>
                </a:rPr>
                <a:t>2</a:t>
              </a:r>
              <a:r>
                <a:rPr lang="en-US" sz="5600" b="1" dirty="0">
                  <a:latin typeface="Symbol" panose="05050102010706020507" pitchFamily="18" charset="2"/>
                </a:rPr>
                <a:t>f</a:t>
              </a:r>
            </a:p>
          </p:txBody>
        </p:sp>
      </p:grpSp>
      <p:sp>
        <p:nvSpPr>
          <p:cNvPr id="2" name="Rectangle 1">
            <a:extLst>
              <a:ext uri="{FF2B5EF4-FFF2-40B4-BE49-F238E27FC236}">
                <a16:creationId xmlns:a16="http://schemas.microsoft.com/office/drawing/2014/main" id="{A96E0D20-26D6-4322-A91F-A1B4ADBE0D06}"/>
              </a:ext>
            </a:extLst>
          </p:cNvPr>
          <p:cNvSpPr/>
          <p:nvPr/>
        </p:nvSpPr>
        <p:spPr>
          <a:xfrm>
            <a:off x="9829480" y="13146103"/>
            <a:ext cx="9868220" cy="523220"/>
          </a:xfrm>
          <a:prstGeom prst="rect">
            <a:avLst/>
          </a:prstGeom>
        </p:spPr>
        <p:txBody>
          <a:bodyPr wrap="square">
            <a:spAutoFit/>
          </a:bodyPr>
          <a:lstStyle/>
          <a:p>
            <a:pPr marL="525463" lvl="1" indent="-342900">
              <a:buFont typeface="+mj-lt"/>
              <a:buAutoNum type="arabicPeriod"/>
            </a:pPr>
            <a:r>
              <a:rPr lang="en-US" dirty="0">
                <a:latin typeface="Source Sans Pro" panose="020B0503030403020204" pitchFamily="34" charset="0"/>
                <a:ea typeface="Source Sans Pro" panose="020B0503030403020204" pitchFamily="34" charset="0"/>
              </a:rPr>
              <a:t>Tuma, P., et al, “Proper use of Boiling Enhancement in 2-Phase Immersion Cooling of Computers,” presentation SEMI-THERM® Thermal Technologies Workshop, November 4-6, 2019, Microsoft Corporate Conference Center, Redmond WA USA.</a:t>
            </a:r>
          </a:p>
        </p:txBody>
      </p:sp>
    </p:spTree>
    <p:extLst>
      <p:ext uri="{BB962C8B-B14F-4D97-AF65-F5344CB8AC3E}">
        <p14:creationId xmlns:p14="http://schemas.microsoft.com/office/powerpoint/2010/main" val="361700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551" y="258125"/>
            <a:ext cx="22682898" cy="1645920"/>
          </a:xfrm>
        </p:spPr>
        <p:txBody>
          <a:bodyPr/>
          <a:lstStyle/>
          <a:p>
            <a:r>
              <a:rPr lang="en-US" sz="5600" dirty="0">
                <a:solidFill>
                  <a:schemeClr val="tx1"/>
                </a:solidFill>
              </a:rPr>
              <a:t>Real World Examples: Single Phase HPC and Cloud</a:t>
            </a:r>
          </a:p>
        </p:txBody>
      </p:sp>
      <p:sp>
        <p:nvSpPr>
          <p:cNvPr id="7" name="Content Placeholder 7">
            <a:extLst>
              <a:ext uri="{FF2B5EF4-FFF2-40B4-BE49-F238E27FC236}">
                <a16:creationId xmlns:a16="http://schemas.microsoft.com/office/drawing/2014/main" id="{8D1AD228-DCD9-418C-8607-7AAA10405B93}"/>
              </a:ext>
            </a:extLst>
          </p:cNvPr>
          <p:cNvSpPr>
            <a:spLocks noGrp="1"/>
          </p:cNvSpPr>
          <p:nvPr>
            <p:ph sz="quarter" idx="15"/>
          </p:nvPr>
        </p:nvSpPr>
        <p:spPr>
          <a:xfrm>
            <a:off x="262136" y="1904045"/>
            <a:ext cx="15721576" cy="10324938"/>
          </a:xfrm>
        </p:spPr>
        <p:txBody>
          <a:bodyPr/>
          <a:lstStyle/>
          <a:p>
            <a:pPr marL="1050926" lvl="1" indent="-365760"/>
            <a:r>
              <a:rPr lang="en-US" sz="3600" dirty="0" err="1">
                <a:solidFill>
                  <a:schemeClr val="tx1"/>
                </a:solidFill>
              </a:rPr>
              <a:t>Pezy</a:t>
            </a:r>
            <a:r>
              <a:rPr lang="en-US" sz="3600" dirty="0">
                <a:solidFill>
                  <a:schemeClr val="tx1"/>
                </a:solidFill>
              </a:rPr>
              <a:t>/</a:t>
            </a:r>
            <a:r>
              <a:rPr lang="en-US" sz="3600" dirty="0" err="1">
                <a:solidFill>
                  <a:schemeClr val="tx1"/>
                </a:solidFill>
              </a:rPr>
              <a:t>Exascaler</a:t>
            </a:r>
            <a:r>
              <a:rPr lang="en-US" sz="3600" dirty="0">
                <a:solidFill>
                  <a:schemeClr val="tx1"/>
                </a:solidFill>
              </a:rPr>
              <a:t> built several single phase immersion cooled supercomputer systems totaling many MW</a:t>
            </a:r>
            <a:r>
              <a:rPr lang="en-US" sz="3600" baseline="30000" dirty="0">
                <a:solidFill>
                  <a:schemeClr val="tx1"/>
                </a:solidFill>
              </a:rPr>
              <a:t>2</a:t>
            </a:r>
            <a:r>
              <a:rPr lang="en-US" sz="3600" dirty="0">
                <a:solidFill>
                  <a:schemeClr val="tx1"/>
                </a:solidFill>
              </a:rPr>
              <a:t>.</a:t>
            </a:r>
          </a:p>
          <a:p>
            <a:pPr marL="1400176" lvl="2" indent="-365760"/>
            <a:r>
              <a:rPr lang="en-US" sz="3200" dirty="0">
                <a:solidFill>
                  <a:schemeClr val="tx1"/>
                </a:solidFill>
              </a:rPr>
              <a:t>They reached unprecedented power density, eventually facing thermal challenges similar to those involved when pushing the limits of immersion cooling in air.</a:t>
            </a:r>
          </a:p>
          <a:p>
            <a:pPr marL="1050926" lvl="1" indent="-365760"/>
            <a:r>
              <a:rPr lang="en-US" dirty="0">
                <a:solidFill>
                  <a:schemeClr val="tx1"/>
                </a:solidFill>
              </a:rPr>
              <a:t>Alibaba deployed 2,000 servers in a single phase deployment</a:t>
            </a:r>
            <a:r>
              <a:rPr lang="en-US" baseline="30000" dirty="0">
                <a:solidFill>
                  <a:schemeClr val="tx1"/>
                </a:solidFill>
              </a:rPr>
              <a:t>3,4</a:t>
            </a:r>
            <a:endParaRPr lang="en-US" dirty="0">
              <a:solidFill>
                <a:schemeClr val="tx1"/>
              </a:solidFill>
            </a:endParaRPr>
          </a:p>
          <a:p>
            <a:pPr marL="1400176" lvl="2" indent="-365760"/>
            <a:r>
              <a:rPr lang="en-US" sz="3200" dirty="0">
                <a:solidFill>
                  <a:schemeClr val="tx1"/>
                </a:solidFill>
              </a:rPr>
              <a:t>A 20,000 server deployment is planned.</a:t>
            </a:r>
          </a:p>
          <a:p>
            <a:pPr marL="685800" indent="-365760">
              <a:buFont typeface="Arial" panose="020B0604020202020204" pitchFamily="34" charset="0"/>
              <a:buChar char="•"/>
            </a:pPr>
            <a:endParaRPr lang="en-US" dirty="0">
              <a:solidFill>
                <a:schemeClr val="tx1"/>
              </a:solidFill>
            </a:endParaRPr>
          </a:p>
          <a:p>
            <a:pPr marL="685800" indent="-365760">
              <a:buFont typeface="Arial" panose="020B0604020202020204" pitchFamily="34" charset="0"/>
              <a:buChar char="•"/>
            </a:pPr>
            <a:endParaRPr lang="en-US" dirty="0">
              <a:solidFill>
                <a:schemeClr val="tx1"/>
              </a:solidFill>
            </a:endParaRPr>
          </a:p>
          <a:p>
            <a:pPr marL="685800" indent="-365760">
              <a:buFont typeface="Arial" panose="020B0604020202020204" pitchFamily="34" charset="0"/>
              <a:buChar char="•"/>
            </a:pPr>
            <a:endParaRPr lang="en-US" dirty="0">
              <a:solidFill>
                <a:schemeClr val="tx1"/>
              </a:solidFill>
            </a:endParaRPr>
          </a:p>
        </p:txBody>
      </p:sp>
      <p:pic>
        <p:nvPicPr>
          <p:cNvPr id="8194" name="Picture 2" descr="Related image">
            <a:extLst>
              <a:ext uri="{FF2B5EF4-FFF2-40B4-BE49-F238E27FC236}">
                <a16:creationId xmlns:a16="http://schemas.microsoft.com/office/drawing/2014/main" id="{059AC19C-0160-413B-BB1E-03D06FC93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33219" y="1931437"/>
            <a:ext cx="6741034" cy="37497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0B8026-3B51-4BAB-86C8-FE5FF799EEF5}"/>
              </a:ext>
            </a:extLst>
          </p:cNvPr>
          <p:cNvSpPr txBox="1"/>
          <p:nvPr/>
        </p:nvSpPr>
        <p:spPr>
          <a:xfrm>
            <a:off x="17233261" y="5343343"/>
            <a:ext cx="4935918" cy="307777"/>
          </a:xfrm>
          <a:prstGeom prst="rect">
            <a:avLst/>
          </a:prstGeom>
          <a:noFill/>
        </p:spPr>
        <p:txBody>
          <a:bodyPr wrap="square" lIns="0" tIns="0" rIns="0" bIns="0" rtlCol="0">
            <a:spAutoFit/>
          </a:bodyPr>
          <a:lstStyle/>
          <a:p>
            <a:r>
              <a:rPr lang="en-US" sz="2000" i="1" dirty="0">
                <a:solidFill>
                  <a:schemeClr val="bg1"/>
                </a:solidFill>
              </a:rPr>
              <a:t>Courtesy </a:t>
            </a:r>
            <a:r>
              <a:rPr lang="en-US" sz="2000" i="1" dirty="0" err="1">
                <a:solidFill>
                  <a:schemeClr val="bg1"/>
                </a:solidFill>
              </a:rPr>
              <a:t>Exascaler</a:t>
            </a:r>
            <a:endParaRPr lang="en-US" sz="2000" i="1" dirty="0">
              <a:solidFill>
                <a:schemeClr val="bg1"/>
              </a:solidFill>
            </a:endParaRPr>
          </a:p>
        </p:txBody>
      </p:sp>
      <p:grpSp>
        <p:nvGrpSpPr>
          <p:cNvPr id="11" name="Group 10">
            <a:extLst>
              <a:ext uri="{FF2B5EF4-FFF2-40B4-BE49-F238E27FC236}">
                <a16:creationId xmlns:a16="http://schemas.microsoft.com/office/drawing/2014/main" id="{9ECDAEAA-D3D8-46DA-8ED3-032C88C2E2C1}"/>
              </a:ext>
            </a:extLst>
          </p:cNvPr>
          <p:cNvGrpSpPr/>
          <p:nvPr/>
        </p:nvGrpSpPr>
        <p:grpSpPr>
          <a:xfrm>
            <a:off x="16776899" y="1580150"/>
            <a:ext cx="1552406" cy="1129284"/>
            <a:chOff x="7523964" y="1004229"/>
            <a:chExt cx="776203" cy="564642"/>
          </a:xfrm>
        </p:grpSpPr>
        <p:sp>
          <p:nvSpPr>
            <p:cNvPr id="12" name="Oval 11">
              <a:extLst>
                <a:ext uri="{FF2B5EF4-FFF2-40B4-BE49-F238E27FC236}">
                  <a16:creationId xmlns:a16="http://schemas.microsoft.com/office/drawing/2014/main" id="{8205FDE2-655D-48B0-8764-E66F9D05758C}"/>
                </a:ext>
              </a:extLst>
            </p:cNvPr>
            <p:cNvSpPr/>
            <p:nvPr/>
          </p:nvSpPr>
          <p:spPr>
            <a:xfrm>
              <a:off x="7523964" y="1004229"/>
              <a:ext cx="705568" cy="564642"/>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lstStyle/>
            <a:p>
              <a:pPr algn="ctr"/>
              <a:endParaRPr lang="en-US" sz="4000" dirty="0">
                <a:solidFill>
                  <a:schemeClr val="tx1"/>
                </a:solidFill>
              </a:endParaRPr>
            </a:p>
          </p:txBody>
        </p:sp>
        <p:sp>
          <p:nvSpPr>
            <p:cNvPr id="13" name="TextBox 12">
              <a:extLst>
                <a:ext uri="{FF2B5EF4-FFF2-40B4-BE49-F238E27FC236}">
                  <a16:creationId xmlns:a16="http://schemas.microsoft.com/office/drawing/2014/main" id="{B72F6F19-ECFC-46F0-AADC-367696D4244B}"/>
                </a:ext>
              </a:extLst>
            </p:cNvPr>
            <p:cNvSpPr txBox="1"/>
            <p:nvPr/>
          </p:nvSpPr>
          <p:spPr>
            <a:xfrm>
              <a:off x="7693592" y="1069006"/>
              <a:ext cx="606575" cy="430887"/>
            </a:xfrm>
            <a:prstGeom prst="rect">
              <a:avLst/>
            </a:prstGeom>
            <a:noFill/>
          </p:spPr>
          <p:txBody>
            <a:bodyPr wrap="square" lIns="0" tIns="0" rIns="0" bIns="0" rtlCol="0">
              <a:spAutoFit/>
            </a:bodyPr>
            <a:lstStyle/>
            <a:p>
              <a:r>
                <a:rPr lang="en-US" sz="5600" b="1" dirty="0">
                  <a:solidFill>
                    <a:schemeClr val="tx1"/>
                  </a:solidFill>
                </a:rPr>
                <a:t>1</a:t>
              </a:r>
              <a:r>
                <a:rPr lang="en-US" sz="5600" b="1" dirty="0">
                  <a:solidFill>
                    <a:schemeClr val="tx1"/>
                  </a:solidFill>
                  <a:latin typeface="Symbol" panose="05050102010706020507" pitchFamily="18" charset="2"/>
                </a:rPr>
                <a:t>f</a:t>
              </a:r>
            </a:p>
          </p:txBody>
        </p:sp>
      </p:grpSp>
      <p:sp>
        <p:nvSpPr>
          <p:cNvPr id="14" name="TextBox 13">
            <a:extLst>
              <a:ext uri="{FF2B5EF4-FFF2-40B4-BE49-F238E27FC236}">
                <a16:creationId xmlns:a16="http://schemas.microsoft.com/office/drawing/2014/main" id="{E6CFD7A4-3D35-4163-ABF4-8058F529F57C}"/>
              </a:ext>
            </a:extLst>
          </p:cNvPr>
          <p:cNvSpPr txBox="1"/>
          <p:nvPr/>
        </p:nvSpPr>
        <p:spPr>
          <a:xfrm flipH="1">
            <a:off x="17116155" y="10542259"/>
            <a:ext cx="6758098" cy="1477328"/>
          </a:xfrm>
          <a:prstGeom prst="rect">
            <a:avLst/>
          </a:prstGeom>
          <a:noFill/>
          <a:ln>
            <a:noFill/>
          </a:ln>
        </p:spPr>
        <p:txBody>
          <a:bodyPr wrap="square" lIns="0" tIns="0" rIns="0" bIns="0" rtlCol="0">
            <a:spAutoFit/>
          </a:bodyPr>
          <a:lstStyle/>
          <a:p>
            <a:r>
              <a:rPr lang="en-US" sz="2400" b="1" dirty="0">
                <a:solidFill>
                  <a:schemeClr val="tx1"/>
                </a:solidFill>
              </a:rPr>
              <a:t>FIGURE 8 – 120kW Supercomputer tanks (top) used very specialized hardware (bottom) eventually reaching 2 liters/kW, exhausting the capabilities of single phase immersion. </a:t>
            </a:r>
          </a:p>
        </p:txBody>
      </p:sp>
      <p:grpSp>
        <p:nvGrpSpPr>
          <p:cNvPr id="3" name="Group 2">
            <a:extLst>
              <a:ext uri="{FF2B5EF4-FFF2-40B4-BE49-F238E27FC236}">
                <a16:creationId xmlns:a16="http://schemas.microsoft.com/office/drawing/2014/main" id="{A2EADDB3-42E4-44FE-A5C6-DEE48B4A0D89}"/>
              </a:ext>
            </a:extLst>
          </p:cNvPr>
          <p:cNvGrpSpPr/>
          <p:nvPr/>
        </p:nvGrpSpPr>
        <p:grpSpPr>
          <a:xfrm>
            <a:off x="17133219" y="5970324"/>
            <a:ext cx="6741034" cy="4455891"/>
            <a:chOff x="7705801" y="3214145"/>
            <a:chExt cx="3381482" cy="2225631"/>
          </a:xfrm>
        </p:grpSpPr>
        <p:pic>
          <p:nvPicPr>
            <p:cNvPr id="21506" name="Picture 2" descr="Photo of “Brick,” a high-density computing board group dedicated to ExaScaler immersion cooling that makes up “ExaScaler-1.4”">
              <a:extLst>
                <a:ext uri="{FF2B5EF4-FFF2-40B4-BE49-F238E27FC236}">
                  <a16:creationId xmlns:a16="http://schemas.microsoft.com/office/drawing/2014/main" id="{0275AA14-CDCF-4DB3-9019-2A9CEBF09C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5801" y="3214146"/>
              <a:ext cx="3381482" cy="222563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6C12462-1D17-4CC3-B35E-C1C341A9B069}"/>
                </a:ext>
              </a:extLst>
            </p:cNvPr>
            <p:cNvSpPr txBox="1"/>
            <p:nvPr/>
          </p:nvSpPr>
          <p:spPr>
            <a:xfrm>
              <a:off x="7744813" y="3214145"/>
              <a:ext cx="2467959" cy="153729"/>
            </a:xfrm>
            <a:prstGeom prst="rect">
              <a:avLst/>
            </a:prstGeom>
            <a:noFill/>
          </p:spPr>
          <p:txBody>
            <a:bodyPr wrap="square" lIns="0" tIns="0" rIns="0" bIns="0" rtlCol="0">
              <a:spAutoFit/>
            </a:bodyPr>
            <a:lstStyle/>
            <a:p>
              <a:r>
                <a:rPr lang="en-US" sz="2000" i="1" dirty="0">
                  <a:solidFill>
                    <a:schemeClr val="bg1"/>
                  </a:solidFill>
                </a:rPr>
                <a:t>Courtesy </a:t>
              </a:r>
              <a:r>
                <a:rPr lang="en-US" sz="2000" i="1" dirty="0" err="1">
                  <a:solidFill>
                    <a:schemeClr val="bg1"/>
                  </a:solidFill>
                </a:rPr>
                <a:t>Exascaler</a:t>
              </a:r>
              <a:endParaRPr lang="en-US" sz="2000" i="1" dirty="0">
                <a:solidFill>
                  <a:schemeClr val="bg1"/>
                </a:solidFill>
              </a:endParaRPr>
            </a:p>
          </p:txBody>
        </p:sp>
      </p:grpSp>
      <p:sp>
        <p:nvSpPr>
          <p:cNvPr id="17" name="TextBox 16">
            <a:extLst>
              <a:ext uri="{FF2B5EF4-FFF2-40B4-BE49-F238E27FC236}">
                <a16:creationId xmlns:a16="http://schemas.microsoft.com/office/drawing/2014/main" id="{C5EF6AAC-32D4-4FDB-962C-18D9BBD78984}"/>
              </a:ext>
            </a:extLst>
          </p:cNvPr>
          <p:cNvSpPr txBox="1"/>
          <p:nvPr/>
        </p:nvSpPr>
        <p:spPr>
          <a:xfrm flipH="1">
            <a:off x="1060704" y="7340834"/>
            <a:ext cx="3377835" cy="3693319"/>
          </a:xfrm>
          <a:prstGeom prst="rect">
            <a:avLst/>
          </a:prstGeom>
          <a:noFill/>
          <a:ln>
            <a:noFill/>
          </a:ln>
        </p:spPr>
        <p:txBody>
          <a:bodyPr wrap="square" lIns="0" tIns="0" rIns="0" bIns="0" rtlCol="0">
            <a:spAutoFit/>
          </a:bodyPr>
          <a:lstStyle/>
          <a:p>
            <a:pPr algn="r"/>
            <a:r>
              <a:rPr lang="en-US" sz="2400" b="1" dirty="0">
                <a:solidFill>
                  <a:prstClr val="black"/>
                </a:solidFill>
              </a:rPr>
              <a:t>FIGURE 7 – A tank from Alibaba’s 60 tank deployment showcasing the efficiency, noise and reliability merits of fluorochemical immersion at statistically meaningful scale</a:t>
            </a:r>
          </a:p>
        </p:txBody>
      </p:sp>
      <p:grpSp>
        <p:nvGrpSpPr>
          <p:cNvPr id="5" name="Group 4">
            <a:extLst>
              <a:ext uri="{FF2B5EF4-FFF2-40B4-BE49-F238E27FC236}">
                <a16:creationId xmlns:a16="http://schemas.microsoft.com/office/drawing/2014/main" id="{418F0DA8-3C3F-4722-B7CA-02FF8AD5B9CA}"/>
              </a:ext>
            </a:extLst>
          </p:cNvPr>
          <p:cNvGrpSpPr/>
          <p:nvPr/>
        </p:nvGrpSpPr>
        <p:grpSpPr>
          <a:xfrm>
            <a:off x="4616700" y="7462221"/>
            <a:ext cx="12160199" cy="4455891"/>
            <a:chOff x="4616700" y="7462221"/>
            <a:chExt cx="12160199" cy="4455891"/>
          </a:xfrm>
        </p:grpSpPr>
        <p:pic>
          <p:nvPicPr>
            <p:cNvPr id="16" name="Picture 15">
              <a:extLst>
                <a:ext uri="{FF2B5EF4-FFF2-40B4-BE49-F238E27FC236}">
                  <a16:creationId xmlns:a16="http://schemas.microsoft.com/office/drawing/2014/main" id="{88130CF9-5BF3-4AC4-AEBF-B4FA96B583F4}"/>
                </a:ext>
              </a:extLst>
            </p:cNvPr>
            <p:cNvPicPr>
              <a:picLocks noChangeAspect="1"/>
            </p:cNvPicPr>
            <p:nvPr/>
          </p:nvPicPr>
          <p:blipFill rotWithShape="1">
            <a:blip r:embed="rId5"/>
            <a:srcRect t="11280" b="3964"/>
            <a:stretch/>
          </p:blipFill>
          <p:spPr>
            <a:xfrm>
              <a:off x="4616700" y="7462221"/>
              <a:ext cx="12160199" cy="4455891"/>
            </a:xfrm>
            <a:prstGeom prst="rect">
              <a:avLst/>
            </a:prstGeom>
            <a:ln w="38100">
              <a:solidFill>
                <a:schemeClr val="tx1"/>
              </a:solidFill>
            </a:ln>
          </p:spPr>
        </p:pic>
        <p:sp>
          <p:nvSpPr>
            <p:cNvPr id="22" name="TextBox 21">
              <a:extLst>
                <a:ext uri="{FF2B5EF4-FFF2-40B4-BE49-F238E27FC236}">
                  <a16:creationId xmlns:a16="http://schemas.microsoft.com/office/drawing/2014/main" id="{C0B8DC22-E3C7-4CCC-B47C-D1D9EEEACED4}"/>
                </a:ext>
              </a:extLst>
            </p:cNvPr>
            <p:cNvSpPr txBox="1"/>
            <p:nvPr/>
          </p:nvSpPr>
          <p:spPr>
            <a:xfrm>
              <a:off x="4725784" y="7490072"/>
              <a:ext cx="4919912" cy="307778"/>
            </a:xfrm>
            <a:prstGeom prst="rect">
              <a:avLst/>
            </a:prstGeom>
            <a:noFill/>
          </p:spPr>
          <p:txBody>
            <a:bodyPr wrap="square" lIns="0" tIns="0" rIns="0" bIns="0" rtlCol="0">
              <a:spAutoFit/>
            </a:bodyPr>
            <a:lstStyle/>
            <a:p>
              <a:r>
                <a:rPr lang="en-US" sz="2000" i="1" dirty="0">
                  <a:solidFill>
                    <a:schemeClr val="tx1"/>
                  </a:solidFill>
                </a:rPr>
                <a:t>Courtesy Alibaba</a:t>
              </a:r>
            </a:p>
          </p:txBody>
        </p:sp>
      </p:grpSp>
      <p:grpSp>
        <p:nvGrpSpPr>
          <p:cNvPr id="18" name="Group 17">
            <a:extLst>
              <a:ext uri="{FF2B5EF4-FFF2-40B4-BE49-F238E27FC236}">
                <a16:creationId xmlns:a16="http://schemas.microsoft.com/office/drawing/2014/main" id="{E2BB090C-EAEA-4F1C-8CD3-7A5BCDE5B53F}"/>
              </a:ext>
            </a:extLst>
          </p:cNvPr>
          <p:cNvGrpSpPr/>
          <p:nvPr/>
        </p:nvGrpSpPr>
        <p:grpSpPr>
          <a:xfrm>
            <a:off x="15500340" y="6890747"/>
            <a:ext cx="1552406" cy="1129284"/>
            <a:chOff x="7523964" y="1004229"/>
            <a:chExt cx="776203" cy="564642"/>
          </a:xfrm>
        </p:grpSpPr>
        <p:sp>
          <p:nvSpPr>
            <p:cNvPr id="20" name="Oval 19">
              <a:extLst>
                <a:ext uri="{FF2B5EF4-FFF2-40B4-BE49-F238E27FC236}">
                  <a16:creationId xmlns:a16="http://schemas.microsoft.com/office/drawing/2014/main" id="{C94B7BB6-652D-4865-A00B-B70E5D2B21D7}"/>
                </a:ext>
              </a:extLst>
            </p:cNvPr>
            <p:cNvSpPr/>
            <p:nvPr/>
          </p:nvSpPr>
          <p:spPr>
            <a:xfrm>
              <a:off x="7523964" y="1004229"/>
              <a:ext cx="705568" cy="564642"/>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lstStyle/>
            <a:p>
              <a:pPr algn="ctr"/>
              <a:endParaRPr lang="en-US" sz="4000" dirty="0">
                <a:solidFill>
                  <a:schemeClr val="tx1"/>
                </a:solidFill>
              </a:endParaRPr>
            </a:p>
          </p:txBody>
        </p:sp>
        <p:sp>
          <p:nvSpPr>
            <p:cNvPr id="21" name="TextBox 20">
              <a:extLst>
                <a:ext uri="{FF2B5EF4-FFF2-40B4-BE49-F238E27FC236}">
                  <a16:creationId xmlns:a16="http://schemas.microsoft.com/office/drawing/2014/main" id="{719CE255-7843-4227-8F79-87C835C7571C}"/>
                </a:ext>
              </a:extLst>
            </p:cNvPr>
            <p:cNvSpPr txBox="1"/>
            <p:nvPr/>
          </p:nvSpPr>
          <p:spPr>
            <a:xfrm>
              <a:off x="7693592" y="1069006"/>
              <a:ext cx="606575" cy="430887"/>
            </a:xfrm>
            <a:prstGeom prst="rect">
              <a:avLst/>
            </a:prstGeom>
            <a:noFill/>
          </p:spPr>
          <p:txBody>
            <a:bodyPr wrap="square" lIns="0" tIns="0" rIns="0" bIns="0" rtlCol="0">
              <a:spAutoFit/>
            </a:bodyPr>
            <a:lstStyle/>
            <a:p>
              <a:r>
                <a:rPr lang="en-US" sz="5600" b="1" dirty="0">
                  <a:solidFill>
                    <a:schemeClr val="tx1"/>
                  </a:solidFill>
                </a:rPr>
                <a:t>1</a:t>
              </a:r>
              <a:r>
                <a:rPr lang="en-US" sz="5600" b="1" dirty="0">
                  <a:solidFill>
                    <a:schemeClr val="tx1"/>
                  </a:solidFill>
                  <a:latin typeface="Symbol" panose="05050102010706020507" pitchFamily="18" charset="2"/>
                </a:rPr>
                <a:t>f</a:t>
              </a:r>
            </a:p>
          </p:txBody>
        </p:sp>
      </p:grpSp>
      <p:sp>
        <p:nvSpPr>
          <p:cNvPr id="4" name="Rectangle 3">
            <a:extLst>
              <a:ext uri="{FF2B5EF4-FFF2-40B4-BE49-F238E27FC236}">
                <a16:creationId xmlns:a16="http://schemas.microsoft.com/office/drawing/2014/main" id="{0E6EDD73-F19A-49F5-80F3-58BE91D86E47}"/>
              </a:ext>
            </a:extLst>
          </p:cNvPr>
          <p:cNvSpPr/>
          <p:nvPr/>
        </p:nvSpPr>
        <p:spPr>
          <a:xfrm>
            <a:off x="514350" y="12927878"/>
            <a:ext cx="19450050" cy="738664"/>
          </a:xfrm>
          <a:prstGeom prst="rect">
            <a:avLst/>
          </a:prstGeom>
        </p:spPr>
        <p:txBody>
          <a:bodyPr wrap="square">
            <a:spAutoFit/>
          </a:bodyPr>
          <a:lstStyle/>
          <a:p>
            <a:pPr marL="525463" lvl="1" indent="-342900">
              <a:buFont typeface="+mj-lt"/>
              <a:buAutoNum type="arabicPeriod" startAt="2"/>
            </a:pPr>
            <a:r>
              <a:rPr lang="en-US" dirty="0">
                <a:latin typeface="Source Sans Pro" panose="020B0503030403020204" pitchFamily="34" charset="0"/>
                <a:ea typeface="Source Sans Pro" panose="020B0503030403020204" pitchFamily="34" charset="0"/>
              </a:rPr>
              <a:t>Torii, S., Ishikawa, H., “</a:t>
            </a:r>
            <a:r>
              <a:rPr lang="en-US" dirty="0" err="1">
                <a:latin typeface="Source Sans Pro" panose="020B0503030403020204" pitchFamily="34" charset="0"/>
                <a:ea typeface="Source Sans Pro" panose="020B0503030403020204" pitchFamily="34" charset="0"/>
              </a:rPr>
              <a:t>ZettaScaler</a:t>
            </a:r>
            <a:r>
              <a:rPr lang="en-US" dirty="0">
                <a:latin typeface="Source Sans Pro" panose="020B0503030403020204" pitchFamily="34" charset="0"/>
                <a:ea typeface="Source Sans Pro" panose="020B0503030403020204" pitchFamily="34" charset="0"/>
              </a:rPr>
              <a:t>: Liquid immersion cooling  Manycore based Supercomputer,” presentation (and later whitepaper) CANDAR’17, The Fifth International Symposium on Computing and Networking, Aomori, Japan, Nov. 19-22, 2017.</a:t>
            </a:r>
          </a:p>
          <a:p>
            <a:pPr marL="525463" lvl="1" indent="-342900">
              <a:buFont typeface="+mj-lt"/>
              <a:buAutoNum type="arabicPeriod" startAt="2"/>
            </a:pPr>
            <a:r>
              <a:rPr lang="en-US" dirty="0" err="1">
                <a:latin typeface="Source Sans Pro" panose="020B0503030403020204" pitchFamily="34" charset="0"/>
                <a:ea typeface="Source Sans Pro" panose="020B0503030403020204" pitchFamily="34" charset="0"/>
              </a:rPr>
              <a:t>Fangzhi</a:t>
            </a:r>
            <a:r>
              <a:rPr lang="en-US" dirty="0">
                <a:latin typeface="Source Sans Pro" panose="020B0503030403020204" pitchFamily="34" charset="0"/>
                <a:ea typeface="Source Sans Pro" panose="020B0503030403020204" pitchFamily="34" charset="0"/>
              </a:rPr>
              <a:t>, W., “Immersion Cooling for Green Computing” presentation at the Open Compute Summit, San Jose, CA, USA, March 20-21, 2018.</a:t>
            </a:r>
          </a:p>
          <a:p>
            <a:pPr marL="525463" lvl="1" indent="-342900">
              <a:buFont typeface="+mj-lt"/>
              <a:buAutoNum type="arabicPeriod" startAt="2"/>
            </a:pPr>
            <a:r>
              <a:rPr lang="en-US" dirty="0">
                <a:latin typeface="Source Sans Pro" panose="020B0503030403020204" pitchFamily="34" charset="0"/>
                <a:ea typeface="Source Sans Pro" panose="020B0503030403020204" pitchFamily="34" charset="0"/>
              </a:rPr>
              <a:t>Zhong, Y., “Experiences with Immersion Cooling in Alibaba Datacenter” presentation at the Open Compute Regional Summit, Amsterdam, NL, September 26-29, 2019.</a:t>
            </a:r>
          </a:p>
        </p:txBody>
      </p:sp>
    </p:spTree>
    <p:extLst>
      <p:ext uri="{BB962C8B-B14F-4D97-AF65-F5344CB8AC3E}">
        <p14:creationId xmlns:p14="http://schemas.microsoft.com/office/powerpoint/2010/main" val="298898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mdcS4uq467V7Y5gCi9ceg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mNvMmBmP9_uZmYGgkzzLw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4hUUYr2F30pjs8X7Qxljz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6f6teWkjySpQwm4KOVS4X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qwPzSf4_F0Vui5r11Oa_K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MsU36Ja3RNAs3DjToQVON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KfTaVFIvcl3ICaIeO60kV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x.ygoKWNcvM7UIZi5y8g.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sdfpZu1qtFxIVfMSmCVbG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nNief6injLh8G4btD3x6p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mST599TxdUs8o13kVo9K8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qR5T08Jmu785Jtre0YOVz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he.Is591Z63bsF2sX70t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r._iMbfs.YNeyo36zcDoa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EecBhiPX7dN0wgsWrJ87y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1wn.o4_oMU77bBZCsQnVX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Bu55Ft3KpIlBOA8xNRoOi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uLW1MoRfUZYrhqQFp9oo7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KD4qGvLtKjsFxWP6d1m16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GQ.ESlw5LIZZs25xoXI8b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YBYuVTYzlp9AVmNkn3rMb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TbrCA_nn1QwlOf0lTzh57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VOPDdwv9NZMFqQqlfYlV4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2WASzoFCjjqS5nT8kWqF9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IxvU5sr035TthjFKLDhZy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poqYERiUZlYNZc12yuNV_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qG9edzGBVj0HkSZ_xNwRpQ"/>
</p:tagLst>
</file>

<file path=ppt/theme/theme1.xml><?xml version="1.0" encoding="utf-8"?>
<a:theme xmlns:a="http://schemas.openxmlformats.org/drawingml/2006/main" name="OCP Template">
  <a:themeElements>
    <a:clrScheme name="OCP Template">
      <a:dk1>
        <a:srgbClr val="5F6061"/>
      </a:dk1>
      <a:lt1>
        <a:srgbClr val="613202"/>
      </a:lt1>
      <a:dk2>
        <a:srgbClr val="A7A7A7"/>
      </a:dk2>
      <a:lt2>
        <a:srgbClr val="535353"/>
      </a:lt2>
      <a:accent1>
        <a:srgbClr val="343895"/>
      </a:accent1>
      <a:accent2>
        <a:srgbClr val="2C2C71"/>
      </a:accent2>
      <a:accent3>
        <a:srgbClr val="1C1A4B"/>
      </a:accent3>
      <a:accent4>
        <a:srgbClr val="F6B71C"/>
      </a:accent4>
      <a:accent5>
        <a:srgbClr val="B98C2E"/>
      </a:accent5>
      <a:accent6>
        <a:srgbClr val="7B5E2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CP Template">
  <a:themeElements>
    <a:clrScheme name="OCP Template">
      <a:dk1>
        <a:srgbClr val="000000"/>
      </a:dk1>
      <a:lt1>
        <a:srgbClr val="FFFFFF"/>
      </a:lt1>
      <a:dk2>
        <a:srgbClr val="A7A7A7"/>
      </a:dk2>
      <a:lt2>
        <a:srgbClr val="535353"/>
      </a:lt2>
      <a:accent1>
        <a:srgbClr val="343895"/>
      </a:accent1>
      <a:accent2>
        <a:srgbClr val="2C2C71"/>
      </a:accent2>
      <a:accent3>
        <a:srgbClr val="1C1A4B"/>
      </a:accent3>
      <a:accent4>
        <a:srgbClr val="F6B71C"/>
      </a:accent4>
      <a:accent5>
        <a:srgbClr val="B98C2E"/>
      </a:accent5>
      <a:accent6>
        <a:srgbClr val="7B5E2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38891</TotalTime>
  <Words>2187</Words>
  <Application>Microsoft Office PowerPoint</Application>
  <PresentationFormat>Custom</PresentationFormat>
  <Paragraphs>348</Paragraphs>
  <Slides>19</Slides>
  <Notes>6</Notes>
  <HiddenSlides>0</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OCP Template</vt:lpstr>
      <vt:lpstr>Custom Design</vt:lpstr>
      <vt:lpstr>Recent Developments in Immersion Cooling with Fluorochemical Fluids by Open Compute Community  Phillip E. Tuma, Application Development Specialist, 3M EMSD, petuma@mmm.com  Jimil M. Shah, Application Development Engineer, 3M EMSD, jshah2@mmm.com </vt:lpstr>
      <vt:lpstr>Outline</vt:lpstr>
      <vt:lpstr>Immersion Cooling in OCP </vt:lpstr>
      <vt:lpstr>Comparison of Hydrocarbon and Fluorochemical Fluids</vt:lpstr>
      <vt:lpstr>Comparison of Hydrocarbon and Fluorochemical Fluids</vt:lpstr>
      <vt:lpstr>Comparison of Hydrocarbon and Fluorochemical Fluids</vt:lpstr>
      <vt:lpstr>Comparison of Single-Phase and Two-Phase</vt:lpstr>
      <vt:lpstr>Comparison of Single-Phase and Two-Phase</vt:lpstr>
      <vt:lpstr>Real World Examples: Single Phase HPC and Cloud</vt:lpstr>
      <vt:lpstr>Real World Examples: 2-Phase Culmination in Bitcoin, Harbinger of Hyperscale</vt:lpstr>
      <vt:lpstr>2-Phase TCO Merits for Hyperscale</vt:lpstr>
      <vt:lpstr>PowerPoint Presentation</vt:lpstr>
      <vt:lpstr>Enabling Immersion Cooling with Fluorochemicals</vt:lpstr>
      <vt:lpstr>Enabling Immersion Cooling with Fluorochemicals</vt:lpstr>
      <vt:lpstr>Enabling Immersion Cooling with Fluorochemicals</vt:lpstr>
      <vt:lpstr>Enabling Immersion Cooling with Fluorochemicals</vt:lpstr>
      <vt:lpstr>Summary</vt:lpstr>
      <vt:lpstr>Call to Action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Kali Burdette</dc:creator>
  <cp:lastModifiedBy>Phillip Tuma</cp:lastModifiedBy>
  <cp:revision>220</cp:revision>
  <dcterms:modified xsi:type="dcterms:W3CDTF">2020-04-03T18:31:21Z</dcterms:modified>
</cp:coreProperties>
</file>