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1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6" r:id="rId1"/>
    <p:sldMasterId id="2147483657" r:id="rId2"/>
  </p:sldMasterIdLst>
  <p:notesMasterIdLst>
    <p:notesMasterId r:id="rId30"/>
  </p:notesMasterIdLst>
  <p:sldIdLst>
    <p:sldId id="269" r:id="rId3"/>
    <p:sldId id="272" r:id="rId4"/>
    <p:sldId id="274" r:id="rId5"/>
    <p:sldId id="301" r:id="rId6"/>
    <p:sldId id="275" r:id="rId7"/>
    <p:sldId id="302" r:id="rId8"/>
    <p:sldId id="303" r:id="rId9"/>
    <p:sldId id="293" r:id="rId10"/>
    <p:sldId id="280" r:id="rId11"/>
    <p:sldId id="512" r:id="rId12"/>
    <p:sldId id="298" r:id="rId13"/>
    <p:sldId id="294" r:id="rId14"/>
    <p:sldId id="287" r:id="rId15"/>
    <p:sldId id="519" r:id="rId16"/>
    <p:sldId id="518" r:id="rId17"/>
    <p:sldId id="292" r:id="rId18"/>
    <p:sldId id="286" r:id="rId19"/>
    <p:sldId id="515" r:id="rId20"/>
    <p:sldId id="288" r:id="rId21"/>
    <p:sldId id="516" r:id="rId22"/>
    <p:sldId id="520" r:id="rId23"/>
    <p:sldId id="521" r:id="rId24"/>
    <p:sldId id="290" r:id="rId25"/>
    <p:sldId id="297" r:id="rId26"/>
    <p:sldId id="522" r:id="rId27"/>
    <p:sldId id="270" r:id="rId28"/>
    <p:sldId id="258" r:id="rId29"/>
  </p:sldIdLst>
  <p:sldSz cx="24384000" cy="13716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mbria Math" panose="02040503050406030204" pitchFamily="18" charset="0"/>
      <p:regular r:id="rId35"/>
    </p:embeddedFont>
    <p:embeddedFont>
      <p:font typeface="FreightSansLFPro" panose="02000506030000020004" pitchFamily="2" charset="77"/>
      <p:regular r:id="rId36"/>
      <p:bold r:id="rId37"/>
      <p:italic r:id="rId38"/>
      <p:boldItalic r:id="rId39"/>
    </p:embeddedFont>
    <p:embeddedFont>
      <p:font typeface="FreightSansLFPro Semibold" panose="02000506030000020004" pitchFamily="2" charset="77"/>
      <p:regular r:id="rId40"/>
      <p:bold r:id="rId41"/>
      <p:italic r:id="rId42"/>
      <p:boldItalic r:id="rId43"/>
    </p:embeddedFont>
    <p:embeddedFont>
      <p:font typeface="Source Sans Pro" panose="020B0503030403020204" pitchFamily="3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416" userDrawn="1">
          <p15:clr>
            <a:srgbClr val="A4A3A4"/>
          </p15:clr>
        </p15:guide>
        <p15:guide id="2" pos="765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chna Haylock" initials="AH" lastIdx="6" clrIdx="0"/>
  <p:cmAuthor id="2" name="Melaku Mihret" initials="MM" lastIdx="1" clrIdx="1">
    <p:extLst>
      <p:ext uri="{19B8F6BF-5375-455C-9EA6-DF929625EA0E}">
        <p15:presenceInfo xmlns:p15="http://schemas.microsoft.com/office/powerpoint/2012/main" userId="S::mele@fb.com::65fc7bbc-78d7-49e6-b972-411448b7f69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  <a:srgbClr val="2F528F"/>
    <a:srgbClr val="181818"/>
    <a:srgbClr val="5725E3"/>
    <a:srgbClr val="0D0D0D"/>
    <a:srgbClr val="181719"/>
    <a:srgbClr val="171918"/>
    <a:srgbClr val="97C777"/>
    <a:srgbClr val="00FF00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71"/>
    <p:restoredTop sz="88571"/>
  </p:normalViewPr>
  <p:slideViewPr>
    <p:cSldViewPr snapToGrid="0">
      <p:cViewPr varScale="1">
        <p:scale>
          <a:sx n="43" d="100"/>
          <a:sy n="43" d="100"/>
        </p:scale>
        <p:origin x="288" y="432"/>
      </p:cViewPr>
      <p:guideLst>
        <p:guide orient="horz" pos="4416"/>
        <p:guide pos="765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mele\Dropbox%20(Facebook)\SiteEng%20(fb)\Projects\Electrical%20Systems%20Stability\Physical%20Interface%20Specification\Equipment%20Spec%20for%20System%20Stability\Switch%20Board%20Physical%20Interface%20Spec\Impedance%20Comparison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mele\Dropbox%20(Facebook)\SiteEng%20(fb)\Projects\Electrical%20Systems%20Stability\Physical%20Interface%20Specification\Equipment%20Spec%20for%20System%20Stability\Switch%20Board%20Physical%20Interface%20Spec\Impedance%20Comparison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266937668531367"/>
          <c:y val="0.18396784852277928"/>
          <c:w val="0.3401423799545128"/>
          <c:h val="0.68486837711621085"/>
        </c:manualLayout>
      </c:layout>
      <c:pieChart>
        <c:varyColors val="1"/>
        <c:ser>
          <c:idx val="0"/>
          <c:order val="0"/>
          <c:explosion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A7D-8B46-B006-4EBBA7ABA29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A7D-8B46-B006-4EBBA7ABA29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A7D-8B46-B006-4EBBA7ABA29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A7D-8B46-B006-4EBBA7ABA294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A7D-8B46-B006-4EBBA7ABA29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A7D-8B46-B006-4EBBA7ABA29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A7D-8B46-B006-4EBBA7ABA29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A7D-8B46-B006-4EBBA7ABA294}"/>
              </c:ext>
            </c:extLst>
          </c:dPt>
          <c:dLbls>
            <c:dLbl>
              <c:idx val="0"/>
              <c:layout>
                <c:manualLayout>
                  <c:x val="5.5598636090369628E-2"/>
                  <c:y val="1.4216197679948034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PTX-R
</a:t>
                    </a:r>
                    <a:fld id="{2783D7D2-6C53-FF45-9FEA-82DF1568A43C}" type="PERCENTAGE">
                      <a:rPr lang="en-US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A7D-8B46-B006-4EBBA7ABA294}"/>
                </c:ext>
              </c:extLst>
            </c:dLbl>
            <c:dLbl>
              <c:idx val="1"/>
              <c:layout>
                <c:manualLayout>
                  <c:x val="6.8337564098325032E-2"/>
                  <c:y val="3.6162517599304625E-2"/>
                </c:manualLayout>
              </c:layout>
              <c:spPr>
                <a:noFill/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3600" b="0" i="0" u="none" strike="noStrike" kern="1200" baseline="0">
                      <a:solidFill>
                        <a:schemeClr val="tx2">
                          <a:lumMod val="10000"/>
                        </a:schemeClr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4634593537753416"/>
                      <c:h val="0.1748511505464460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A7D-8B46-B006-4EBBA7ABA294}"/>
                </c:ext>
              </c:extLst>
            </c:dLbl>
            <c:dLbl>
              <c:idx val="2"/>
              <c:layout>
                <c:manualLayout>
                  <c:x val="7.2548365785141192E-2"/>
                  <c:y val="-0.11435990871405616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0">
                    <a:spAutoFit/>
                  </a:bodyPr>
                  <a:lstStyle/>
                  <a:p>
                    <a:pPr algn="ctr" rtl="0">
                      <a:defRPr lang="en-US" sz="3600" b="1" i="0" u="none" strike="noStrike" kern="1200" baseline="0">
                        <a:solidFill>
                          <a:schemeClr val="tx2">
                            <a:lumMod val="10000"/>
                          </a:schemeClr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n-cs"/>
                      </a:defRPr>
                    </a:pPr>
                    <a:r>
                      <a:rPr lang="en-US" sz="3600" baseline="0" dirty="0">
                        <a:solidFill>
                          <a:schemeClr val="tx2">
                            <a:lumMod val="10000"/>
                          </a:schemeClr>
                        </a:solidFill>
                      </a:rPr>
                      <a:t>MSB-R
</a:t>
                    </a:r>
                    <a:fld id="{B60B5F44-A020-1949-8D7D-777BC2348A04}" type="PERCENTAGE">
                      <a:rPr lang="en-US" sz="3600" baseline="0">
                        <a:solidFill>
                          <a:schemeClr val="tx2">
                            <a:lumMod val="10000"/>
                          </a:schemeClr>
                        </a:solidFill>
                      </a:rPr>
                      <a:pPr algn="ctr" rtl="0">
                        <a:defRPr lang="en-US" sz="3600" b="1">
                          <a:solidFill>
                            <a:schemeClr val="tx2">
                              <a:lumMod val="10000"/>
                            </a:schemeClr>
                          </a:solidFill>
                        </a:defRPr>
                      </a:pPr>
                      <a:t>[PERCENTAGE]</a:t>
                    </a:fld>
                    <a:endParaRPr lang="en-US" sz="3600" baseline="0" dirty="0">
                      <a:solidFill>
                        <a:schemeClr val="tx2">
                          <a:lumMod val="10000"/>
                        </a:schemeClr>
                      </a:solidFill>
                    </a:endParaRPr>
                  </a:p>
                </c:rich>
              </c:tx>
              <c:spPr>
                <a:solidFill>
                  <a:srgbClr val="FFC000">
                    <a:lumMod val="20000"/>
                    <a:lumOff val="80000"/>
                  </a:srgbClr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spAutoFit/>
                </a:bodyPr>
                <a:lstStyle/>
                <a:p>
                  <a:pPr algn="ctr" rtl="0">
                    <a:defRPr lang="en-US" sz="3600" b="1" i="0" u="none" strike="noStrike" kern="1200" baseline="0">
                      <a:solidFill>
                        <a:schemeClr val="tx2">
                          <a:lumMod val="10000"/>
                        </a:schemeClr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4909916626168188"/>
                      <c:h val="0.1757478427823413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A7D-8B46-B006-4EBBA7ABA294}"/>
                </c:ext>
              </c:extLst>
            </c:dLbl>
            <c:dLbl>
              <c:idx val="3"/>
              <c:layout>
                <c:manualLayout>
                  <c:x val="0.1448032605899614"/>
                  <c:y val="-2.008957385595445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043041355279024"/>
                      <c:h val="0.1459048917519738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3A7D-8B46-B006-4EBBA7ABA294}"/>
                </c:ext>
              </c:extLst>
            </c:dLbl>
            <c:dLbl>
              <c:idx val="4"/>
              <c:layout>
                <c:manualLayout>
                  <c:x val="1.49178590891732E-2"/>
                  <c:y val="8.6515487599887766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3600" b="1" i="0" u="none" strike="noStrike" kern="1200" baseline="0">
                        <a:solidFill>
                          <a:schemeClr val="tx2">
                            <a:lumMod val="10000"/>
                          </a:schemeClr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n-cs"/>
                      </a:defRPr>
                    </a:pPr>
                    <a:r>
                      <a:rPr lang="en-US" sz="3600" baseline="0" dirty="0"/>
                      <a:t>Reactor
</a:t>
                    </a:r>
                    <a:fld id="{654000A9-A860-1B4C-8F25-B0C8F04AD3FA}" type="PERCENTAGE">
                      <a:rPr lang="en-US" sz="3600" baseline="0"/>
                      <a:pPr>
                        <a:defRPr sz="3600" b="1">
                          <a:solidFill>
                            <a:schemeClr val="tx2">
                              <a:lumMod val="10000"/>
                            </a:schemeClr>
                          </a:solidFill>
                        </a:defRPr>
                      </a:pPr>
                      <a:t>[PERCENTAGE]</a:t>
                    </a:fld>
                    <a:endParaRPr lang="en-US" sz="3600" baseline="0" dirty="0"/>
                  </a:p>
                </c:rich>
              </c:tx>
              <c:spPr>
                <a:solidFill>
                  <a:srgbClr val="FFC000">
                    <a:lumMod val="20000"/>
                    <a:lumOff val="80000"/>
                  </a:srgbClr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3600" b="1" i="0" u="none" strike="noStrike" kern="1200" baseline="0">
                      <a:solidFill>
                        <a:schemeClr val="tx2">
                          <a:lumMod val="10000"/>
                        </a:schemeClr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9886997296427836"/>
                      <c:h val="0.1872301842362380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3A7D-8B46-B006-4EBBA7ABA294}"/>
                </c:ext>
              </c:extLst>
            </c:dLbl>
            <c:dLbl>
              <c:idx val="5"/>
              <c:layout>
                <c:manualLayout>
                  <c:x val="-6.2657120047878656E-2"/>
                  <c:y val="0.1282710878260986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SB-R</a:t>
                    </a:r>
                    <a:r>
                      <a:rPr lang="en-US" baseline="0" dirty="0"/>
                      <a:t>
</a:t>
                    </a:r>
                    <a:fld id="{9C07ABCF-B4D1-B246-BF6B-0720A03037ED}" type="PERCENTAGE">
                      <a:rPr lang="en-US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3A7D-8B46-B006-4EBBA7ABA294}"/>
                </c:ext>
              </c:extLst>
            </c:dLbl>
            <c:dLbl>
              <c:idx val="6"/>
              <c:layout>
                <c:manualLayout>
                  <c:x val="-3.1114955286656889E-2"/>
                  <c:y val="-1.76364805652225E-1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A7D-8B46-B006-4EBBA7ABA294}"/>
                </c:ext>
              </c:extLst>
            </c:dLbl>
            <c:dLbl>
              <c:idx val="7"/>
              <c:layout>
                <c:manualLayout>
                  <c:x val="1.3380623856774384E-2"/>
                  <c:y val="-1.149140576312095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A7D-8B46-B006-4EBBA7ABA294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chemeClr val="tx2">
                        <a:lumMod val="1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('CLN - Row Reserve'!$AM$6,'CLN - Row Reserve'!$AM$12,'CLN - Row Reserve'!$AM$18,'CLN - Row Reserve'!$AM$23,'CLN - Row Reserve'!$AM$28,'CLN - Row Reserve'!$AM$34,'CLN - Row Reserve'!$AM$39,'CLN - Row Reserve'!$AM$44,'CLN - Row Reserve'!$AM$50,'CLN - Row Reserve'!$AM$55,'CLN - Row Reserve'!$AM$65,'CLN - Row Reserve'!$AM$76,'CLN - Row Reserve'!$AM$85)</c:f>
              <c:strCache>
                <c:ptCount val="8"/>
                <c:pt idx="0">
                  <c:v>PTXR</c:v>
                </c:pt>
                <c:pt idx="1">
                  <c:v>Cable (PTXR-MSBR)</c:v>
                </c:pt>
                <c:pt idx="2">
                  <c:v>MSBR</c:v>
                </c:pt>
                <c:pt idx="3">
                  <c:v>Cable (MSBR-SBR)</c:v>
                </c:pt>
                <c:pt idx="4">
                  <c:v>Agg Reactor</c:v>
                </c:pt>
                <c:pt idx="5">
                  <c:v>SBR</c:v>
                </c:pt>
                <c:pt idx="6">
                  <c:v>Cable (SBR-RPP)</c:v>
                </c:pt>
                <c:pt idx="7">
                  <c:v>Busway</c:v>
                </c:pt>
              </c:strCache>
            </c:strRef>
          </c:cat>
          <c:val>
            <c:numRef>
              <c:f>('CLN - Row Reserve'!$AN$6,'CLN - Row Reserve'!$AN$12,'CLN - Row Reserve'!$AN$18,'CLN - Row Reserve'!$AN$23,'CLN - Row Reserve'!$AN$28,'CLN - Row Reserve'!$AN$34,'CLN - Row Reserve'!$AN$39,'CLN - Row Reserve'!$AN$44,'CLN - Row Reserve'!$AN$50,'CLN - Row Reserve'!$AN$55,'CLN - Row Reserve'!$AN$65,'CLN - Row Reserve'!$AN$76,'CLN - Row Reserve'!$AN$85)</c:f>
              <c:numCache>
                <c:formatCode>_(* #,##0_);_(* \(#,##0\);_(* "-"??_);_(@_)</c:formatCode>
                <c:ptCount val="8"/>
                <c:pt idx="0">
                  <c:v>8465.369571944324</c:v>
                </c:pt>
                <c:pt idx="1">
                  <c:v>8140.7999999999993</c:v>
                </c:pt>
                <c:pt idx="2">
                  <c:v>11712</c:v>
                </c:pt>
                <c:pt idx="3">
                  <c:v>4876.8</c:v>
                </c:pt>
                <c:pt idx="4">
                  <c:v>22012.799999999999</c:v>
                </c:pt>
                <c:pt idx="5">
                  <c:v>4252.7999999999993</c:v>
                </c:pt>
                <c:pt idx="6">
                  <c:v>4145.28</c:v>
                </c:pt>
                <c:pt idx="7">
                  <c:v>531.59999999999991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3A7D-8B46-B006-4EBBA7ABA2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Source Sans Pro" panose="020B0503030403020204" pitchFamily="34" charset="0"/>
          <a:ea typeface="Source Sans Pro" panose="020B0503030403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4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pPr>
            <a:r>
              <a:rPr lang="en-US" sz="4000" dirty="0"/>
              <a:t>Inductance from multiple</a:t>
            </a:r>
            <a:r>
              <a:rPr lang="en-US" sz="4000" baseline="0" dirty="0"/>
              <a:t> vendors </a:t>
            </a:r>
            <a:endParaRPr lang="en-US" sz="4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Sheet8!$B$3</c:f>
              <c:strCache>
                <c:ptCount val="1"/>
                <c:pt idx="0">
                  <c:v>Average Self L (µH)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ysClr val="window" lastClr="FFFFFF"/>
              </a:solidFill>
              <a:ln w="107950" cap="rnd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9909024999421619E-2"/>
                  <c:y val="-8.567981139647185E-3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4000" b="1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n-cs"/>
                      </a:defRPr>
                    </a:pPr>
                    <a:r>
                      <a:rPr lang="en-US"/>
                      <a:t>E</a:t>
                    </a:r>
                    <a:endParaRPr lang="en-US" dirty="0"/>
                  </a:p>
                </c:rich>
              </c:tx>
              <c:spPr>
                <a:solidFill>
                  <a:srgbClr val="FFFFFF">
                    <a:lumMod val="85000"/>
                  </a:srgbClr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40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Ellipse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0-F4C3-2241-AA9A-70ABB455A450}"/>
                </c:ext>
              </c:extLst>
            </c:dLbl>
            <c:dLbl>
              <c:idx val="1"/>
              <c:layout>
                <c:manualLayout>
                  <c:x val="-2.0905233041002752E-2"/>
                  <c:y val="-1.2897397751208541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4000" b="1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n-cs"/>
                      </a:defRPr>
                    </a:pPr>
                    <a:r>
                      <a:rPr lang="en-US" sz="4000" b="1" dirty="0"/>
                      <a:t>B</a:t>
                    </a:r>
                  </a:p>
                </c:rich>
              </c:tx>
              <c:spPr>
                <a:solidFill>
                  <a:srgbClr val="FFFFFF">
                    <a:lumMod val="85000"/>
                  </a:srgbClr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40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Ellipse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0-9397-4464-BC5E-5E3D58E7BAA5}"/>
                </c:ext>
              </c:extLst>
            </c:dLbl>
            <c:dLbl>
              <c:idx val="2"/>
              <c:layout>
                <c:manualLayout>
                  <c:x val="-2.1078862658972138E-2"/>
                  <c:y val="5.711987426431457E-3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4000" b="1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n-cs"/>
                      </a:defRPr>
                    </a:pPr>
                    <a:r>
                      <a:rPr lang="en-US" sz="4000" b="1" dirty="0"/>
                      <a:t>B</a:t>
                    </a:r>
                  </a:p>
                </c:rich>
              </c:tx>
              <c:spPr>
                <a:solidFill>
                  <a:srgbClr val="FFFFFF">
                    <a:lumMod val="85000"/>
                  </a:srgbClr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40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Ellipse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9397-4464-BC5E-5E3D58E7BAA5}"/>
                </c:ext>
              </c:extLst>
            </c:dLbl>
            <c:dLbl>
              <c:idx val="3"/>
              <c:layout>
                <c:manualLayout>
                  <c:x val="-1.8061696679220036E-2"/>
                  <c:y val="3.0706767367056024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4000" b="1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n-cs"/>
                      </a:defRPr>
                    </a:pPr>
                    <a:r>
                      <a:rPr lang="en-US" dirty="0"/>
                      <a:t>A</a:t>
                    </a:r>
                  </a:p>
                </c:rich>
              </c:tx>
              <c:spPr>
                <a:solidFill>
                  <a:srgbClr val="FFFFFF">
                    <a:lumMod val="85000"/>
                  </a:srgbClr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40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Ellipse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2-9397-4464-BC5E-5E3D58E7BAA5}"/>
                </c:ext>
              </c:extLst>
            </c:dLbl>
            <c:dLbl>
              <c:idx val="4"/>
              <c:layout>
                <c:manualLayout>
                  <c:x val="-1.7849470689136601E-2"/>
                  <c:y val="1.4279968566078643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4000" b="1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n-cs"/>
                      </a:defRPr>
                    </a:pPr>
                    <a:r>
                      <a:rPr lang="en-US"/>
                      <a:t>A</a:t>
                    </a:r>
                    <a:endParaRPr lang="en-US" dirty="0"/>
                  </a:p>
                </c:rich>
              </c:tx>
              <c:spPr>
                <a:solidFill>
                  <a:srgbClr val="FFFFFF">
                    <a:lumMod val="85000"/>
                  </a:srgbClr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40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Ellipse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F4C3-2241-AA9A-70ABB455A450}"/>
                </c:ext>
              </c:extLst>
            </c:dLbl>
            <c:dLbl>
              <c:idx val="5"/>
              <c:layout>
                <c:manualLayout>
                  <c:x val="-2.4958608904583065E-2"/>
                  <c:y val="-4.8568759229274039E-3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4000" b="1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n-cs"/>
                      </a:defRPr>
                    </a:pPr>
                    <a:r>
                      <a:rPr lang="en-US" dirty="0"/>
                      <a:t>C</a:t>
                    </a:r>
                  </a:p>
                </c:rich>
              </c:tx>
              <c:spPr>
                <a:solidFill>
                  <a:srgbClr val="FFFFFF">
                    <a:lumMod val="85000"/>
                  </a:srgbClr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40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Ellipse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9397-4464-BC5E-5E3D58E7BAA5}"/>
                </c:ext>
              </c:extLst>
            </c:dLbl>
            <c:dLbl>
              <c:idx val="6"/>
              <c:layout>
                <c:manualLayout>
                  <c:x val="-2.6445163852951398E-2"/>
                  <c:y val="1.8574416120757709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4000" b="1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n-cs"/>
                      </a:defRPr>
                    </a:pPr>
                    <a:r>
                      <a:rPr lang="en-US" dirty="0"/>
                      <a:t>D</a:t>
                    </a:r>
                  </a:p>
                </c:rich>
              </c:tx>
              <c:spPr>
                <a:solidFill>
                  <a:srgbClr val="FFFFFF">
                    <a:lumMod val="85000"/>
                  </a:srgbClr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40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Ellipse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4-9397-4464-BC5E-5E3D58E7BAA5}"/>
                </c:ext>
              </c:extLst>
            </c:dLbl>
            <c:spPr>
              <a:solidFill>
                <a:schemeClr val="bg1">
                  <a:lumMod val="85000"/>
                </a:schemeClr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40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Ellipse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xVal>
            <c:strRef>
              <c:f>Sheet8!$C$2:$I$2</c:f>
              <c:strCache>
                <c:ptCount val="7"/>
                <c:pt idx="0">
                  <c:v>Vendor 5</c:v>
                </c:pt>
                <c:pt idx="1">
                  <c:v>Vendor 2</c:v>
                </c:pt>
                <c:pt idx="2">
                  <c:v>Vendor 2</c:v>
                </c:pt>
                <c:pt idx="3">
                  <c:v>Vendor 1</c:v>
                </c:pt>
                <c:pt idx="4">
                  <c:v>Vendor 1</c:v>
                </c:pt>
                <c:pt idx="5">
                  <c:v>Vendor 3</c:v>
                </c:pt>
                <c:pt idx="6">
                  <c:v>Vendor 4</c:v>
                </c:pt>
              </c:strCache>
            </c:strRef>
          </c:xVal>
          <c:yVal>
            <c:numRef>
              <c:f>Sheet8!$C$3:$I$3</c:f>
              <c:numCache>
                <c:formatCode>0.0</c:formatCode>
                <c:ptCount val="7"/>
                <c:pt idx="0">
                  <c:v>10.333333333333334</c:v>
                </c:pt>
                <c:pt idx="1">
                  <c:v>15.51</c:v>
                </c:pt>
                <c:pt idx="2">
                  <c:v>16.579999999999998</c:v>
                </c:pt>
                <c:pt idx="3">
                  <c:v>10.53</c:v>
                </c:pt>
                <c:pt idx="4">
                  <c:v>10.733333333333334</c:v>
                </c:pt>
                <c:pt idx="5">
                  <c:v>8.8333333333333339</c:v>
                </c:pt>
                <c:pt idx="6">
                  <c:v>9.2666666666666675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9397-4464-BC5E-5E3D58E7BA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1300992"/>
        <c:axId val="97249488"/>
      </c:scatterChart>
      <c:valAx>
        <c:axId val="101300992"/>
        <c:scaling>
          <c:orientation val="minMax"/>
        </c:scaling>
        <c:delete val="1"/>
        <c:axPos val="t"/>
        <c:majorGridlines>
          <c:spPr>
            <a:ln w="9525" cap="flat" cmpd="sng" algn="ctr">
              <a:noFill/>
              <a:round/>
            </a:ln>
            <a:effectLst/>
          </c:spPr>
        </c:majorGridlines>
        <c:majorTickMark val="none"/>
        <c:minorTickMark val="none"/>
        <c:tickLblPos val="nextTo"/>
        <c:crossAx val="97249488"/>
        <c:crosses val="max"/>
        <c:crossBetween val="midCat"/>
      </c:valAx>
      <c:valAx>
        <c:axId val="97249488"/>
        <c:scaling>
          <c:orientation val="minMax"/>
          <c:min val="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pPr>
            <a:endParaRPr lang="en-US"/>
          </a:p>
        </c:txPr>
        <c:crossAx val="101300992"/>
        <c:crosses val="autoZero"/>
        <c:crossBetween val="midCat"/>
        <c:majorUnit val="4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latin typeface="Source Sans Pro" panose="020B0503030403020204" pitchFamily="34" charset="0"/>
          <a:ea typeface="Source Sans Pro" panose="020B0503030403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4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pPr>
            <a:r>
              <a:rPr lang="en-US" sz="4000" b="0" dirty="0"/>
              <a:t>Mutual</a:t>
            </a:r>
            <a:r>
              <a:rPr lang="en-US" sz="4000" b="0" baseline="0" dirty="0"/>
              <a:t> I</a:t>
            </a:r>
            <a:r>
              <a:rPr lang="en-US" sz="4000" b="0" dirty="0"/>
              <a:t>nductance </a:t>
            </a:r>
            <a:r>
              <a:rPr lang="en-US" sz="4000" b="0" i="0" u="none" strike="noStrike" baseline="0" dirty="0">
                <a:effectLst/>
              </a:rPr>
              <a:t>from multiple vendors </a:t>
            </a:r>
            <a:endParaRPr lang="en-US" sz="4000" b="0" dirty="0"/>
          </a:p>
        </c:rich>
      </c:tx>
      <c:layout>
        <c:manualLayout>
          <c:xMode val="edge"/>
          <c:yMode val="edge"/>
          <c:x val="0.3266383264961383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642181035573431E-2"/>
          <c:y val="0.11134098198676345"/>
          <c:w val="0.89888308697751407"/>
          <c:h val="0.80751609444521766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Sheet8!$B$4</c:f>
              <c:strCache>
                <c:ptCount val="1"/>
                <c:pt idx="0">
                  <c:v>Average mutual Inductance L (µH)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9033403667844395E-2"/>
                  <c:y val="-3.8957386468027697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4000" b="1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n-cs"/>
                      </a:defRPr>
                    </a:pPr>
                    <a:r>
                      <a:rPr lang="en-US" sz="4000" b="1" dirty="0"/>
                      <a:t>E</a:t>
                    </a:r>
                  </a:p>
                </c:rich>
              </c:tx>
              <c:spPr>
                <a:solidFill>
                  <a:srgbClr val="FFFFFF">
                    <a:lumMod val="85000"/>
                  </a:srgbClr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40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Ellipse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0-67D9-4720-B05A-9C570B91A647}"/>
                </c:ext>
              </c:extLst>
            </c:dLbl>
            <c:dLbl>
              <c:idx val="1"/>
              <c:layout>
                <c:manualLayout>
                  <c:x val="-1.8296205438296503E-2"/>
                  <c:y val="-7.6405979225967697E-3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4000" b="1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n-cs"/>
                      </a:defRPr>
                    </a:pPr>
                    <a:r>
                      <a:rPr lang="en-US" sz="4000" b="1" dirty="0"/>
                      <a:t>B</a:t>
                    </a:r>
                  </a:p>
                </c:rich>
              </c:tx>
              <c:spPr>
                <a:solidFill>
                  <a:srgbClr val="FFFFFF">
                    <a:lumMod val="85000"/>
                  </a:srgbClr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40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Ellipse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67D9-4720-B05A-9C570B91A647}"/>
                </c:ext>
              </c:extLst>
            </c:dLbl>
            <c:dLbl>
              <c:idx val="2"/>
              <c:layout>
                <c:manualLayout>
                  <c:x val="-1.8619126049886421E-2"/>
                  <c:y val="-3.5289241155894431E-3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4000" b="1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n-cs"/>
                      </a:defRPr>
                    </a:pPr>
                    <a:r>
                      <a:rPr lang="en-US" sz="4000" b="1" dirty="0"/>
                      <a:t>B</a:t>
                    </a:r>
                  </a:p>
                </c:rich>
              </c:tx>
              <c:spPr>
                <a:solidFill>
                  <a:srgbClr val="FFFFFF">
                    <a:lumMod val="85000"/>
                  </a:srgbClr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40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Ellipse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2-67D9-4720-B05A-9C570B91A647}"/>
                </c:ext>
              </c:extLst>
            </c:dLbl>
            <c:dLbl>
              <c:idx val="3"/>
              <c:layout>
                <c:manualLayout>
                  <c:x val="-1.6958312673793233E-2"/>
                  <c:y val="2.8631671201382516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4000" b="1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n-cs"/>
                      </a:defRPr>
                    </a:pPr>
                    <a:r>
                      <a:rPr lang="en-US" b="1" dirty="0"/>
                      <a:t>A</a:t>
                    </a:r>
                  </a:p>
                </c:rich>
              </c:tx>
              <c:spPr>
                <a:solidFill>
                  <a:srgbClr val="FFFFFF">
                    <a:lumMod val="85000"/>
                  </a:srgbClr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40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Ellipse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2.4082516850862799E-2"/>
                      <c:h val="9.643517038228174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7D9-4720-B05A-9C570B91A647}"/>
                </c:ext>
              </c:extLst>
            </c:dLbl>
            <c:dLbl>
              <c:idx val="4"/>
              <c:layout>
                <c:manualLayout>
                  <c:x val="-1.5407016685577668E-2"/>
                  <c:y val="1.5912876417521361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4000" b="1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n-cs"/>
                      </a:defRPr>
                    </a:pPr>
                    <a:r>
                      <a:rPr lang="en-US" b="1" dirty="0"/>
                      <a:t>A</a:t>
                    </a:r>
                  </a:p>
                </c:rich>
              </c:tx>
              <c:spPr>
                <a:solidFill>
                  <a:srgbClr val="FFFFFF">
                    <a:lumMod val="85000"/>
                  </a:srgbClr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40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Ellipse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4-67D9-4720-B05A-9C570B91A647}"/>
                </c:ext>
              </c:extLst>
            </c:dLbl>
            <c:dLbl>
              <c:idx val="5"/>
              <c:layout>
                <c:manualLayout>
                  <c:x val="-1.8714358163179696E-2"/>
                  <c:y val="2.0267848965168884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4000" b="1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n-cs"/>
                      </a:defRPr>
                    </a:pPr>
                    <a:r>
                      <a:rPr lang="en-US" b="1" dirty="0"/>
                      <a:t>C</a:t>
                    </a:r>
                  </a:p>
                </c:rich>
              </c:tx>
              <c:spPr>
                <a:solidFill>
                  <a:srgbClr val="FFFFFF">
                    <a:lumMod val="85000"/>
                  </a:srgbClr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40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Ellipse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67D9-4720-B05A-9C570B91A647}"/>
                </c:ext>
              </c:extLst>
            </c:dLbl>
            <c:dLbl>
              <c:idx val="6"/>
              <c:layout>
                <c:manualLayout>
                  <c:x val="-1.9154307904657778E-2"/>
                  <c:y val="2.7670523506025477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4000" b="1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n-cs"/>
                      </a:defRPr>
                    </a:pPr>
                    <a:r>
                      <a:rPr lang="en-US" b="1" dirty="0"/>
                      <a:t>D</a:t>
                    </a:r>
                  </a:p>
                </c:rich>
              </c:tx>
              <c:spPr>
                <a:solidFill>
                  <a:srgbClr val="FFFFFF">
                    <a:lumMod val="85000"/>
                  </a:srgbClr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40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Ellipse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6-67D9-4720-B05A-9C570B91A647}"/>
                </c:ext>
              </c:extLst>
            </c:dLbl>
            <c:spPr>
              <a:solidFill>
                <a:schemeClr val="bg1">
                  <a:lumMod val="85000"/>
                </a:schemeClr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40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Ellipse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xVal>
            <c:strRef>
              <c:f>Sheet8!$C$2:$I$2</c:f>
              <c:strCache>
                <c:ptCount val="7"/>
                <c:pt idx="0">
                  <c:v>Vendor 5</c:v>
                </c:pt>
                <c:pt idx="1">
                  <c:v>Vendor 2</c:v>
                </c:pt>
                <c:pt idx="2">
                  <c:v>Vendor 2</c:v>
                </c:pt>
                <c:pt idx="3">
                  <c:v>Vendor 1</c:v>
                </c:pt>
                <c:pt idx="4">
                  <c:v>Vendor 1</c:v>
                </c:pt>
                <c:pt idx="5">
                  <c:v>Vendor 3</c:v>
                </c:pt>
                <c:pt idx="6">
                  <c:v>Vendor 4</c:v>
                </c:pt>
              </c:strCache>
            </c:strRef>
          </c:xVal>
          <c:yVal>
            <c:numRef>
              <c:f>Sheet8!$C$4:$I$4</c:f>
              <c:numCache>
                <c:formatCode>0.0</c:formatCode>
                <c:ptCount val="7"/>
                <c:pt idx="0">
                  <c:v>6.8449999999999998</c:v>
                </c:pt>
                <c:pt idx="1">
                  <c:v>10.33</c:v>
                </c:pt>
                <c:pt idx="2">
                  <c:v>10.33</c:v>
                </c:pt>
                <c:pt idx="3">
                  <c:v>5.9283333333333337</c:v>
                </c:pt>
                <c:pt idx="4">
                  <c:v>4.8500000000000005</c:v>
                </c:pt>
                <c:pt idx="5">
                  <c:v>5.6166666666666663</c:v>
                </c:pt>
                <c:pt idx="6">
                  <c:v>5.5333333333333323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67D9-4720-B05A-9C570B91A6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3492864"/>
        <c:axId val="97267376"/>
      </c:scatterChart>
      <c:valAx>
        <c:axId val="9349286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crossAx val="97267376"/>
        <c:crosses val="autoZero"/>
        <c:crossBetween val="midCat"/>
      </c:valAx>
      <c:valAx>
        <c:axId val="97267376"/>
        <c:scaling>
          <c:orientation val="minMax"/>
          <c:max val="12.5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pPr>
            <a:endParaRPr lang="en-US"/>
          </a:p>
        </c:txPr>
        <c:crossAx val="93492864"/>
        <c:crosses val="autoZero"/>
        <c:crossBetween val="midCat"/>
        <c:majorUnit val="3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latin typeface="Source Sans Pro" panose="020B0503030403020204" pitchFamily="34" charset="0"/>
          <a:ea typeface="Source Sans Pro" panose="020B0503030403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4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pPr>
            <a:r>
              <a:rPr lang="en-US" sz="4000" b="0" dirty="0"/>
              <a:t>Inductance deviation from multiple vendors</a:t>
            </a:r>
            <a:r>
              <a:rPr lang="en-US" sz="4000" b="0" baseline="0" dirty="0"/>
              <a:t> </a:t>
            </a:r>
            <a:endParaRPr lang="en-US" sz="4000" b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948937959036625E-2"/>
          <c:y val="0.12656062967675769"/>
          <c:w val="0.93088612150110828"/>
          <c:h val="0.82881953119001328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Sheet8!$B$5</c:f>
              <c:strCache>
                <c:ptCount val="1"/>
                <c:pt idx="0">
                  <c:v>Inductance Deviation (µH)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6815578238518387E-2"/>
                  <c:y val="-1.11791338054656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E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C1C-467B-B5EE-A35B09E6297D}"/>
                </c:ext>
              </c:extLst>
            </c:dLbl>
            <c:dLbl>
              <c:idx val="1"/>
              <c:layout>
                <c:manualLayout>
                  <c:x val="-1.9934258478297131E-2"/>
                  <c:y val="6.1056599346191016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B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C1C-467B-B5EE-A35B09E6297D}"/>
                </c:ext>
              </c:extLst>
            </c:dLbl>
            <c:dLbl>
              <c:idx val="2"/>
              <c:layout>
                <c:manualLayout>
                  <c:x val="-1.4143192128073589E-2"/>
                  <c:y val="7.9314655708393855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B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8389881731464513E-2"/>
                      <c:h val="9.907812666755316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3C1C-467B-B5EE-A35B09E6297D}"/>
                </c:ext>
              </c:extLst>
            </c:dLbl>
            <c:dLbl>
              <c:idx val="3"/>
              <c:layout>
                <c:manualLayout>
                  <c:x val="-1.6749411027138981E-2"/>
                  <c:y val="1.242241050122323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A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C1C-467B-B5EE-A35B09E6297D}"/>
                </c:ext>
              </c:extLst>
            </c:dLbl>
            <c:dLbl>
              <c:idx val="4"/>
              <c:layout>
                <c:manualLayout>
                  <c:x val="-1.7299524582514218E-2"/>
                  <c:y val="4.2288135699448158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A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C1C-467B-B5EE-A35B09E6297D}"/>
                </c:ext>
              </c:extLst>
            </c:dLbl>
            <c:dLbl>
              <c:idx val="5"/>
              <c:layout>
                <c:manualLayout>
                  <c:x val="-1.8059261206423448E-2"/>
                  <c:y val="-3.6103328799966562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C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C1C-467B-B5EE-A35B09E6297D}"/>
                </c:ext>
              </c:extLst>
            </c:dLbl>
            <c:dLbl>
              <c:idx val="6"/>
              <c:layout>
                <c:manualLayout>
                  <c:x val="-1.8587814911094437E-2"/>
                  <c:y val="4.517069817985925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D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C1C-467B-B5EE-A35B09E6297D}"/>
                </c:ext>
              </c:extLst>
            </c:dLbl>
            <c:spPr>
              <a:solidFill>
                <a:srgbClr val="FFFFFF">
                  <a:lumMod val="85000"/>
                </a:srgbClr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Ellipse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xVal>
            <c:strRef>
              <c:f>Sheet8!$C$2:$I$2</c:f>
              <c:strCache>
                <c:ptCount val="7"/>
                <c:pt idx="0">
                  <c:v>Vendor 5</c:v>
                </c:pt>
                <c:pt idx="1">
                  <c:v>Vendor 2</c:v>
                </c:pt>
                <c:pt idx="2">
                  <c:v>Vendor 2</c:v>
                </c:pt>
                <c:pt idx="3">
                  <c:v>Vendor 1</c:v>
                </c:pt>
                <c:pt idx="4">
                  <c:v>Vendor 1</c:v>
                </c:pt>
                <c:pt idx="5">
                  <c:v>Vendor 3</c:v>
                </c:pt>
                <c:pt idx="6">
                  <c:v>Vendor 4</c:v>
                </c:pt>
              </c:strCache>
            </c:strRef>
          </c:xVal>
          <c:yVal>
            <c:numRef>
              <c:f>Sheet8!$C$5:$I$5</c:f>
              <c:numCache>
                <c:formatCode>0.0</c:formatCode>
                <c:ptCount val="7"/>
                <c:pt idx="0">
                  <c:v>0.30666666666666664</c:v>
                </c:pt>
                <c:pt idx="1">
                  <c:v>2.76</c:v>
                </c:pt>
                <c:pt idx="2">
                  <c:v>2.7299999999999986</c:v>
                </c:pt>
                <c:pt idx="3">
                  <c:v>1.9900000000000002</c:v>
                </c:pt>
                <c:pt idx="4">
                  <c:v>1.7333333333333343</c:v>
                </c:pt>
                <c:pt idx="5">
                  <c:v>0.13333333333333464</c:v>
                </c:pt>
                <c:pt idx="6">
                  <c:v>2.4666666666666677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3C1C-467B-B5EE-A35B09E629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8807872"/>
        <c:axId val="97269872"/>
      </c:scatterChart>
      <c:valAx>
        <c:axId val="23880787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crossAx val="97269872"/>
        <c:crosses val="autoZero"/>
        <c:crossBetween val="midCat"/>
      </c:valAx>
      <c:valAx>
        <c:axId val="97269872"/>
        <c:scaling>
          <c:orientation val="minMax"/>
          <c:max val="6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pPr>
            <a:endParaRPr lang="en-US"/>
          </a:p>
        </c:txPr>
        <c:crossAx val="238807872"/>
        <c:crosses val="autoZero"/>
        <c:crossBetween val="midCat"/>
        <c:majorUnit val="3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3600">
          <a:latin typeface="Source Sans Pro" panose="020B0503030403020204" pitchFamily="34" charset="0"/>
          <a:ea typeface="Source Sans Pro" panose="020B0503030403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2-13T12:33:42.600" idx="6">
    <p:pos x="10" y="10"/>
    <p:text>LOVE the new colors.</p:text>
    <p:extLst>
      <p:ext uri="{C676402C-5697-4E1C-873F-D02D1690AC5C}">
        <p15:threadingInfo xmlns:p15="http://schemas.microsoft.com/office/powerpoint/2012/main" timeZoneBias="480"/>
      </p:ext>
    </p:extLst>
  </p:cm>
</p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0.5588</cdr:x>
      <cdr:y>0.2459</cdr:y>
    </cdr:from>
    <cdr:to>
      <cdr:x>0.59927</cdr:x>
      <cdr:y>0.35757</cdr:y>
    </cdr:to>
    <cdr:sp macro="" textlink="">
      <cdr:nvSpPr>
        <cdr:cNvPr id="2" name="TextBox 4">
          <a:extLst xmlns:a="http://schemas.openxmlformats.org/drawingml/2006/main">
            <a:ext uri="{FF2B5EF4-FFF2-40B4-BE49-F238E27FC236}">
              <a16:creationId xmlns:a16="http://schemas.microsoft.com/office/drawing/2014/main" id="{CE03FA7B-17D2-498C-B890-90250BD4F995}"/>
            </a:ext>
          </a:extLst>
        </cdr:cNvPr>
        <cdr:cNvSpPr txBox="1"/>
      </cdr:nvSpPr>
      <cdr:spPr>
        <a:xfrm xmlns:a="http://schemas.openxmlformats.org/drawingml/2006/main" rot="18314340">
          <a:off x="10443878" y="2368067"/>
          <a:ext cx="1018062" cy="76552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r>
            <a:rPr lang="en-US" sz="4400" b="1" dirty="0">
              <a:latin typeface="Source Sans Pro" panose="020B0503030403020204" pitchFamily="34" charset="0"/>
              <a:ea typeface="Source Sans Pro" panose="020B0503030403020204" pitchFamily="34" charset="0"/>
            </a:rPr>
            <a:t>Fail</a:t>
          </a:r>
        </a:p>
      </cdr:txBody>
    </cdr:sp>
  </cdr:relSizeAnchor>
  <cdr:relSizeAnchor xmlns:cdr="http://schemas.openxmlformats.org/drawingml/2006/chartDrawing">
    <cdr:from>
      <cdr:x>0.5588</cdr:x>
      <cdr:y>0.73705</cdr:y>
    </cdr:from>
    <cdr:to>
      <cdr:x>0.59927</cdr:x>
      <cdr:y>0.87161</cdr:y>
    </cdr:to>
    <cdr:sp macro="" textlink="">
      <cdr:nvSpPr>
        <cdr:cNvPr id="3" name="TextBox 8">
          <a:extLst xmlns:a="http://schemas.openxmlformats.org/drawingml/2006/main">
            <a:ext uri="{FF2B5EF4-FFF2-40B4-BE49-F238E27FC236}">
              <a16:creationId xmlns:a16="http://schemas.microsoft.com/office/drawing/2014/main" id="{250B4D74-3CAA-4470-B620-1EC1A33E0FEF}"/>
            </a:ext>
          </a:extLst>
        </cdr:cNvPr>
        <cdr:cNvSpPr txBox="1"/>
      </cdr:nvSpPr>
      <cdr:spPr>
        <a:xfrm xmlns:a="http://schemas.openxmlformats.org/drawingml/2006/main" rot="18314340">
          <a:off x="10339540" y="6950165"/>
          <a:ext cx="1226714" cy="76536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r>
            <a:rPr lang="en-US" sz="4400" b="1" dirty="0">
              <a:latin typeface="Source Sans Pro" panose="020B0503030403020204" pitchFamily="34" charset="0"/>
              <a:ea typeface="Source Sans Pro" panose="020B0503030403020204" pitchFamily="34" charset="0"/>
            </a:rPr>
            <a:t>Pass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0.57581</cdr:x>
      <cdr:y>0.22974</cdr:y>
    </cdr:from>
    <cdr:to>
      <cdr:x>0.61743</cdr:x>
      <cdr:y>0.35474</cdr:y>
    </cdr:to>
    <cdr:sp macro="" textlink="">
      <cdr:nvSpPr>
        <cdr:cNvPr id="2" name="TextBox 4">
          <a:extLst xmlns:a="http://schemas.openxmlformats.org/drawingml/2006/main">
            <a:ext uri="{FF2B5EF4-FFF2-40B4-BE49-F238E27FC236}">
              <a16:creationId xmlns:a16="http://schemas.microsoft.com/office/drawing/2014/main" id="{D051C382-3AC6-4167-97DC-9ABA7ADF6EDE}"/>
            </a:ext>
          </a:extLst>
        </cdr:cNvPr>
        <cdr:cNvSpPr txBox="1"/>
      </cdr:nvSpPr>
      <cdr:spPr>
        <a:xfrm xmlns:a="http://schemas.openxmlformats.org/drawingml/2006/main" rot="18314340">
          <a:off x="10386920" y="2183135"/>
          <a:ext cx="1096991" cy="76281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4400" b="1" dirty="0">
              <a:latin typeface="Source Sans Pro" panose="020B0503030403020204" pitchFamily="34" charset="0"/>
              <a:ea typeface="Source Sans Pro" panose="020B0503030403020204" pitchFamily="34" charset="0"/>
            </a:rPr>
            <a:t>Fail</a:t>
          </a:r>
        </a:p>
      </cdr:txBody>
    </cdr:sp>
  </cdr:relSizeAnchor>
  <cdr:relSizeAnchor xmlns:cdr="http://schemas.openxmlformats.org/drawingml/2006/chartDrawing">
    <cdr:from>
      <cdr:x>0.57602</cdr:x>
      <cdr:y>0.77454</cdr:y>
    </cdr:from>
    <cdr:to>
      <cdr:x>0.61764</cdr:x>
      <cdr:y>0.92516</cdr:y>
    </cdr:to>
    <cdr:sp macro="" textlink="">
      <cdr:nvSpPr>
        <cdr:cNvPr id="3" name="TextBox 8">
          <a:extLst xmlns:a="http://schemas.openxmlformats.org/drawingml/2006/main">
            <a:ext uri="{FF2B5EF4-FFF2-40B4-BE49-F238E27FC236}">
              <a16:creationId xmlns:a16="http://schemas.microsoft.com/office/drawing/2014/main" id="{F78557F8-7797-4F53-875C-6B8F675DD7D9}"/>
            </a:ext>
          </a:extLst>
        </cdr:cNvPr>
        <cdr:cNvSpPr txBox="1"/>
      </cdr:nvSpPr>
      <cdr:spPr>
        <a:xfrm xmlns:a="http://schemas.openxmlformats.org/drawingml/2006/main" rot="18314340">
          <a:off x="10278357" y="7076437"/>
          <a:ext cx="1321783" cy="76281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4400" b="1" dirty="0">
              <a:latin typeface="Source Sans Pro" panose="020B0503030403020204" pitchFamily="34" charset="0"/>
              <a:ea typeface="Source Sans Pro" panose="020B0503030403020204" pitchFamily="34" charset="0"/>
            </a:rPr>
            <a:t>Pass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lvl="0" indent="-571500">
              <a:buClr>
                <a:srgbClr val="5F6061"/>
              </a:buClr>
              <a:buSzPts val="36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Defines limits for all passive electrical components</a:t>
            </a:r>
          </a:p>
          <a:p>
            <a:pPr marL="571500" lvl="0" indent="-571500">
              <a:buClr>
                <a:srgbClr val="5F6061"/>
              </a:buClr>
              <a:buSzPts val="3600"/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5F606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  <a:p>
            <a:pPr marL="571500" indent="-571500">
              <a:buClr>
                <a:srgbClr val="5F6061"/>
              </a:buClr>
              <a:buSzPts val="36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Provide impedance measurement guideline </a:t>
            </a:r>
          </a:p>
          <a:p>
            <a:pPr marL="5715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Char char="-"/>
              <a:tabLst/>
              <a:defRPr/>
            </a:pPr>
            <a:endParaRPr lang="en-US" sz="2400" dirty="0">
              <a:solidFill>
                <a:srgbClr val="5F606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  <a:p>
            <a:pPr marL="5715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Char char="-"/>
              <a:tabLst/>
              <a:defRPr/>
            </a:pPr>
            <a:endParaRPr lang="en-US" sz="2400" dirty="0">
              <a:solidFill>
                <a:srgbClr val="5F606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699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338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We measure the impedance of every segment in the low voltage distribution system. 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We test at various frequencies 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We compute the utility and substation transformer impedances. </a:t>
            </a:r>
          </a:p>
        </p:txBody>
      </p:sp>
    </p:spTree>
    <p:extLst>
      <p:ext uri="{BB962C8B-B14F-4D97-AF65-F5344CB8AC3E}">
        <p14:creationId xmlns:p14="http://schemas.microsoft.com/office/powerpoint/2010/main" val="4195638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Models built in and simulations performed with ANSYS </a:t>
            </a:r>
            <a:r>
              <a:rPr lang="en-US" dirty="0" err="1"/>
              <a:t>Simplorer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5933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hangingPunct="0">
              <a:spcBef>
                <a:spcPts val="500"/>
              </a:spcBef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The spec is defined based on three key parameters, average self and mutual inductance determines the stability; inductance deviation defines the voltage unbalance. </a:t>
            </a:r>
          </a:p>
          <a:p>
            <a:pPr marL="342900" indent="-342900" hangingPunct="0">
              <a:spcBef>
                <a:spcPts val="500"/>
              </a:spcBef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endParaRPr lang="en-US" b="0" dirty="0">
              <a:solidFill>
                <a:schemeClr val="bg1"/>
              </a:solidFill>
              <a:latin typeface="FreightSansLFPro" charset="0"/>
              <a:ea typeface="FreightSansLFPro" charset="0"/>
              <a:cs typeface="FreightSansLFPro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b="0" i="0" u="none" strike="noStrike" cap="none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 Specify the maximum inductance limit for each passive electrical component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2400" b="0" i="0" u="none" strike="noStrike" cap="none" dirty="0">
              <a:solidFill>
                <a:srgbClr val="5F606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/>
              <a:sym typeface="Calibri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b="0" i="0" u="none" strike="noStrike" cap="none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 These components include: </a:t>
            </a:r>
            <a:r>
              <a:rPr lang="en-US" sz="2800" b="0" i="0" u="none" strike="noStrike" cap="none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MSBs, SBs, RPPs, </a:t>
            </a:r>
            <a:r>
              <a:rPr lang="en-US" sz="2800" b="0" i="0" u="none" strike="noStrike" cap="none" dirty="0" err="1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Agg</a:t>
            </a:r>
            <a:r>
              <a:rPr lang="en-US" sz="2800" b="0" i="0" u="none" strike="noStrike" cap="none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 Reactors, PDUs, STCs and Cables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2800" b="0" i="0" u="none" strike="noStrike" cap="none" dirty="0">
              <a:solidFill>
                <a:srgbClr val="5F606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/>
              <a:sym typeface="Calibri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b="0" i="0" u="none" strike="noStrike" cap="none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 Started vendor engagement </a:t>
            </a:r>
          </a:p>
          <a:p>
            <a:pPr marL="0" indent="0" hangingPunct="0">
              <a:spcBef>
                <a:spcPts val="500"/>
              </a:spcBef>
              <a:buClr>
                <a:schemeClr val="accent6"/>
              </a:buClr>
              <a:buSzPct val="90000"/>
              <a:buFont typeface="Wingdings" panose="05000000000000000000" pitchFamily="2" charset="2"/>
              <a:buNone/>
            </a:pPr>
            <a:endParaRPr lang="en-US" sz="2400" dirty="0">
              <a:solidFill>
                <a:srgbClr val="5F606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0895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b="0" i="0" u="none" strike="noStrike" cap="none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MSB and PTX contribute the most inductance in the normal path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2400" b="0" i="0" u="none" strike="noStrike" cap="none" dirty="0">
              <a:solidFill>
                <a:srgbClr val="5F606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/>
              <a:sym typeface="Calibri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b="0" i="0" u="none" strike="noStrike" cap="none" dirty="0" err="1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Agg</a:t>
            </a:r>
            <a:r>
              <a:rPr lang="en-US" sz="2400" b="0" i="0" u="none" strike="noStrike" cap="none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 Reactor and MSB the dominance impedance contributors in row reserve loop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221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hangingPunct="0">
              <a:spcBef>
                <a:spcPts val="500"/>
              </a:spcBef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FreightSansLFPro" charset="0"/>
                <a:ea typeface="Source Sans Pro" panose="020B0503030403020204" pitchFamily="34" charset="0"/>
                <a:cs typeface="Source Sans Pro"/>
                <a:sym typeface="Source Sans Pro"/>
              </a:rPr>
              <a:t>We analyzed and compared 5 switchboard vendors and integrators, compared with the spec limit </a:t>
            </a:r>
          </a:p>
          <a:p>
            <a:pPr marL="342900" indent="-342900" hangingPunct="0">
              <a:spcBef>
                <a:spcPts val="500"/>
              </a:spcBef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5F606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b="0" i="0" u="none" strike="noStrike" cap="none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1 Vendor failed the inductance limit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2400" b="0" i="0" u="none" strike="noStrike" cap="none" dirty="0">
              <a:solidFill>
                <a:srgbClr val="5F606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/>
              <a:sym typeface="Calibri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2400" b="0" i="0" u="none" strike="noStrike" cap="none" dirty="0">
              <a:solidFill>
                <a:srgbClr val="5F606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/>
              <a:sym typeface="Calibri"/>
            </a:endParaRPr>
          </a:p>
          <a:p>
            <a:pPr marL="0" indent="0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US" sz="2400" b="0" i="0" u="none" strike="noStrike" cap="none" dirty="0">
              <a:solidFill>
                <a:srgbClr val="5F606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1715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hangingPunct="0">
              <a:spcBef>
                <a:spcPts val="500"/>
              </a:spcBef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FreightSansLFPro" charset="0"/>
                <a:ea typeface="Source Sans Pro" panose="020B0503030403020204" pitchFamily="34" charset="0"/>
                <a:cs typeface="Source Sans Pro"/>
                <a:sym typeface="Source Sans Pro"/>
              </a:rPr>
              <a:t>3 vendors passed the mutual inductance limit </a:t>
            </a:r>
            <a:endParaRPr lang="en-US" sz="2400" dirty="0">
              <a:solidFill>
                <a:srgbClr val="5F606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8221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hangingPunct="0">
              <a:spcBef>
                <a:spcPts val="500"/>
              </a:spcBef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FreightSansLFPro" charset="0"/>
                <a:ea typeface="Source Sans Pro" panose="020B0503030403020204" pitchFamily="34" charset="0"/>
                <a:cs typeface="Source Sans Pro"/>
                <a:sym typeface="Source Sans Pro"/>
              </a:rPr>
              <a:t>Inductance deviation derives the voltage unbalance </a:t>
            </a:r>
          </a:p>
          <a:p>
            <a:pPr marL="342900" indent="-342900" hangingPunct="0">
              <a:spcBef>
                <a:spcPts val="500"/>
              </a:spcBef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bg1"/>
              </a:solidFill>
              <a:latin typeface="FreightSansLFPro" charset="0"/>
              <a:ea typeface="Source Sans Pro" panose="020B0503030403020204" pitchFamily="34" charset="0"/>
              <a:cs typeface="Source Sans Pro"/>
              <a:sym typeface="Source Sans Pro"/>
            </a:endParaRPr>
          </a:p>
          <a:p>
            <a:pPr marL="342900" indent="-342900" hangingPunct="0">
              <a:spcBef>
                <a:spcPts val="500"/>
              </a:spcBef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FreightSansLFPro" charset="0"/>
                <a:ea typeface="Source Sans Pro" panose="020B0503030403020204" pitchFamily="34" charset="0"/>
                <a:cs typeface="Source Sans Pro"/>
                <a:sym typeface="Source Sans Pro"/>
              </a:rPr>
              <a:t>All vendors pass </a:t>
            </a:r>
            <a:r>
              <a:rPr lang="en-US" sz="2400">
                <a:solidFill>
                  <a:schemeClr val="bg1"/>
                </a:solidFill>
                <a:latin typeface="FreightSansLFPro" charset="0"/>
                <a:ea typeface="Source Sans Pro" panose="020B0503030403020204" pitchFamily="34" charset="0"/>
                <a:cs typeface="Source Sans Pro"/>
                <a:sym typeface="Source Sans Pro"/>
              </a:rPr>
              <a:t>this spec</a:t>
            </a:r>
            <a:endParaRPr lang="en-US" sz="2400" dirty="0">
              <a:solidFill>
                <a:srgbClr val="5F606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8903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indent="-457200">
              <a:buFont typeface="+mj-lt"/>
              <a:buAutoNum type="arabicPeriod"/>
            </a:pPr>
            <a:r>
              <a:rPr lang="en-US" dirty="0"/>
              <a:t>Reduce the building impedance</a:t>
            </a:r>
          </a:p>
          <a:p>
            <a:pPr marL="685800" indent="-457200">
              <a:buFont typeface="+mj-lt"/>
              <a:buAutoNum type="arabicPeriod"/>
            </a:pPr>
            <a:endParaRPr lang="en-US" dirty="0"/>
          </a:p>
          <a:p>
            <a:pPr marL="685800" indent="-457200">
              <a:buFont typeface="+mj-lt"/>
              <a:buAutoNum type="arabicPeriod"/>
            </a:pPr>
            <a:r>
              <a:rPr lang="en-US" dirty="0"/>
              <a:t>Increase PSU input impedance – a lot of work with PSU vendors. Also there is an OCP presentation 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6274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342900">
              <a:buFont typeface="Wingdings" panose="05000000000000000000" pitchFamily="2" charset="2"/>
              <a:buChar char="§"/>
            </a:pPr>
            <a:r>
              <a:rPr lang="en-US" dirty="0"/>
              <a:t>Zero-sequence impedance is the weakest link</a:t>
            </a:r>
          </a:p>
        </p:txBody>
      </p:sp>
    </p:spTree>
    <p:extLst>
      <p:ext uri="{BB962C8B-B14F-4D97-AF65-F5344CB8AC3E}">
        <p14:creationId xmlns:p14="http://schemas.microsoft.com/office/powerpoint/2010/main" val="2104473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571500" lvl="0" indent="-571500">
                  <a:buClr>
                    <a:srgbClr val="5F6061"/>
                  </a:buClr>
                  <a:buSzPts val="3600"/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rgbClr val="5F606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/>
                    <a:sym typeface="Source Sans Pro"/>
                  </a:rPr>
                  <a:t>Instability and resonance at multiple sites</a:t>
                </a:r>
              </a:p>
              <a:p>
                <a:pPr marL="571500" lvl="0" indent="-571500">
                  <a:buClr>
                    <a:srgbClr val="5F6061"/>
                  </a:buClr>
                  <a:buSzPts val="3600"/>
                  <a:buFont typeface="Wingdings" panose="05000000000000000000" pitchFamily="2" charset="2"/>
                  <a:buChar char="§"/>
                </a:pPr>
                <a:endParaRPr lang="en-US" sz="2400" dirty="0">
                  <a:solidFill>
                    <a:srgbClr val="5F606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/>
                  <a:sym typeface="Source Sans Pro"/>
                </a:endParaRPr>
              </a:p>
              <a:p>
                <a:pPr marL="571500" indent="-571500">
                  <a:buClr>
                    <a:srgbClr val="5F6061"/>
                  </a:buClr>
                  <a:buSzPts val="3600"/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rgbClr val="FFC00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sym typeface="Calibri"/>
                  </a:rPr>
                  <a:t>System resonance at 71 Hz leads to high harmonics in current</a:t>
                </a:r>
              </a:p>
              <a:p>
                <a:pPr marL="571500" indent="-571500">
                  <a:buClr>
                    <a:srgbClr val="5F6061"/>
                  </a:buClr>
                  <a:buSzPts val="3600"/>
                  <a:buFont typeface="Wingdings" panose="05000000000000000000" pitchFamily="2" charset="2"/>
                  <a:buChar char="§"/>
                </a:pPr>
                <a:endParaRPr lang="en-US" sz="2400" dirty="0">
                  <a:solidFill>
                    <a:srgbClr val="FFC0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sym typeface="Calibri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571500" lvl="0" indent="-571500">
                  <a:buClr>
                    <a:srgbClr val="5F6061"/>
                  </a:buClr>
                  <a:buSzPts val="3600"/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rgbClr val="5F606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/>
                    <a:sym typeface="Source Sans Pro"/>
                  </a:rPr>
                  <a:t>Instability and resonance at multiple sites</a:t>
                </a:r>
              </a:p>
              <a:p>
                <a:pPr marL="571500" lvl="0" indent="-571500">
                  <a:buClr>
                    <a:srgbClr val="5F6061"/>
                  </a:buClr>
                  <a:buSzPts val="3600"/>
                  <a:buFont typeface="Wingdings" panose="05000000000000000000" pitchFamily="2" charset="2"/>
                  <a:buChar char="§"/>
                </a:pPr>
                <a:endParaRPr lang="en-US" sz="2400" dirty="0">
                  <a:solidFill>
                    <a:srgbClr val="5F606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/>
                  <a:sym typeface="Source Sans Pro"/>
                </a:endParaRPr>
              </a:p>
              <a:p>
                <a:pPr marL="571500" indent="-571500">
                  <a:buClr>
                    <a:srgbClr val="5F6061"/>
                  </a:buClr>
                  <a:buSzPts val="3600"/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rgbClr val="FFC00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sym typeface="Calibri"/>
                  </a:rPr>
                  <a:t>System resonance at 71 Hz leads to high harmonics in current</a:t>
                </a:r>
              </a:p>
              <a:p>
                <a:pPr marL="571500" indent="-571500">
                  <a:buClr>
                    <a:srgbClr val="5F6061"/>
                  </a:buClr>
                  <a:buSzPts val="3600"/>
                  <a:buFont typeface="Wingdings" panose="05000000000000000000" pitchFamily="2" charset="2"/>
                  <a:buChar char="§"/>
                </a:pPr>
                <a:endParaRPr lang="en-US" sz="2400" dirty="0">
                  <a:solidFill>
                    <a:srgbClr val="FFC0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sym typeface="Calibri"/>
                </a:endParaRPr>
              </a:p>
              <a:p>
                <a:pPr marL="571500" indent="-571500">
                  <a:buClr>
                    <a:srgbClr val="5F6061"/>
                  </a:buClr>
                  <a:buSzPts val="3600"/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rgbClr val="FFC00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sym typeface="Calibri"/>
                  </a:rPr>
                  <a:t>Nonlinear coupling through converter generates additional harmonic at 49 Hz (</a:t>
                </a:r>
                <a:r>
                  <a:rPr lang="en-US" sz="2400" b="0" i="0">
                    <a:solidFill>
                      <a:srgbClr val="FFC000"/>
                    </a:solidFill>
                    <a:latin typeface="Cambria Math" panose="02040503050406030204" pitchFamily="18" charset="0"/>
                    <a:ea typeface="Source Sans Pro" panose="020B0503030403020204" pitchFamily="34" charset="0"/>
                    <a:sym typeface="Calibri"/>
                  </a:rPr>
                  <a:t>71+49=2</a:t>
                </a:r>
                <a:r>
                  <a:rPr lang="en-US" sz="2400" b="0" i="0">
                    <a:solidFill>
                      <a:srgbClr val="FFC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Calibri"/>
                  </a:rPr>
                  <a:t>×60</a:t>
                </a:r>
                <a:r>
                  <a:rPr lang="en-US" sz="2400" dirty="0">
                    <a:solidFill>
                      <a:srgbClr val="FFC00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sym typeface="Calibri"/>
                  </a:rPr>
                  <a:t>)</a:t>
                </a:r>
                <a:endParaRPr lang="en-US" sz="2400" dirty="0">
                  <a:solidFill>
                    <a:srgbClr val="FFC0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sym typeface="Source Sans Pro"/>
                </a:endParaRPr>
              </a:p>
              <a:p>
                <a:endParaRPr 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59998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  <a:tabLst/>
              <a:defRPr/>
            </a:pPr>
            <a:r>
              <a:rPr lang="en-US" sz="2400" b="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FreightSansLFPro" charset="0"/>
              </a:rPr>
              <a:t>Improve system stability by reducing the impedance</a:t>
            </a:r>
          </a:p>
          <a:p>
            <a:pPr marL="5715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  <a:tabLst/>
              <a:defRPr/>
            </a:pPr>
            <a:endParaRPr lang="en-US" sz="2400" b="0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FreightSansLFPro" charset="0"/>
            </a:endParaRPr>
          </a:p>
          <a:p>
            <a:pPr marL="5715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  <a:tabLst/>
              <a:defRPr/>
            </a:pPr>
            <a:r>
              <a:rPr lang="en-US" sz="2400" b="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FreightSansLFPro" charset="0"/>
              </a:rPr>
              <a:t>Reduce zero-sequence inductance by half</a:t>
            </a:r>
          </a:p>
        </p:txBody>
      </p:sp>
    </p:spTree>
    <p:extLst>
      <p:ext uri="{BB962C8B-B14F-4D97-AF65-F5344CB8AC3E}">
        <p14:creationId xmlns:p14="http://schemas.microsoft.com/office/powerpoint/2010/main" val="2118373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342900">
              <a:buFont typeface="Wingdings" panose="05000000000000000000" pitchFamily="2" charset="2"/>
              <a:buChar char="§"/>
            </a:pPr>
            <a:r>
              <a:rPr lang="en-US" dirty="0"/>
              <a:t>Negative mutual inductance reduces the zero-sequence</a:t>
            </a:r>
          </a:p>
          <a:p>
            <a:pPr marL="571500" indent="-342900">
              <a:buFont typeface="Wingdings" panose="05000000000000000000" pitchFamily="2" charset="2"/>
              <a:buChar char="§"/>
            </a:pPr>
            <a:endParaRPr lang="en-US" dirty="0"/>
          </a:p>
          <a:p>
            <a:pPr marL="571500" indent="-342900">
              <a:buFont typeface="Wingdings" panose="05000000000000000000" pitchFamily="2" charset="2"/>
              <a:buChar char="§"/>
            </a:pPr>
            <a:r>
              <a:rPr lang="en-US" dirty="0"/>
              <a:t>Zero-sequence impedance is the weakest link</a:t>
            </a:r>
          </a:p>
        </p:txBody>
      </p:sp>
    </p:spTree>
    <p:extLst>
      <p:ext uri="{BB962C8B-B14F-4D97-AF65-F5344CB8AC3E}">
        <p14:creationId xmlns:p14="http://schemas.microsoft.com/office/powerpoint/2010/main" val="3694103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5715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Root cause - </a:t>
                </a:r>
                <a:r>
                  <a:rPr lang="en-US" sz="2400" b="0" i="0" u="none" strike="noStrike" cap="none" dirty="0">
                    <a:solidFill>
                      <a:srgbClr val="000000"/>
                    </a:solidFill>
                    <a:effectLst/>
                    <a:latin typeface="Calibri"/>
                    <a:ea typeface="Calibri"/>
                    <a:cs typeface="Calibri"/>
                    <a:sym typeface="Calibri"/>
                  </a:rPr>
                  <a:t>impedance interaction between the building electrical system and the power supplies</a:t>
                </a:r>
              </a:p>
              <a:p>
                <a:pPr marL="571500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5715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Also observed huge spike on the power and the neutral current at higher power.</a:t>
                </a:r>
              </a:p>
              <a:p>
                <a:pPr marL="5715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 pitchFamily="34" charset="0"/>
                  <a:buChar char="•"/>
                  <a:tabLst/>
                  <a:defRPr/>
                </a:pPr>
                <a:endParaRPr lang="en-US" sz="2400" dirty="0">
                  <a:solidFill>
                    <a:srgbClr val="FFC0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sym typeface="Calibri"/>
                </a:endParaRPr>
              </a:p>
              <a:p>
                <a:pPr marL="5715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2400" dirty="0">
                    <a:solidFill>
                      <a:srgbClr val="FFC00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sym typeface="Calibri"/>
                  </a:rPr>
                  <a:t>Nonlinear coupling through converter generates additional harmonic at 49 Hz 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  <a:sym typeface="Calibri"/>
                      </a:rPr>
                      <m:t>71+49=2</m:t>
                    </m:r>
                    <m:r>
                      <a:rPr lang="en-US" sz="24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Calibri"/>
                      </a:rPr>
                      <m:t>×60</m:t>
                    </m:r>
                  </m:oMath>
                </a14:m>
                <a:r>
                  <a:rPr lang="en-US" sz="2400" dirty="0">
                    <a:solidFill>
                      <a:srgbClr val="FFC00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sym typeface="Calibri"/>
                  </a:rPr>
                  <a:t>)</a:t>
                </a:r>
                <a:endParaRPr lang="en-US" sz="2400" dirty="0">
                  <a:solidFill>
                    <a:srgbClr val="FFC0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sym typeface="Source Sans Pro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5715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Root cause - </a:t>
                </a:r>
                <a:r>
                  <a:rPr lang="en-US" sz="2400" b="0" i="0" u="none" strike="noStrike" cap="none" dirty="0">
                    <a:solidFill>
                      <a:srgbClr val="000000"/>
                    </a:solidFill>
                    <a:effectLst/>
                    <a:latin typeface="Calibri"/>
                    <a:ea typeface="Calibri"/>
                    <a:cs typeface="Calibri"/>
                    <a:sym typeface="Calibri"/>
                  </a:rPr>
                  <a:t>impedance interaction between the building electrical system and the power supplies</a:t>
                </a:r>
              </a:p>
              <a:p>
                <a:pPr marL="571500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5715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Also observed huge spike on the power and the neutral current at higher power.</a:t>
                </a:r>
              </a:p>
              <a:p>
                <a:pPr marL="5715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 pitchFamily="34" charset="0"/>
                  <a:buChar char="•"/>
                  <a:tabLst/>
                  <a:defRPr/>
                </a:pPr>
                <a:endParaRPr lang="en-US" sz="2400" dirty="0">
                  <a:solidFill>
                    <a:srgbClr val="FFC0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sym typeface="Calibri"/>
                </a:endParaRPr>
              </a:p>
              <a:p>
                <a:pPr marL="5715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2400" dirty="0">
                    <a:solidFill>
                      <a:srgbClr val="FFC00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sym typeface="Calibri"/>
                  </a:rPr>
                  <a:t>Nonlinear coupling through converter generates additional harmonic at 49 Hz (</a:t>
                </a:r>
                <a:r>
                  <a:rPr lang="en-US" sz="2400" b="0" i="0">
                    <a:solidFill>
                      <a:srgbClr val="FFC000"/>
                    </a:solidFill>
                    <a:latin typeface="Cambria Math" panose="02040503050406030204" pitchFamily="18" charset="0"/>
                    <a:ea typeface="Source Sans Pro" panose="020B0503030403020204" pitchFamily="34" charset="0"/>
                    <a:sym typeface="Calibri"/>
                  </a:rPr>
                  <a:t>71+49=2</a:t>
                </a:r>
                <a:r>
                  <a:rPr lang="en-US" sz="2400" b="0" i="0">
                    <a:solidFill>
                      <a:srgbClr val="FFC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Calibri"/>
                  </a:rPr>
                  <a:t>×60</a:t>
                </a:r>
                <a:r>
                  <a:rPr lang="en-US" sz="2400" dirty="0">
                    <a:solidFill>
                      <a:srgbClr val="FFC00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sym typeface="Calibri"/>
                  </a:rPr>
                  <a:t>)</a:t>
                </a:r>
                <a:endParaRPr lang="en-US" sz="2400" dirty="0">
                  <a:solidFill>
                    <a:srgbClr val="FFC0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sym typeface="Source Sans Pro"/>
                </a:endParaRPr>
              </a:p>
              <a:p>
                <a:endParaRPr 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1554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Multiple redundancy paths</a:t>
            </a:r>
          </a:p>
          <a:p>
            <a:pPr marL="571500" indent="-342900">
              <a:buFontTx/>
              <a:buChar char="-"/>
            </a:pPr>
            <a:endParaRPr lang="en-US" dirty="0"/>
          </a:p>
          <a:p>
            <a:pPr marL="571500" indent="-342900">
              <a:buFontTx/>
              <a:buChar char="-"/>
            </a:pPr>
            <a:endParaRPr lang="en-US" dirty="0"/>
          </a:p>
          <a:p>
            <a:pPr marL="571500" indent="-34290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793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571500">
              <a:buClr>
                <a:srgbClr val="5F6061"/>
              </a:buClr>
              <a:buSzPts val="36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C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Calibri"/>
              </a:rPr>
              <a:t>Three-phase power distribution system</a:t>
            </a:r>
          </a:p>
          <a:p>
            <a:pPr marL="571500" indent="-571500">
              <a:buClr>
                <a:srgbClr val="5F6061"/>
              </a:buClr>
              <a:buSzPts val="3600"/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FFC000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Calibri"/>
            </a:endParaRPr>
          </a:p>
          <a:p>
            <a:pPr marL="571500" indent="-571500">
              <a:buClr>
                <a:srgbClr val="5F6061"/>
              </a:buClr>
              <a:buSzPts val="36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C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Calibri"/>
              </a:rPr>
              <a:t>Reduction to three single-phase equivalences based on symmetrical component theory</a:t>
            </a:r>
          </a:p>
          <a:p>
            <a:pPr marL="571500" indent="-571500">
              <a:buClr>
                <a:srgbClr val="5F6061"/>
              </a:buClr>
              <a:buSzPts val="3600"/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FFC000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Calibri"/>
            </a:endParaRPr>
          </a:p>
          <a:p>
            <a:pPr marL="571500" indent="-571500">
              <a:buClr>
                <a:srgbClr val="5F6061"/>
              </a:buClr>
              <a:buSzPts val="36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C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Calibri"/>
              </a:rPr>
              <a:t>We need to find a we to determine the equivalent impedance of the complex system</a:t>
            </a:r>
            <a:endParaRPr lang="en-US" sz="2400" dirty="0">
              <a:solidFill>
                <a:srgbClr val="FFC000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Source Sans Pro"/>
            </a:endParaRPr>
          </a:p>
          <a:p>
            <a:pPr marL="571500" indent="-342900">
              <a:buFontTx/>
              <a:buChar char="-"/>
            </a:pPr>
            <a:endParaRPr lang="en-US" dirty="0"/>
          </a:p>
          <a:p>
            <a:pPr marL="571500" indent="-34290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334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571500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571500" indent="-342900">
                  <a:buFont typeface="Wingdings" panose="05000000000000000000" pitchFamily="2" charset="2"/>
                  <a:buChar char="§"/>
                </a:pPr>
                <a:r>
                  <a:rPr lang="en-US" kern="0" dirty="0"/>
                  <a:t>System Stability can be Determined by Testing one PSU Against a Source with Output Impedance Defined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endParaRPr lang="en-US" dirty="0"/>
              </a:p>
              <a:p>
                <a:pPr marL="571500" indent="-342900">
                  <a:buFont typeface="Wingdings" panose="05000000000000000000" pitchFamily="2" charset="2"/>
                  <a:buChar char="§"/>
                </a:pPr>
                <a:endParaRPr lang="en-US" dirty="0"/>
              </a:p>
              <a:p>
                <a:pPr marL="571500" indent="-342900">
                  <a:buFont typeface="Wingdings" panose="05000000000000000000" pitchFamily="2" charset="2"/>
                  <a:buChar char="§"/>
                </a:pPr>
                <a:r>
                  <a:rPr lang="en-US" dirty="0"/>
                  <a:t>Applied scaling on the impedances</a:t>
                </a:r>
              </a:p>
              <a:p>
                <a:pPr marL="571500" indent="-342900">
                  <a:buFont typeface="Wingdings" panose="05000000000000000000" pitchFamily="2" charset="2"/>
                  <a:buChar char="§"/>
                </a:pPr>
                <a:endParaRPr lang="en-US" dirty="0"/>
              </a:p>
              <a:p>
                <a:pPr marL="5715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lang="en-US" sz="2400" dirty="0">
                    <a:solidFill>
                      <a:srgbClr val="5F606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The equivalent source inductance are computed based on the maximum eigenvalues of the loop gain</a:t>
                </a:r>
              </a:p>
              <a:p>
                <a:pPr marL="228600" indent="0">
                  <a:buFont typeface="Wingdings" panose="05000000000000000000" pitchFamily="2" charset="2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571500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571500" indent="-342900">
                  <a:buFont typeface="Arial" panose="020B0604020202020204" pitchFamily="34" charset="0"/>
                  <a:buChar char="•"/>
                </a:pPr>
                <a:r>
                  <a:rPr lang="en-US" kern="0" dirty="0"/>
                  <a:t>System Stability can be Determined by Testing one PSU Against a Source with Output Impedance Defined by </a:t>
                </a:r>
                <a:r>
                  <a:rPr lang="en-US" i="0">
                    <a:solidFill>
                      <a:schemeClr val="tx1"/>
                    </a:solidFill>
                    <a:latin typeface="Cambria Math"/>
                    <a:ea typeface="Cambria Math"/>
                  </a:rPr>
                  <a:t>𝐿</a:t>
                </a:r>
                <a:r>
                  <a:rPr lang="en-US" i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/>
                  </a:rPr>
                  <a:t>_</a:t>
                </a:r>
                <a:r>
                  <a:rPr lang="en-US" i="0">
                    <a:solidFill>
                      <a:schemeClr val="tx1"/>
                    </a:solidFill>
                    <a:latin typeface="Cambria Math"/>
                  </a:rPr>
                  <a:t>𝑠</a:t>
                </a:r>
                <a:endParaRPr 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759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hangingPunct="0">
              <a:spcBef>
                <a:spcPts val="500"/>
              </a:spcBef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BIR is the ratio of PSU to building impedance.</a:t>
            </a:r>
          </a:p>
          <a:p>
            <a:pPr marL="342900" indent="-342900" hangingPunct="0">
              <a:spcBef>
                <a:spcPts val="500"/>
              </a:spcBef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  <a:latin typeface="FreightSansLFPro" charset="0"/>
              <a:ea typeface="FreightSansLFPro" charset="0"/>
              <a:cs typeface="FreightSansLFPro" charset="0"/>
            </a:endParaRPr>
          </a:p>
          <a:p>
            <a:pPr marL="342900" indent="-342900" hangingPunct="0">
              <a:spcBef>
                <a:spcPts val="500"/>
              </a:spcBef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Lower building impedance is better for stability.</a:t>
            </a:r>
          </a:p>
          <a:p>
            <a:pPr marL="342900" indent="-342900" hangingPunct="0">
              <a:spcBef>
                <a:spcPts val="500"/>
              </a:spcBef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  <a:latin typeface="FreightSansLFPro" charset="0"/>
              <a:ea typeface="FreightSansLFPro" charset="0"/>
              <a:cs typeface="FreightSansLFPro" charset="0"/>
            </a:endParaRPr>
          </a:p>
          <a:p>
            <a:pPr marL="342900" indent="-342900" hangingPunct="0">
              <a:spcBef>
                <a:spcPts val="500"/>
              </a:spcBef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rPr>
              <a:t>The higher the operating voltage, the better.</a:t>
            </a:r>
          </a:p>
        </p:txBody>
      </p:sp>
    </p:spTree>
    <p:extLst>
      <p:ext uri="{BB962C8B-B14F-4D97-AF65-F5344CB8AC3E}">
        <p14:creationId xmlns:p14="http://schemas.microsoft.com/office/powerpoint/2010/main" val="2199115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b="0" i="0" u="none" strike="noStrike" cap="none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Field impedance measurement from multiple sites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2400" b="0" i="0" u="none" strike="noStrike" cap="none" dirty="0">
              <a:solidFill>
                <a:srgbClr val="5F606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/>
              <a:sym typeface="Calibri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b="0" i="0" u="none" strike="noStrike" cap="none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Testing the PSUs with equivalent inductors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069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b="0" i="0" u="none" strike="noStrike" cap="none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Field impedance measurement from multiple sites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2400" b="0" i="0" u="none" strike="noStrike" cap="none" dirty="0">
              <a:solidFill>
                <a:srgbClr val="5F606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/>
              <a:sym typeface="Calibri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b="0" i="0" u="none" strike="noStrike" cap="none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Testing the PSUs with equivalent inductors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119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CP17 End Bumper copy 1">
  <p:cSld name="OCP17 End Bumper copy 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5" descr="slide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01ED-B654-7449-9635-334A4910BB6D}" type="datetimeFigureOut">
              <a:rPr lang="en-US" smtClean="0"/>
              <a:t>4/6/20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EA28-F498-AD43-B938-06BEC22B7F0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AAC3B8-2690-294A-8867-8D93CDBD49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1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392AB9-EB3E-2A4B-BAD0-B3FCB8830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01ED-B654-7449-9635-334A4910BB6D}" type="datetimeFigureOut">
              <a:rPr lang="en-US" smtClean="0"/>
              <a:t>4/6/20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51EA73-A965-9244-AA78-2668EF29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982C28-3FE0-FE47-AFC5-0EA044951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EA28-F498-AD43-B938-06BEC22B7F0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CD9D9D-1EFB-4F4A-B08B-16972EC974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45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154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1"/>
          </p:nvPr>
        </p:nvSpPr>
        <p:spPr>
          <a:xfrm>
            <a:off x="1676400" y="2668270"/>
            <a:ext cx="10439400" cy="870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2"/>
          </p:nvPr>
        </p:nvSpPr>
        <p:spPr>
          <a:xfrm>
            <a:off x="12268200" y="2668270"/>
            <a:ext cx="10439400" cy="870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01ED-B654-7449-9635-334A4910BB6D}" type="datetimeFigureOut">
              <a:rPr lang="en-US" smtClean="0"/>
              <a:t>4/6/20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EA28-F498-AD43-B938-06BEC22B7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88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5"/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8" r:id="rId2"/>
    <p:sldLayoutId id="214748366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154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body" idx="1"/>
          </p:nvPr>
        </p:nvSpPr>
        <p:spPr>
          <a:xfrm>
            <a:off x="1676400" y="2576830"/>
            <a:ext cx="21031199" cy="870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6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emf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emf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958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3;p13">
            <a:extLst>
              <a:ext uri="{FF2B5EF4-FFF2-40B4-BE49-F238E27FC236}">
                <a16:creationId xmlns:a16="http://schemas.microsoft.com/office/drawing/2014/main" id="{C045A7A2-6BDF-4487-88CE-8D89D09481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6475" y="730251"/>
            <a:ext cx="21031200" cy="1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cap="small" dirty="0"/>
              <a:t>Building Requirement </a:t>
            </a:r>
            <a:endParaRPr sz="10000" b="0" i="0" u="none" strike="noStrike" cap="none" dirty="0">
              <a:solidFill>
                <a:srgbClr val="53535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" name="Google Shape;129;p21">
            <a:extLst>
              <a:ext uri="{FF2B5EF4-FFF2-40B4-BE49-F238E27FC236}">
                <a16:creationId xmlns:a16="http://schemas.microsoft.com/office/drawing/2014/main" id="{03619F9D-5C3D-4239-A46F-EB4C8735B9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27505" y="317018"/>
            <a:ext cx="2863808" cy="286380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88C6B835-C03F-41ED-9A7A-BE1BDDFD4D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086770"/>
              </p:ext>
            </p:extLst>
          </p:nvPr>
        </p:nvGraphicFramePr>
        <p:xfrm>
          <a:off x="5167086" y="4804231"/>
          <a:ext cx="13440229" cy="5123542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7643586">
                  <a:extLst>
                    <a:ext uri="{9D8B030D-6E8A-4147-A177-3AD203B41FA5}">
                      <a16:colId xmlns:a16="http://schemas.microsoft.com/office/drawing/2014/main" val="1176191109"/>
                    </a:ext>
                  </a:extLst>
                </a:gridCol>
                <a:gridCol w="5796643">
                  <a:extLst>
                    <a:ext uri="{9D8B030D-6E8A-4147-A177-3AD203B41FA5}">
                      <a16:colId xmlns:a16="http://schemas.microsoft.com/office/drawing/2014/main" val="2245280587"/>
                    </a:ext>
                  </a:extLst>
                </a:gridCol>
              </a:tblGrid>
              <a:tr h="1112326">
                <a:tc>
                  <a:txBody>
                    <a:bodyPr/>
                    <a:lstStyle/>
                    <a:p>
                      <a:pPr marL="0" marR="0" lvl="0" indent="0" algn="ctr" defTabSz="8763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4400" kern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sym typeface="Arial"/>
                        </a:rPr>
                        <a:t>Base Impedance Ratio</a:t>
                      </a:r>
                      <a:endParaRPr lang="en-US" sz="4400" kern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/>
                        <a:sym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8763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4400" kern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sym typeface="Arial"/>
                        </a:rPr>
                        <a:t>Conclusion</a:t>
                      </a:r>
                      <a:endParaRPr lang="en-US" sz="4400" kern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/>
                        <a:sym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56540360"/>
                  </a:ext>
                </a:extLst>
              </a:tr>
              <a:tr h="1002804">
                <a:tc>
                  <a:txBody>
                    <a:bodyPr/>
                    <a:lstStyle/>
                    <a:p>
                      <a:pPr marL="0" marR="0" lvl="0" indent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F6061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4400" u="none" strike="noStrike" cap="none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sym typeface="Calibri"/>
                        </a:rPr>
                        <a:t> &gt; 2.5 </a:t>
                      </a:r>
                      <a:endParaRPr lang="en-US" sz="4400" b="0" i="0" u="none" strike="noStrike" cap="none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n-cs"/>
                        <a:sym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8763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4400" kern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sym typeface="Arial"/>
                        </a:rPr>
                        <a:t>Pass</a:t>
                      </a:r>
                      <a:endParaRPr lang="en-US" sz="4400" b="0" kern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/>
                        <a:sym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10478318"/>
                  </a:ext>
                </a:extLst>
              </a:tr>
              <a:tr h="1002804">
                <a:tc>
                  <a:txBody>
                    <a:bodyPr/>
                    <a:lstStyle/>
                    <a:p>
                      <a:pPr marL="0" marR="0" lvl="0" indent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F6061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4400" u="none" strike="noStrike" cap="none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sym typeface="Calibri"/>
                        </a:rPr>
                        <a:t>2.0 – 2.5 </a:t>
                      </a:r>
                      <a:endParaRPr sz="4400" b="0" i="0" u="none" strike="noStrike" cap="none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8763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4400" kern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sym typeface="Arial"/>
                        </a:rPr>
                        <a:t>Marginal Pass</a:t>
                      </a:r>
                      <a:endParaRPr lang="en-US" sz="4400" b="0" kern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/>
                        <a:sym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09337456"/>
                  </a:ext>
                </a:extLst>
              </a:tr>
              <a:tr h="1002804">
                <a:tc>
                  <a:txBody>
                    <a:bodyPr/>
                    <a:lstStyle/>
                    <a:p>
                      <a:pPr marL="0" marR="0" lvl="0" indent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F6061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4400" u="none" strike="noStrike" cap="none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sym typeface="Calibri"/>
                        </a:rPr>
                        <a:t>1.5 – 2.0 </a:t>
                      </a:r>
                      <a:endParaRPr lang="en-US" sz="4400" b="0" i="0" u="none" strike="noStrike" cap="none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8763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kern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sym typeface="Arial"/>
                        </a:rPr>
                        <a:t>Marginal Fail</a:t>
                      </a:r>
                      <a:endParaRPr lang="en-US" sz="4400" b="0" kern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/>
                        <a:sym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79967566"/>
                  </a:ext>
                </a:extLst>
              </a:tr>
              <a:tr h="1002804">
                <a:tc>
                  <a:txBody>
                    <a:bodyPr/>
                    <a:lstStyle/>
                    <a:p>
                      <a:pPr marL="0" marR="0" lvl="0" indent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F6061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4400" u="none" strike="noStrike" cap="none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sym typeface="Calibri"/>
                        </a:rPr>
                        <a:t>&lt; 1.5 </a:t>
                      </a:r>
                      <a:endParaRPr sz="4400" b="0" i="0" u="none" strike="noStrike" cap="none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8763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kern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sym typeface="Arial"/>
                        </a:rPr>
                        <a:t>Fail</a:t>
                      </a:r>
                      <a:endParaRPr lang="en-US" sz="4400" b="0" kern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/>
                        <a:sym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13537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0759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3;p13">
            <a:extLst>
              <a:ext uri="{FF2B5EF4-FFF2-40B4-BE49-F238E27FC236}">
                <a16:creationId xmlns:a16="http://schemas.microsoft.com/office/drawing/2014/main" id="{C045A7A2-6BDF-4487-88CE-8D89D09481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6475" y="730251"/>
            <a:ext cx="21031200" cy="1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cap="small" dirty="0"/>
              <a:t>Power Supply Requirement </a:t>
            </a:r>
            <a:endParaRPr sz="10000" b="0" i="0" u="none" strike="noStrike" cap="none" dirty="0">
              <a:solidFill>
                <a:srgbClr val="53535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" name="Google Shape;129;p21">
            <a:extLst>
              <a:ext uri="{FF2B5EF4-FFF2-40B4-BE49-F238E27FC236}">
                <a16:creationId xmlns:a16="http://schemas.microsoft.com/office/drawing/2014/main" id="{03619F9D-5C3D-4239-A46F-EB4C8735B9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27505" y="317018"/>
            <a:ext cx="2863808" cy="286380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88C6B835-C03F-41ED-9A7A-BE1BDDFD4D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079761"/>
              </p:ext>
            </p:extLst>
          </p:nvPr>
        </p:nvGraphicFramePr>
        <p:xfrm>
          <a:off x="5167083" y="4804228"/>
          <a:ext cx="13440229" cy="5123542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7643586">
                  <a:extLst>
                    <a:ext uri="{9D8B030D-6E8A-4147-A177-3AD203B41FA5}">
                      <a16:colId xmlns:a16="http://schemas.microsoft.com/office/drawing/2014/main" val="1176191109"/>
                    </a:ext>
                  </a:extLst>
                </a:gridCol>
                <a:gridCol w="5796643">
                  <a:extLst>
                    <a:ext uri="{9D8B030D-6E8A-4147-A177-3AD203B41FA5}">
                      <a16:colId xmlns:a16="http://schemas.microsoft.com/office/drawing/2014/main" val="2245280587"/>
                    </a:ext>
                  </a:extLst>
                </a:gridCol>
              </a:tblGrid>
              <a:tr h="1112326">
                <a:tc>
                  <a:txBody>
                    <a:bodyPr/>
                    <a:lstStyle/>
                    <a:p>
                      <a:pPr marL="0" marR="0" lvl="0" indent="0" algn="ctr" defTabSz="8763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kern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sym typeface="Arial"/>
                        </a:rPr>
                        <a:t>Base Impedance Ratio</a:t>
                      </a:r>
                      <a:endParaRPr lang="en-US" sz="4400" kern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/>
                        <a:sym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8763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kern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sym typeface="Arial"/>
                        </a:rPr>
                        <a:t>Conclusion</a:t>
                      </a:r>
                      <a:endParaRPr lang="en-US" sz="4400" kern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/>
                        <a:sym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56540360"/>
                  </a:ext>
                </a:extLst>
              </a:tr>
              <a:tr h="1002804">
                <a:tc>
                  <a:txBody>
                    <a:bodyPr/>
                    <a:lstStyle/>
                    <a:p>
                      <a:pPr marL="0" marR="0" lvl="0" indent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F6061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4400" u="none" strike="noStrike" cap="none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sym typeface="Calibri"/>
                        </a:rPr>
                        <a:t> &gt; 2.0 </a:t>
                      </a:r>
                      <a:endParaRPr lang="en-US" sz="4400" b="0" i="0" u="none" strike="noStrike" cap="none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n-cs"/>
                        <a:sym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8763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4400" kern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sym typeface="Arial"/>
                        </a:rPr>
                        <a:t>Fail</a:t>
                      </a:r>
                      <a:endParaRPr lang="en-US" sz="4400" b="0" kern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/>
                        <a:sym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10478318"/>
                  </a:ext>
                </a:extLst>
              </a:tr>
              <a:tr h="1002804">
                <a:tc>
                  <a:txBody>
                    <a:bodyPr/>
                    <a:lstStyle/>
                    <a:p>
                      <a:pPr marL="0" marR="0" lvl="0" indent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F6061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4400" u="none" strike="noStrike" cap="none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sym typeface="Calibri"/>
                        </a:rPr>
                        <a:t>1.5 – 2.0 </a:t>
                      </a:r>
                      <a:endParaRPr sz="4400" b="0" i="0" u="none" strike="noStrike" cap="none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8763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4400" kern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sym typeface="Arial"/>
                        </a:rPr>
                        <a:t>Marginal Fail</a:t>
                      </a:r>
                      <a:endParaRPr lang="en-US" sz="4400" b="0" kern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/>
                        <a:sym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09337456"/>
                  </a:ext>
                </a:extLst>
              </a:tr>
              <a:tr h="1002804">
                <a:tc>
                  <a:txBody>
                    <a:bodyPr/>
                    <a:lstStyle/>
                    <a:p>
                      <a:pPr marL="0" marR="0" lvl="0" indent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F6061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4400" u="none" strike="noStrike" cap="none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sym typeface="Calibri"/>
                        </a:rPr>
                        <a:t>1.0 – 1.5 </a:t>
                      </a:r>
                      <a:endParaRPr lang="en-US" sz="4400" b="0" i="0" u="none" strike="noStrike" cap="none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8763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kern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sym typeface="Arial"/>
                        </a:rPr>
                        <a:t>Marginal pass</a:t>
                      </a:r>
                      <a:endParaRPr lang="en-US" sz="4400" b="0" kern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/>
                        <a:sym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79967566"/>
                  </a:ext>
                </a:extLst>
              </a:tr>
              <a:tr h="1002804">
                <a:tc>
                  <a:txBody>
                    <a:bodyPr/>
                    <a:lstStyle/>
                    <a:p>
                      <a:pPr marL="0" marR="0" lvl="0" indent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F6061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4400" u="none" strike="noStrike" cap="none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sym typeface="Calibri"/>
                        </a:rPr>
                        <a:t>&lt; 1.0 </a:t>
                      </a:r>
                      <a:endParaRPr sz="4400" b="0" i="0" u="none" strike="noStrike" cap="none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8763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kern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sym typeface="Arial"/>
                        </a:rPr>
                        <a:t>Pass</a:t>
                      </a:r>
                      <a:endParaRPr lang="en-US" sz="4400" b="0" kern="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/>
                        <a:sym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13537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386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3;p13">
            <a:extLst>
              <a:ext uri="{FF2B5EF4-FFF2-40B4-BE49-F238E27FC236}">
                <a16:creationId xmlns:a16="http://schemas.microsoft.com/office/drawing/2014/main" id="{C045A7A2-6BDF-4487-88CE-8D89D09481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6475" y="730251"/>
            <a:ext cx="21031200" cy="1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cap="small" dirty="0"/>
              <a:t>Site Impedance Measurement</a:t>
            </a:r>
            <a:endParaRPr sz="10000" b="0" i="0" u="none" strike="noStrike" cap="none" dirty="0">
              <a:solidFill>
                <a:srgbClr val="53535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3C93BDB-0ACA-7B4E-A074-42F9BDAB9EB0}"/>
              </a:ext>
            </a:extLst>
          </p:cNvPr>
          <p:cNvGrpSpPr/>
          <p:nvPr/>
        </p:nvGrpSpPr>
        <p:grpSpPr>
          <a:xfrm>
            <a:off x="1057275" y="2473897"/>
            <a:ext cx="7224671" cy="4823379"/>
            <a:chOff x="2971799" y="5030884"/>
            <a:chExt cx="2437385" cy="22860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D39C0DA-2756-C848-A568-34586D9FF7C8}"/>
                </a:ext>
              </a:extLst>
            </p:cNvPr>
            <p:cNvPicPr>
              <a:picLocks/>
            </p:cNvPicPr>
            <p:nvPr/>
          </p:nvPicPr>
          <p:blipFill rotWithShape="1">
            <a:blip r:embed="rId3"/>
            <a:srcRect l="31175" t="25391" r="24375" b="19421"/>
            <a:stretch/>
          </p:blipFill>
          <p:spPr>
            <a:xfrm>
              <a:off x="2971799" y="5030884"/>
              <a:ext cx="2437385" cy="2286000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</p:spPr>
        </p:pic>
        <p:sp>
          <p:nvSpPr>
            <p:cNvPr id="22" name="Rectangle: Top Corners Rounded 38">
              <a:extLst>
                <a:ext uri="{FF2B5EF4-FFF2-40B4-BE49-F238E27FC236}">
                  <a16:creationId xmlns:a16="http://schemas.microsoft.com/office/drawing/2014/main" id="{548021DF-31A3-9948-9392-3E9C497524FA}"/>
                </a:ext>
              </a:extLst>
            </p:cNvPr>
            <p:cNvSpPr/>
            <p:nvPr/>
          </p:nvSpPr>
          <p:spPr>
            <a:xfrm rot="5400000">
              <a:off x="3829906" y="6053094"/>
              <a:ext cx="314806" cy="201168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rot="0" spcFirstLastPara="0" vertOverflow="overflow" horzOverflow="overflow" vert="vert270" wrap="square" lIns="18288" tIns="18288" rIns="18288" bIns="18288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8763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  <a:sym typeface="FreightSansLFPro Semibold"/>
                </a:rPr>
                <a:t> Fort Worth, TX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ED650FA-A88F-9942-B5B9-E4C3D7625093}"/>
              </a:ext>
            </a:extLst>
          </p:cNvPr>
          <p:cNvGrpSpPr/>
          <p:nvPr/>
        </p:nvGrpSpPr>
        <p:grpSpPr>
          <a:xfrm>
            <a:off x="15927832" y="2490016"/>
            <a:ext cx="7224671" cy="4823379"/>
            <a:chOff x="10295149" y="2744884"/>
            <a:chExt cx="2444747" cy="22860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77519F-7881-0A4F-BEA5-2C9B1A8E839C}"/>
                </a:ext>
              </a:extLst>
            </p:cNvPr>
            <p:cNvPicPr>
              <a:picLocks/>
            </p:cNvPicPr>
            <p:nvPr/>
          </p:nvPicPr>
          <p:blipFill rotWithShape="1">
            <a:blip r:embed="rId4"/>
            <a:srcRect l="10190" t="12475" r="21549" b="22101"/>
            <a:stretch/>
          </p:blipFill>
          <p:spPr>
            <a:xfrm>
              <a:off x="10295149" y="2744884"/>
              <a:ext cx="2444747" cy="22860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3" name="Rectangle: Top Corners Rounded 38">
              <a:extLst>
                <a:ext uri="{FF2B5EF4-FFF2-40B4-BE49-F238E27FC236}">
                  <a16:creationId xmlns:a16="http://schemas.microsoft.com/office/drawing/2014/main" id="{D461D5DC-EA69-4D44-AE8D-633DADB53AC9}"/>
                </a:ext>
              </a:extLst>
            </p:cNvPr>
            <p:cNvSpPr/>
            <p:nvPr/>
          </p:nvSpPr>
          <p:spPr>
            <a:xfrm rot="5400000">
              <a:off x="11140136" y="3767094"/>
              <a:ext cx="321709" cy="201168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rot="0" spcFirstLastPara="0" vertOverflow="overflow" horzOverflow="overflow" vert="vert270" wrap="square" lIns="18288" tIns="18288" rIns="18288" bIns="18288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8763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  <a:sym typeface="FreightSansLFPro Semibold"/>
                </a:rPr>
                <a:t> Altoona, IA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530D820-B5AB-5D4F-941C-939A87449D29}"/>
              </a:ext>
            </a:extLst>
          </p:cNvPr>
          <p:cNvGrpSpPr/>
          <p:nvPr/>
        </p:nvGrpSpPr>
        <p:grpSpPr>
          <a:xfrm>
            <a:off x="8487954" y="7471760"/>
            <a:ext cx="7224671" cy="4757199"/>
            <a:chOff x="5408043" y="5030884"/>
            <a:chExt cx="2444746" cy="22860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DCA2226-ACED-254E-B60C-81A237CC046C}"/>
                </a:ext>
              </a:extLst>
            </p:cNvPr>
            <p:cNvPicPr>
              <a:picLocks/>
            </p:cNvPicPr>
            <p:nvPr/>
          </p:nvPicPr>
          <p:blipFill rotWithShape="1">
            <a:blip r:embed="rId5"/>
            <a:srcRect l="20913" t="1855" r="33254" b="46435"/>
            <a:stretch/>
          </p:blipFill>
          <p:spPr>
            <a:xfrm>
              <a:off x="5408043" y="5030884"/>
              <a:ext cx="2444746" cy="22860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4" name="Rectangle: Top Corners Rounded 38">
              <a:extLst>
                <a:ext uri="{FF2B5EF4-FFF2-40B4-BE49-F238E27FC236}">
                  <a16:creationId xmlns:a16="http://schemas.microsoft.com/office/drawing/2014/main" id="{19893A68-2413-4C4A-85A4-84EBF0B9F840}"/>
                </a:ext>
              </a:extLst>
            </p:cNvPr>
            <p:cNvSpPr/>
            <p:nvPr/>
          </p:nvSpPr>
          <p:spPr>
            <a:xfrm rot="5400000">
              <a:off x="6235646" y="6053094"/>
              <a:ext cx="356477" cy="201168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rot="0" spcFirstLastPara="0" vertOverflow="overflow" horzOverflow="overflow" vert="vert270" wrap="square" lIns="18288" tIns="18288" rIns="18288" bIns="18288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8763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  <a:sym typeface="FreightSansLFPro Semibold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  <a:sym typeface="FreightSansLFPro Semibold"/>
                </a:rPr>
                <a:t>Clonee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  <a:sym typeface="FreightSansLFPro Semibold"/>
                </a:rPr>
                <a:t>, Ireland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097F002-4AB7-2342-BAE8-610164CFB543}"/>
              </a:ext>
            </a:extLst>
          </p:cNvPr>
          <p:cNvGrpSpPr/>
          <p:nvPr/>
        </p:nvGrpSpPr>
        <p:grpSpPr>
          <a:xfrm>
            <a:off x="8487955" y="2473896"/>
            <a:ext cx="7224672" cy="4823380"/>
            <a:chOff x="7852788" y="5030884"/>
            <a:chExt cx="2444872" cy="2286000"/>
          </a:xfrm>
        </p:grpSpPr>
        <p:pic>
          <p:nvPicPr>
            <p:cNvPr id="20" name="Picture Placeholder 3">
              <a:extLst>
                <a:ext uri="{FF2B5EF4-FFF2-40B4-BE49-F238E27FC236}">
                  <a16:creationId xmlns:a16="http://schemas.microsoft.com/office/drawing/2014/main" id="{D53E583B-1BEB-0445-9F81-D9C0E4CDDC1A}"/>
                </a:ext>
              </a:extLst>
            </p:cNvPr>
            <p:cNvPicPr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7" t="12322" r="17732" b="6286"/>
            <a:stretch/>
          </p:blipFill>
          <p:spPr>
            <a:xfrm>
              <a:off x="7852788" y="5030884"/>
              <a:ext cx="2444872" cy="22860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5" name="Rectangle: Top Corners Rounded 38">
              <a:extLst>
                <a:ext uri="{FF2B5EF4-FFF2-40B4-BE49-F238E27FC236}">
                  <a16:creationId xmlns:a16="http://schemas.microsoft.com/office/drawing/2014/main" id="{0DC885A7-AF18-BB41-AB8A-7349A14400EF}"/>
                </a:ext>
              </a:extLst>
            </p:cNvPr>
            <p:cNvSpPr/>
            <p:nvPr/>
          </p:nvSpPr>
          <p:spPr>
            <a:xfrm rot="5400000">
              <a:off x="8702738" y="6053094"/>
              <a:ext cx="311780" cy="201168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rot="0" spcFirstLastPara="0" vertOverflow="overflow" horzOverflow="overflow" vert="vert270" wrap="square" lIns="18288" tIns="18288" rIns="18288" bIns="18288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8763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  <a:sym typeface="FreightSansLFPro Semibold"/>
                </a:rPr>
                <a:t> Los Lunas, NM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B14B8F3-42E2-7948-8CD9-20844775CE4D}"/>
              </a:ext>
            </a:extLst>
          </p:cNvPr>
          <p:cNvGrpSpPr/>
          <p:nvPr/>
        </p:nvGrpSpPr>
        <p:grpSpPr>
          <a:xfrm>
            <a:off x="1043560" y="7456378"/>
            <a:ext cx="7238386" cy="4823380"/>
            <a:chOff x="5408043" y="7316884"/>
            <a:chExt cx="2438655" cy="2286000"/>
          </a:xfrm>
        </p:grpSpPr>
        <p:pic>
          <p:nvPicPr>
            <p:cNvPr id="21" name="Graphic 27">
              <a:extLst>
                <a:ext uri="{FF2B5EF4-FFF2-40B4-BE49-F238E27FC236}">
                  <a16:creationId xmlns:a16="http://schemas.microsoft.com/office/drawing/2014/main" id="{81480B24-2F92-A240-963F-7462317A4153}"/>
                </a:ext>
              </a:extLst>
            </p:cNvPr>
            <p:cNvPicPr>
              <a:picLocks/>
            </p:cNvPicPr>
            <p:nvPr/>
          </p:nvPicPr>
          <p:blipFill rotWithShape="1">
            <a:blip r:embed="rId7"/>
            <a:srcRect l="18861" t="10418" r="22309" b="26665"/>
            <a:stretch/>
          </p:blipFill>
          <p:spPr>
            <a:xfrm>
              <a:off x="5408043" y="7316884"/>
              <a:ext cx="2438655" cy="2286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6" name="Rectangle: Top Corners Rounded 36">
              <a:extLst>
                <a:ext uri="{FF2B5EF4-FFF2-40B4-BE49-F238E27FC236}">
                  <a16:creationId xmlns:a16="http://schemas.microsoft.com/office/drawing/2014/main" id="{2B8C10AE-3345-0A41-9B35-71A47076A1E2}"/>
                </a:ext>
              </a:extLst>
            </p:cNvPr>
            <p:cNvSpPr/>
            <p:nvPr/>
          </p:nvSpPr>
          <p:spPr>
            <a:xfrm rot="5400000">
              <a:off x="6257994" y="8333379"/>
              <a:ext cx="311780" cy="201168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rot="0" spcFirstLastPara="0" vertOverflow="overflow" horzOverflow="overflow" vert="vert270" wrap="square" lIns="18288" tIns="18288" rIns="18288" bIns="18288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8763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  <a:sym typeface="FreightSansLFPro Semibold"/>
                </a:rPr>
                <a:t>  New Albany, OH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A5BE01E-C81A-A047-B683-352A2067FD54}"/>
              </a:ext>
            </a:extLst>
          </p:cNvPr>
          <p:cNvGrpSpPr/>
          <p:nvPr/>
        </p:nvGrpSpPr>
        <p:grpSpPr>
          <a:xfrm>
            <a:off x="15917859" y="7497160"/>
            <a:ext cx="7224672" cy="4757198"/>
            <a:chOff x="8331199" y="7541121"/>
            <a:chExt cx="7534601" cy="475719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7F272A7-0392-E64D-92E5-2CA7AC574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41463" y="7541121"/>
              <a:ext cx="7524337" cy="4757198"/>
            </a:xfrm>
            <a:prstGeom prst="rect">
              <a:avLst/>
            </a:prstGeom>
          </p:spPr>
        </p:pic>
        <p:sp>
          <p:nvSpPr>
            <p:cNvPr id="29" name="Rectangle: Top Corners Rounded 38">
              <a:extLst>
                <a:ext uri="{FF2B5EF4-FFF2-40B4-BE49-F238E27FC236}">
                  <a16:creationId xmlns:a16="http://schemas.microsoft.com/office/drawing/2014/main" id="{8E35975A-0666-EF41-9FB4-8BAAA6ED9A18}"/>
                </a:ext>
              </a:extLst>
            </p:cNvPr>
            <p:cNvSpPr/>
            <p:nvPr/>
          </p:nvSpPr>
          <p:spPr>
            <a:xfrm rot="5400000">
              <a:off x="10943034" y="8822565"/>
              <a:ext cx="657844" cy="588151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rot="0" spcFirstLastPara="0" vertOverflow="overflow" horzOverflow="overflow" vert="vert270" wrap="square" lIns="18288" tIns="18288" rIns="18288" bIns="18288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8763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  <a:sym typeface="FreightSansLFPro Semibold"/>
                </a:rPr>
                <a:t>Ashburn, VA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5927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3;p13">
            <a:extLst>
              <a:ext uri="{FF2B5EF4-FFF2-40B4-BE49-F238E27FC236}">
                <a16:creationId xmlns:a16="http://schemas.microsoft.com/office/drawing/2014/main" id="{C045A7A2-6BDF-4487-88CE-8D89D09481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6475" y="730251"/>
            <a:ext cx="21031200" cy="1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cap="small" dirty="0"/>
              <a:t>Data Center Impedance Measurement</a:t>
            </a:r>
            <a:endParaRPr sz="10000" b="0" i="0" u="none" strike="noStrike" cap="none" dirty="0">
              <a:solidFill>
                <a:srgbClr val="53535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3D315B-B6EF-1143-B64A-EB0D0F3A86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64"/>
          <a:stretch/>
        </p:blipFill>
        <p:spPr>
          <a:xfrm>
            <a:off x="13698590" y="3333846"/>
            <a:ext cx="8599978" cy="4418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216EC1-8961-40F2-B044-6C63BE3CC1A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11" b="21111"/>
          <a:stretch>
            <a:fillRect/>
          </a:stretch>
        </p:blipFill>
        <p:spPr bwMode="auto">
          <a:xfrm>
            <a:off x="13698590" y="7861513"/>
            <a:ext cx="8599978" cy="4418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5AFC09C-AE76-AE48-81CB-69E663ABD67B}"/>
                  </a:ext>
                </a:extLst>
              </p:cNvPr>
              <p:cNvSpPr/>
              <p:nvPr/>
            </p:nvSpPr>
            <p:spPr>
              <a:xfrm>
                <a:off x="2978343" y="8690536"/>
                <a:ext cx="10635687" cy="18444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STKaiti" panose="02010600040101010101" pitchFamily="2" charset="-122"/>
                                      <a:cs typeface="Tahoma" panose="020B0604030504040204" pitchFamily="34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STKaiti" panose="02010600040101010101" pitchFamily="2" charset="-122"/>
                                      <a:cs typeface="Tahoma" panose="020B0604030504040204" pitchFamily="34" charset="0"/>
                                    </a:rPr>
                                    <m:t>𝑎𝑛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STKaiti" panose="02010600040101010101" pitchFamily="2" charset="-122"/>
                                      <a:cs typeface="Tahoma" panose="020B0604030504040204" pitchFamily="34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STKaiti" panose="02010600040101010101" pitchFamily="2" charset="-122"/>
                                      <a:cs typeface="Tahoma" panose="020B0604030504040204" pitchFamily="34" charset="0"/>
                                    </a:rPr>
                                    <m:t>𝑏𝑛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STKaiti" panose="02010600040101010101" pitchFamily="2" charset="-122"/>
                                      <a:cs typeface="Tahoma" panose="020B0604030504040204" pitchFamily="34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STKaiti" panose="02010600040101010101" pitchFamily="2" charset="-122"/>
                                      <a:cs typeface="Tahoma" panose="020B0604030504040204" pitchFamily="34" charset="0"/>
                                    </a:rPr>
                                    <m:t>𝑐𝑛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sz="4000" i="1">
                        <a:latin typeface="Cambria Math" panose="02040503050406030204" pitchFamily="18" charset="0"/>
                        <a:ea typeface="STKaiti" panose="02010600040101010101" pitchFamily="2" charset="-122"/>
                        <a:cs typeface="Tahoma" panose="020B0604030504040204" pitchFamily="34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STKaiti" panose="02010600040101010101" pitchFamily="2" charset="-122"/>
                                      <a:cs typeface="Tahoma" panose="020B0604030504040204" pitchFamily="34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STKaiti" panose="02010600040101010101" pitchFamily="2" charset="-122"/>
                                      <a:cs typeface="Tahoma" panose="020B0604030504040204" pitchFamily="34" charset="0"/>
                                    </a:rPr>
                                    <m:t>𝑎𝑎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STKaiti" panose="02010600040101010101" pitchFamily="2" charset="-122"/>
                                      <a:cs typeface="Tahoma" panose="020B0604030504040204" pitchFamily="34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STKaiti" panose="02010600040101010101" pitchFamily="2" charset="-122"/>
                                      <a:cs typeface="Tahoma" panose="020B0604030504040204" pitchFamily="34" charset="0"/>
                                    </a:rPr>
                                    <m:t>𝑎𝑏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STKaiti" panose="02010600040101010101" pitchFamily="2" charset="-122"/>
                                      <a:cs typeface="Tahoma" panose="020B0604030504040204" pitchFamily="34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STKaiti" panose="02010600040101010101" pitchFamily="2" charset="-122"/>
                                      <a:cs typeface="Tahoma" panose="020B0604030504040204" pitchFamily="34" charset="0"/>
                                    </a:rPr>
                                    <m:t>𝑎𝑐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STKaiti" panose="02010600040101010101" pitchFamily="2" charset="-122"/>
                                      <a:cs typeface="Tahoma" panose="020B0604030504040204" pitchFamily="34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STKaiti" panose="02010600040101010101" pitchFamily="2" charset="-122"/>
                                      <a:cs typeface="Tahoma" panose="020B0604030504040204" pitchFamily="34" charset="0"/>
                                    </a:rPr>
                                    <m:t>𝑏𝑎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STKaiti" panose="02010600040101010101" pitchFamily="2" charset="-122"/>
                                      <a:cs typeface="Tahoma" panose="020B0604030504040204" pitchFamily="34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STKaiti" panose="02010600040101010101" pitchFamily="2" charset="-122"/>
                                      <a:cs typeface="Tahoma" panose="020B0604030504040204" pitchFamily="34" charset="0"/>
                                    </a:rPr>
                                    <m:t>𝑏𝑏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STKaiti" panose="02010600040101010101" pitchFamily="2" charset="-122"/>
                                      <a:cs typeface="Tahoma" panose="020B0604030504040204" pitchFamily="34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STKaiti" panose="02010600040101010101" pitchFamily="2" charset="-122"/>
                                      <a:cs typeface="Tahoma" panose="020B0604030504040204" pitchFamily="34" charset="0"/>
                                    </a:rPr>
                                    <m:t>𝑏𝑐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STKaiti" panose="02010600040101010101" pitchFamily="2" charset="-122"/>
                                      <a:cs typeface="Tahoma" panose="020B0604030504040204" pitchFamily="34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STKaiti" panose="02010600040101010101" pitchFamily="2" charset="-122"/>
                                      <a:cs typeface="Tahoma" panose="020B0604030504040204" pitchFamily="34" charset="0"/>
                                    </a:rPr>
                                    <m:t>𝑐𝑎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STKaiti" panose="02010600040101010101" pitchFamily="2" charset="-122"/>
                                      <a:cs typeface="Tahoma" panose="020B0604030504040204" pitchFamily="34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STKaiti" panose="02010600040101010101" pitchFamily="2" charset="-122"/>
                                      <a:cs typeface="Tahoma" panose="020B0604030504040204" pitchFamily="34" charset="0"/>
                                    </a:rPr>
                                    <m:t>𝑐𝑏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STKaiti" panose="02010600040101010101" pitchFamily="2" charset="-122"/>
                                      <a:cs typeface="Tahoma" panose="020B0604030504040204" pitchFamily="34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STKaiti" panose="02010600040101010101" pitchFamily="2" charset="-122"/>
                                      <a:cs typeface="Tahoma" panose="020B0604030504040204" pitchFamily="34" charset="0"/>
                                    </a:rPr>
                                    <m:t>𝑐𝑐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STKaiti" panose="02010600040101010101" pitchFamily="2" charset="-122"/>
                                      <a:cs typeface="Tahoma" panose="020B0604030504040204" pitchFamily="34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STKaiti" panose="02010600040101010101" pitchFamily="2" charset="-122"/>
                                      <a:cs typeface="Tahoma" panose="020B0604030504040204" pitchFamily="34" charset="0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STKaiti" panose="02010600040101010101" pitchFamily="2" charset="-122"/>
                                      <a:cs typeface="Tahoma" panose="020B0604030504040204" pitchFamily="34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STKaiti" panose="02010600040101010101" pitchFamily="2" charset="-122"/>
                                      <a:cs typeface="Tahoma" panose="020B0604030504040204" pitchFamily="34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STKaiti" panose="02010600040101010101" pitchFamily="2" charset="-122"/>
                                      <a:cs typeface="Tahoma" panose="020B0604030504040204" pitchFamily="34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STKaiti" panose="02010600040101010101" pitchFamily="2" charset="-122"/>
                                      <a:cs typeface="Tahoma" panose="020B0604030504040204" pitchFamily="34" charset="0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sz="4000" i="1">
                        <a:latin typeface="Cambria Math" panose="02040503050406030204" pitchFamily="18" charset="0"/>
                        <a:ea typeface="STKaiti" panose="02010600040101010101" pitchFamily="2" charset="-122"/>
                        <a:cs typeface="Tahoma" panose="020B0604030504040204" pitchFamily="34" charset="0"/>
                      </a:rPr>
                      <m:t>≜</m:t>
                    </m:r>
                    <m:r>
                      <a:rPr lang="en-US" sz="4000" b="1" i="1">
                        <a:latin typeface="Cambria Math" panose="02040503050406030204" pitchFamily="18" charset="0"/>
                        <a:ea typeface="STKaiti" panose="02010600040101010101" pitchFamily="2" charset="-122"/>
                        <a:cs typeface="Tahoma" panose="020B0604030504040204" pitchFamily="34" charset="0"/>
                      </a:rPr>
                      <m:t>𝐙</m:t>
                    </m:r>
                    <m:d>
                      <m:dPr>
                        <m:begChr m:val="["/>
                        <m:endChr m:val="]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STKaiti" panose="02010600040101010101" pitchFamily="2" charset="-122"/>
                                      <a:cs typeface="Tahoma" panose="020B0604030504040204" pitchFamily="34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STKaiti" panose="02010600040101010101" pitchFamily="2" charset="-122"/>
                                      <a:cs typeface="Tahoma" panose="020B0604030504040204" pitchFamily="34" charset="0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STKaiti" panose="02010600040101010101" pitchFamily="2" charset="-122"/>
                                      <a:cs typeface="Tahoma" panose="020B0604030504040204" pitchFamily="34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STKaiti" panose="02010600040101010101" pitchFamily="2" charset="-122"/>
                                      <a:cs typeface="Tahoma" panose="020B0604030504040204" pitchFamily="34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STKaiti" panose="02010600040101010101" pitchFamily="2" charset="-122"/>
                                      <a:cs typeface="Tahoma" panose="020B0604030504040204" pitchFamily="34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STKaiti" panose="02010600040101010101" pitchFamily="2" charset="-122"/>
                                      <a:cs typeface="Tahoma" panose="020B0604030504040204" pitchFamily="34" charset="0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4000" dirty="0">
                    <a:latin typeface="Source Sans Pro" panose="020B0503030403020204" pitchFamily="34" charset="0"/>
                    <a:ea typeface="Source Sans Pro" panose="020B0503030403020204" pitchFamily="34" charset="0"/>
                    <a:cs typeface="Tahoma" panose="020B0604030504040204" pitchFamily="34" charset="0"/>
                  </a:rPr>
                  <a:t> </a:t>
                </a:r>
                <a:endParaRPr lang="en-US" sz="40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5AFC09C-AE76-AE48-81CB-69E663ABD6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8343" y="8690536"/>
                <a:ext cx="10635687" cy="184441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7" name="Google Shape;129;p21">
            <a:extLst>
              <a:ext uri="{FF2B5EF4-FFF2-40B4-BE49-F238E27FC236}">
                <a16:creationId xmlns:a16="http://schemas.microsoft.com/office/drawing/2014/main" id="{887946F5-79B2-4DA2-A81B-E636943669E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727505" y="317018"/>
            <a:ext cx="2863808" cy="28638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9E51408-8B7E-4AF7-8785-8A4196C6771F}"/>
              </a:ext>
            </a:extLst>
          </p:cNvPr>
          <p:cNvGrpSpPr/>
          <p:nvPr/>
        </p:nvGrpSpPr>
        <p:grpSpPr>
          <a:xfrm>
            <a:off x="1581713" y="3523885"/>
            <a:ext cx="11539771" cy="3473129"/>
            <a:chOff x="1581713" y="3523885"/>
            <a:chExt cx="11539771" cy="347312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E32745A-822A-43D0-B168-1FFD6696BFE5}"/>
                </a:ext>
              </a:extLst>
            </p:cNvPr>
            <p:cNvSpPr/>
            <p:nvPr/>
          </p:nvSpPr>
          <p:spPr>
            <a:xfrm>
              <a:off x="10393049" y="4443675"/>
              <a:ext cx="1949723" cy="21997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18EC7D70-DDDB-4A14-836B-B6A2AA48F237}"/>
                </a:ext>
              </a:extLst>
            </p:cNvPr>
            <p:cNvSpPr/>
            <p:nvPr/>
          </p:nvSpPr>
          <p:spPr bwMode="auto">
            <a:xfrm>
              <a:off x="7302583" y="4657015"/>
              <a:ext cx="95819" cy="104299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 eaLnBrk="1" hangingPunct="1">
                <a:defRPr/>
              </a:pPr>
              <a:endParaRPr lang="en-US" sz="3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A6086582-85C7-45F4-A47C-24451350DD72}"/>
                </a:ext>
              </a:extLst>
            </p:cNvPr>
            <p:cNvSpPr/>
            <p:nvPr/>
          </p:nvSpPr>
          <p:spPr bwMode="auto">
            <a:xfrm>
              <a:off x="7302583" y="5185621"/>
              <a:ext cx="95819" cy="104299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 eaLnBrk="1" hangingPunct="1">
                <a:defRPr/>
              </a:pPr>
              <a:endParaRPr lang="en-US" sz="3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8FC59D30-6BFB-46A4-8685-9095C68E4333}"/>
                </a:ext>
              </a:extLst>
            </p:cNvPr>
            <p:cNvSpPr/>
            <p:nvPr/>
          </p:nvSpPr>
          <p:spPr bwMode="auto">
            <a:xfrm>
              <a:off x="7302583" y="5711858"/>
              <a:ext cx="95819" cy="10667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 eaLnBrk="1" hangingPunct="1">
                <a:defRPr/>
              </a:pPr>
              <a:endParaRPr lang="en-US" sz="3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7F07EE52-259E-4228-B72C-3B3CB880A330}"/>
                </a:ext>
              </a:extLst>
            </p:cNvPr>
            <p:cNvSpPr/>
            <p:nvPr/>
          </p:nvSpPr>
          <p:spPr bwMode="auto">
            <a:xfrm>
              <a:off x="7302583" y="6240466"/>
              <a:ext cx="95819" cy="104299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 eaLnBrk="1" hangingPunct="1">
                <a:defRPr/>
              </a:pPr>
              <a:endParaRPr lang="en-US" sz="3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C24CA86B-B2B6-4BE6-A50D-BF128C077E82}"/>
                </a:ext>
              </a:extLst>
            </p:cNvPr>
            <p:cNvSpPr/>
            <p:nvPr/>
          </p:nvSpPr>
          <p:spPr bwMode="auto">
            <a:xfrm>
              <a:off x="10231398" y="4657015"/>
              <a:ext cx="95819" cy="104299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 eaLnBrk="1" hangingPunct="1">
                <a:defRPr/>
              </a:pPr>
              <a:endParaRPr lang="en-US" sz="3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9B618996-9154-4AF1-A940-12A0CEA084E5}"/>
                </a:ext>
              </a:extLst>
            </p:cNvPr>
            <p:cNvSpPr/>
            <p:nvPr/>
          </p:nvSpPr>
          <p:spPr bwMode="auto">
            <a:xfrm>
              <a:off x="10231398" y="5185621"/>
              <a:ext cx="95819" cy="104299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 eaLnBrk="1" hangingPunct="1">
                <a:defRPr/>
              </a:pPr>
              <a:endParaRPr lang="en-US" sz="3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024F6656-6921-4615-8CD0-0471A3112A7E}"/>
                </a:ext>
              </a:extLst>
            </p:cNvPr>
            <p:cNvSpPr/>
            <p:nvPr/>
          </p:nvSpPr>
          <p:spPr bwMode="auto">
            <a:xfrm>
              <a:off x="10231398" y="5711858"/>
              <a:ext cx="95819" cy="10667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 eaLnBrk="1" hangingPunct="1">
                <a:defRPr/>
              </a:pPr>
              <a:endParaRPr lang="en-US" sz="3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D2E54A44-5EA1-4E15-9944-1A1FEDDA7064}"/>
                </a:ext>
              </a:extLst>
            </p:cNvPr>
            <p:cNvSpPr/>
            <p:nvPr/>
          </p:nvSpPr>
          <p:spPr bwMode="auto">
            <a:xfrm>
              <a:off x="10231398" y="6240466"/>
              <a:ext cx="95819" cy="104299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 eaLnBrk="1" hangingPunct="1">
                <a:defRPr/>
              </a:pPr>
              <a:endParaRPr lang="en-US" sz="3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cxnSp>
          <p:nvCxnSpPr>
            <p:cNvPr id="115" name="Straight Connector 16">
              <a:extLst>
                <a:ext uri="{FF2B5EF4-FFF2-40B4-BE49-F238E27FC236}">
                  <a16:creationId xmlns:a16="http://schemas.microsoft.com/office/drawing/2014/main" id="{E8C95AE9-E1FA-49FA-9FC2-4B5F51A8352F}"/>
                </a:ext>
              </a:extLst>
            </p:cNvPr>
            <p:cNvCxnSpPr>
              <a:cxnSpLocks noChangeShapeType="1"/>
              <a:stCxn id="107" idx="6"/>
              <a:endCxn id="111" idx="2"/>
            </p:cNvCxnSpPr>
            <p:nvPr/>
          </p:nvCxnSpPr>
          <p:spPr bwMode="auto">
            <a:xfrm>
              <a:off x="7398402" y="4709165"/>
              <a:ext cx="2832996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6" name="Straight Connector 17">
              <a:extLst>
                <a:ext uri="{FF2B5EF4-FFF2-40B4-BE49-F238E27FC236}">
                  <a16:creationId xmlns:a16="http://schemas.microsoft.com/office/drawing/2014/main" id="{02A371BD-BC24-4266-8C9C-AF01052021BF}"/>
                </a:ext>
              </a:extLst>
            </p:cNvPr>
            <p:cNvCxnSpPr>
              <a:cxnSpLocks/>
              <a:stCxn id="108" idx="6"/>
              <a:endCxn id="112" idx="2"/>
            </p:cNvCxnSpPr>
            <p:nvPr/>
          </p:nvCxnSpPr>
          <p:spPr bwMode="auto">
            <a:xfrm>
              <a:off x="7398402" y="5237771"/>
              <a:ext cx="2832996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7" name="Straight Connector 20">
              <a:extLst>
                <a:ext uri="{FF2B5EF4-FFF2-40B4-BE49-F238E27FC236}">
                  <a16:creationId xmlns:a16="http://schemas.microsoft.com/office/drawing/2014/main" id="{0EC9C580-2D55-4E81-B1BC-2163964B3208}"/>
                </a:ext>
              </a:extLst>
            </p:cNvPr>
            <p:cNvCxnSpPr>
              <a:cxnSpLocks/>
              <a:stCxn id="109" idx="6"/>
              <a:endCxn id="113" idx="2"/>
            </p:cNvCxnSpPr>
            <p:nvPr/>
          </p:nvCxnSpPr>
          <p:spPr bwMode="auto">
            <a:xfrm>
              <a:off x="7398402" y="5765193"/>
              <a:ext cx="2832996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8" name="Straight Connector 23">
              <a:extLst>
                <a:ext uri="{FF2B5EF4-FFF2-40B4-BE49-F238E27FC236}">
                  <a16:creationId xmlns:a16="http://schemas.microsoft.com/office/drawing/2014/main" id="{E0A58D21-8E96-4C8D-9D9D-9B0C98031128}"/>
                </a:ext>
              </a:extLst>
            </p:cNvPr>
            <p:cNvCxnSpPr>
              <a:cxnSpLocks/>
              <a:stCxn id="110" idx="6"/>
              <a:endCxn id="114" idx="2"/>
            </p:cNvCxnSpPr>
            <p:nvPr/>
          </p:nvCxnSpPr>
          <p:spPr bwMode="auto">
            <a:xfrm>
              <a:off x="7398402" y="6292616"/>
              <a:ext cx="2832996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9670D0ED-4163-4553-AD5F-8E8FE6866378}"/>
                </a:ext>
              </a:extLst>
            </p:cNvPr>
            <p:cNvSpPr/>
            <p:nvPr/>
          </p:nvSpPr>
          <p:spPr bwMode="auto">
            <a:xfrm>
              <a:off x="8216361" y="4012442"/>
              <a:ext cx="1810921" cy="2984572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 eaLnBrk="1" hangingPunct="1">
                <a:defRPr/>
              </a:pPr>
              <a:r>
                <a:rPr lang="en-US" sz="3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Device</a:t>
              </a:r>
            </a:p>
            <a:p>
              <a:pPr algn="ctr" eaLnBrk="1" hangingPunct="1">
                <a:defRPr/>
              </a:pPr>
              <a:r>
                <a:rPr lang="en-US" sz="3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Under </a:t>
              </a:r>
            </a:p>
            <a:p>
              <a:pPr algn="ctr" eaLnBrk="1" hangingPunct="1">
                <a:defRPr/>
              </a:pPr>
              <a:r>
                <a:rPr lang="en-US" sz="3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Test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35FFD5BE-4C52-410B-ABD0-F4168D2397ED}"/>
                </a:ext>
              </a:extLst>
            </p:cNvPr>
            <p:cNvSpPr txBox="1"/>
            <p:nvPr/>
          </p:nvSpPr>
          <p:spPr>
            <a:xfrm>
              <a:off x="7726966" y="4197569"/>
              <a:ext cx="404278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200" i="1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a</a:t>
              </a:r>
              <a:endParaRPr lang="en-US" sz="3200" i="1" baseline="-250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791238B8-F8B7-49F7-BFB8-1E332490FA8D}"/>
                </a:ext>
              </a:extLst>
            </p:cNvPr>
            <p:cNvSpPr txBox="1"/>
            <p:nvPr/>
          </p:nvSpPr>
          <p:spPr>
            <a:xfrm>
              <a:off x="7726966" y="4728547"/>
              <a:ext cx="404278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200" i="1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b</a:t>
              </a:r>
              <a:endParaRPr lang="en-US" sz="3200" i="1" baseline="-250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5CFD6B76-1280-46E9-83C8-6B76C2FBBC1E}"/>
                </a:ext>
              </a:extLst>
            </p:cNvPr>
            <p:cNvSpPr txBox="1"/>
            <p:nvPr/>
          </p:nvSpPr>
          <p:spPr>
            <a:xfrm>
              <a:off x="7726966" y="5259525"/>
              <a:ext cx="362600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200" i="1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c</a:t>
              </a:r>
              <a:endParaRPr lang="en-US" sz="3200" i="1" baseline="-250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76F925C2-9D48-42CE-B457-ADA3B43330BB}"/>
                </a:ext>
              </a:extLst>
            </p:cNvPr>
            <p:cNvSpPr txBox="1"/>
            <p:nvPr/>
          </p:nvSpPr>
          <p:spPr>
            <a:xfrm>
              <a:off x="7726966" y="5790502"/>
              <a:ext cx="404278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200" i="1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n</a:t>
              </a:r>
              <a:endParaRPr lang="en-US" sz="3200" i="1" baseline="-250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cxnSp>
          <p:nvCxnSpPr>
            <p:cNvPr id="128" name="Connector: Elbow 27">
              <a:extLst>
                <a:ext uri="{FF2B5EF4-FFF2-40B4-BE49-F238E27FC236}">
                  <a16:creationId xmlns:a16="http://schemas.microsoft.com/office/drawing/2014/main" id="{76507E18-4AA4-44ED-893B-19C8F5E8221A}"/>
                </a:ext>
              </a:extLst>
            </p:cNvPr>
            <p:cNvCxnSpPr>
              <a:cxnSpLocks/>
              <a:stCxn id="111" idx="6"/>
              <a:endCxn id="129" idx="0"/>
            </p:cNvCxnSpPr>
            <p:nvPr/>
          </p:nvCxnSpPr>
          <p:spPr bwMode="auto">
            <a:xfrm>
              <a:off x="10327217" y="4709165"/>
              <a:ext cx="1667711" cy="476456"/>
            </a:xfrm>
            <a:prstGeom prst="bentConnector2">
              <a:avLst/>
            </a:prstGeom>
            <a:noFill/>
            <a:ln w="57150" algn="ctr">
              <a:solidFill>
                <a:schemeClr val="tx1">
                  <a:lumMod val="95000"/>
                  <a:lumOff val="5000"/>
                </a:schemeClr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6F7E309D-51C0-4587-A745-DAD833799D9D}"/>
                </a:ext>
              </a:extLst>
            </p:cNvPr>
            <p:cNvSpPr/>
            <p:nvPr/>
          </p:nvSpPr>
          <p:spPr bwMode="auto">
            <a:xfrm>
              <a:off x="11947018" y="5185621"/>
              <a:ext cx="95819" cy="104299"/>
            </a:xfrm>
            <a:prstGeom prst="ellipse">
              <a:avLst/>
            </a:prstGeom>
            <a:solidFill>
              <a:srgbClr val="002060"/>
            </a:solidFill>
            <a:ln w="254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 eaLnBrk="1" hangingPunct="1">
                <a:defRPr/>
              </a:pPr>
              <a:endParaRPr lang="en-US" sz="3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EF0774BF-FAC3-4821-8BFF-FB25252769D0}"/>
                </a:ext>
              </a:extLst>
            </p:cNvPr>
            <p:cNvSpPr/>
            <p:nvPr/>
          </p:nvSpPr>
          <p:spPr bwMode="auto">
            <a:xfrm>
              <a:off x="11947018" y="5711858"/>
              <a:ext cx="95819" cy="106670"/>
            </a:xfrm>
            <a:prstGeom prst="ellipse">
              <a:avLst/>
            </a:prstGeom>
            <a:solidFill>
              <a:srgbClr val="002060"/>
            </a:solidFill>
            <a:ln w="254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 eaLnBrk="1" hangingPunct="1">
                <a:defRPr/>
              </a:pPr>
              <a:endParaRPr lang="en-US" sz="3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cxnSp>
          <p:nvCxnSpPr>
            <p:cNvPr id="131" name="Connector: Elbow 84">
              <a:extLst>
                <a:ext uri="{FF2B5EF4-FFF2-40B4-BE49-F238E27FC236}">
                  <a16:creationId xmlns:a16="http://schemas.microsoft.com/office/drawing/2014/main" id="{8136D215-46CB-45EB-A718-D948CF7F9456}"/>
                </a:ext>
              </a:extLst>
            </p:cNvPr>
            <p:cNvCxnSpPr>
              <a:cxnSpLocks/>
              <a:stCxn id="130" idx="4"/>
              <a:endCxn id="114" idx="6"/>
            </p:cNvCxnSpPr>
            <p:nvPr/>
          </p:nvCxnSpPr>
          <p:spPr bwMode="auto">
            <a:xfrm rot="5400000">
              <a:off x="10924029" y="5221717"/>
              <a:ext cx="474088" cy="1667711"/>
            </a:xfrm>
            <a:prstGeom prst="bentConnector2">
              <a:avLst/>
            </a:prstGeom>
            <a:noFill/>
            <a:ln w="57150" algn="ctr">
              <a:solidFill>
                <a:schemeClr val="tx1">
                  <a:lumMod val="95000"/>
                  <a:lumOff val="5000"/>
                </a:schemeClr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2" name="Connector: Elbow 87">
              <a:extLst>
                <a:ext uri="{FF2B5EF4-FFF2-40B4-BE49-F238E27FC236}">
                  <a16:creationId xmlns:a16="http://schemas.microsoft.com/office/drawing/2014/main" id="{91D3671F-CCA5-41A2-8F5E-ED459B89E97A}"/>
                </a:ext>
              </a:extLst>
            </p:cNvPr>
            <p:cNvCxnSpPr>
              <a:cxnSpLocks/>
              <a:stCxn id="112" idx="6"/>
              <a:endCxn id="129" idx="2"/>
            </p:cNvCxnSpPr>
            <p:nvPr/>
          </p:nvCxnSpPr>
          <p:spPr bwMode="auto">
            <a:xfrm>
              <a:off x="10327217" y="5237771"/>
              <a:ext cx="1619801" cy="0"/>
            </a:xfrm>
            <a:prstGeom prst="straightConnector1">
              <a:avLst/>
            </a:prstGeom>
            <a:noFill/>
            <a:ln w="57150" algn="ctr">
              <a:solidFill>
                <a:schemeClr val="tx1">
                  <a:lumMod val="95000"/>
                  <a:lumOff val="5000"/>
                </a:schemeClr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3" name="Connector: Elbow 87">
              <a:extLst>
                <a:ext uri="{FF2B5EF4-FFF2-40B4-BE49-F238E27FC236}">
                  <a16:creationId xmlns:a16="http://schemas.microsoft.com/office/drawing/2014/main" id="{D81A3B9C-6804-4A6B-BFFF-168DCA1B1A9B}"/>
                </a:ext>
              </a:extLst>
            </p:cNvPr>
            <p:cNvCxnSpPr>
              <a:cxnSpLocks/>
              <a:stCxn id="113" idx="6"/>
              <a:endCxn id="130" idx="2"/>
            </p:cNvCxnSpPr>
            <p:nvPr/>
          </p:nvCxnSpPr>
          <p:spPr bwMode="auto">
            <a:xfrm>
              <a:off x="10327217" y="5765193"/>
              <a:ext cx="1619801" cy="0"/>
            </a:xfrm>
            <a:prstGeom prst="straightConnector1">
              <a:avLst/>
            </a:prstGeom>
            <a:noFill/>
            <a:ln w="57150" algn="ctr">
              <a:solidFill>
                <a:schemeClr val="tx1">
                  <a:lumMod val="95000"/>
                  <a:lumOff val="5000"/>
                </a:schemeClr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4" name="Connector: Elbow 87">
              <a:extLst>
                <a:ext uri="{FF2B5EF4-FFF2-40B4-BE49-F238E27FC236}">
                  <a16:creationId xmlns:a16="http://schemas.microsoft.com/office/drawing/2014/main" id="{B7FB1328-407B-4684-9777-88940EECD63B}"/>
                </a:ext>
              </a:extLst>
            </p:cNvPr>
            <p:cNvCxnSpPr>
              <a:cxnSpLocks/>
              <a:stCxn id="130" idx="0"/>
              <a:endCxn id="129" idx="4"/>
            </p:cNvCxnSpPr>
            <p:nvPr/>
          </p:nvCxnSpPr>
          <p:spPr bwMode="auto">
            <a:xfrm flipV="1">
              <a:off x="11994927" y="5289920"/>
              <a:ext cx="0" cy="421938"/>
            </a:xfrm>
            <a:prstGeom prst="straightConnector1">
              <a:avLst/>
            </a:prstGeom>
            <a:noFill/>
            <a:ln w="57150" algn="ctr">
              <a:solidFill>
                <a:schemeClr val="tx1">
                  <a:lumMod val="95000"/>
                  <a:lumOff val="5000"/>
                </a:schemeClr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CC608859-50E6-45AE-A37C-FCDA49838F5F}"/>
                </a:ext>
              </a:extLst>
            </p:cNvPr>
            <p:cNvSpPr txBox="1"/>
            <p:nvPr/>
          </p:nvSpPr>
          <p:spPr>
            <a:xfrm>
              <a:off x="10327217" y="3667745"/>
              <a:ext cx="279426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3200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Shorting Wire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82C4907B-FA72-46CE-B2FB-C0F71640F7CF}"/>
                </a:ext>
              </a:extLst>
            </p:cNvPr>
            <p:cNvSpPr txBox="1"/>
            <p:nvPr/>
          </p:nvSpPr>
          <p:spPr>
            <a:xfrm>
              <a:off x="1750493" y="3523885"/>
              <a:ext cx="553996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600" dirty="0">
                  <a:solidFill>
                    <a:srgbClr val="FF00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High Current Injection Wire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B306F4F2-8C4D-4C64-AE86-2CC0204A35D3}"/>
                </a:ext>
              </a:extLst>
            </p:cNvPr>
            <p:cNvSpPr txBox="1"/>
            <p:nvPr/>
          </p:nvSpPr>
          <p:spPr>
            <a:xfrm>
              <a:off x="5306832" y="4861413"/>
              <a:ext cx="31290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solidFill>
                    <a:srgbClr val="FF00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+</a:t>
              </a:r>
            </a:p>
          </p:txBody>
        </p:sp>
        <p:sp>
          <p:nvSpPr>
            <p:cNvPr id="143" name="TextBox 69">
              <a:extLst>
                <a:ext uri="{FF2B5EF4-FFF2-40B4-BE49-F238E27FC236}">
                  <a16:creationId xmlns:a16="http://schemas.microsoft.com/office/drawing/2014/main" id="{A08E013E-D8EB-42FE-8BE1-4BF83FFF98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65764" y="5566962"/>
              <a:ext cx="393262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44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-</a:t>
              </a:r>
              <a:endParaRPr lang="en-US" altLang="en-US" sz="3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cxnSp>
          <p:nvCxnSpPr>
            <p:cNvPr id="145" name="Straight Arrow Connector 36">
              <a:extLst>
                <a:ext uri="{FF2B5EF4-FFF2-40B4-BE49-F238E27FC236}">
                  <a16:creationId xmlns:a16="http://schemas.microsoft.com/office/drawing/2014/main" id="{1CC1BC91-515E-4B56-ABF7-6C54C87BBB1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388767" y="4709164"/>
              <a:ext cx="224967" cy="0"/>
            </a:xfrm>
            <a:prstGeom prst="straightConnector1">
              <a:avLst/>
            </a:prstGeom>
            <a:noFill/>
            <a:ln w="38100" algn="ctr">
              <a:solidFill>
                <a:schemeClr val="tx1">
                  <a:lumMod val="95000"/>
                  <a:lumOff val="5000"/>
                </a:schemeClr>
              </a:solidFill>
              <a:round/>
              <a:headEnd type="none" w="lg" len="lg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8" name="Straight Arrow Connector 36">
              <a:extLst>
                <a:ext uri="{FF2B5EF4-FFF2-40B4-BE49-F238E27FC236}">
                  <a16:creationId xmlns:a16="http://schemas.microsoft.com/office/drawing/2014/main" id="{72EB5170-23BC-407E-8941-D7AA55DF0B5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388767" y="6292615"/>
              <a:ext cx="224967" cy="0"/>
            </a:xfrm>
            <a:prstGeom prst="straightConnector1">
              <a:avLst/>
            </a:prstGeom>
            <a:noFill/>
            <a:ln w="38100" algn="ctr">
              <a:solidFill>
                <a:schemeClr val="tx1">
                  <a:lumMod val="95000"/>
                  <a:lumOff val="5000"/>
                </a:schemeClr>
              </a:solidFill>
              <a:round/>
              <a:headEnd type="stealth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4" name="Connector: Elbow 104">
              <a:extLst>
                <a:ext uri="{FF2B5EF4-FFF2-40B4-BE49-F238E27FC236}">
                  <a16:creationId xmlns:a16="http://schemas.microsoft.com/office/drawing/2014/main" id="{7CBD8F57-99B3-4928-9DE8-0BC52F20586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783820" y="5973461"/>
              <a:ext cx="1318964" cy="0"/>
            </a:xfrm>
            <a:prstGeom prst="straightConnector1">
              <a:avLst/>
            </a:prstGeom>
            <a:noFill/>
            <a:ln w="38100" algn="ctr">
              <a:solidFill>
                <a:schemeClr val="tx1">
                  <a:lumMod val="95000"/>
                  <a:lumOff val="5000"/>
                </a:schemeClr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6" name="Connector: Elbow 92">
              <a:extLst>
                <a:ext uri="{FF2B5EF4-FFF2-40B4-BE49-F238E27FC236}">
                  <a16:creationId xmlns:a16="http://schemas.microsoft.com/office/drawing/2014/main" id="{22E115C8-CF67-48FE-88EB-696116DA95D9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7098467" y="5972393"/>
              <a:ext cx="218148" cy="300765"/>
            </a:xfrm>
            <a:prstGeom prst="straightConnector1">
              <a:avLst/>
            </a:prstGeom>
            <a:noFill/>
            <a:ln w="38100" algn="ctr">
              <a:solidFill>
                <a:schemeClr val="tx1">
                  <a:lumMod val="95000"/>
                  <a:lumOff val="5000"/>
                </a:schemeClr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39E28C1E-4609-40F7-9D11-DD882A48CC17}"/>
                </a:ext>
              </a:extLst>
            </p:cNvPr>
            <p:cNvCxnSpPr/>
            <p:nvPr/>
          </p:nvCxnSpPr>
          <p:spPr>
            <a:xfrm>
              <a:off x="4408868" y="4234773"/>
              <a:ext cx="374527" cy="324041"/>
            </a:xfrm>
            <a:prstGeom prst="straightConnector1">
              <a:avLst/>
            </a:prstGeom>
            <a:noFill/>
            <a:ln w="76200" algn="ctr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3677AA4-8D8F-411B-B5E9-EADE268880FF}"/>
                </a:ext>
              </a:extLst>
            </p:cNvPr>
            <p:cNvGrpSpPr/>
            <p:nvPr/>
          </p:nvGrpSpPr>
          <p:grpSpPr>
            <a:xfrm>
              <a:off x="2815632" y="5235897"/>
              <a:ext cx="518672" cy="628167"/>
              <a:chOff x="2154455" y="5315617"/>
              <a:chExt cx="518672" cy="628167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1C1A478E-727D-42E1-841E-187F39C7A349}"/>
                  </a:ext>
                </a:extLst>
              </p:cNvPr>
              <p:cNvSpPr/>
              <p:nvPr/>
            </p:nvSpPr>
            <p:spPr>
              <a:xfrm>
                <a:off x="2154455" y="5315617"/>
                <a:ext cx="518672" cy="628167"/>
              </a:xfrm>
              <a:prstGeom prst="ellipse">
                <a:avLst/>
              </a:prstGeom>
              <a:noFill/>
              <a:ln w="76200">
                <a:solidFill>
                  <a:srgbClr val="66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C3D92C81-1E9B-423C-8FCA-A9566BF27BAA}"/>
                  </a:ext>
                </a:extLst>
              </p:cNvPr>
              <p:cNvCxnSpPr/>
              <p:nvPr/>
            </p:nvCxnSpPr>
            <p:spPr>
              <a:xfrm flipV="1">
                <a:off x="2420908" y="5421501"/>
                <a:ext cx="0" cy="382137"/>
              </a:xfrm>
              <a:prstGeom prst="straightConnector1">
                <a:avLst/>
              </a:prstGeom>
              <a:noFill/>
              <a:ln w="76200">
                <a:solidFill>
                  <a:srgbClr val="6666FF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6C73D9B-C9E4-4E43-9514-D9872F0D12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4667" y="4724269"/>
              <a:ext cx="4255334" cy="917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ctor: Elbow 104">
              <a:extLst>
                <a:ext uri="{FF2B5EF4-FFF2-40B4-BE49-F238E27FC236}">
                  <a16:creationId xmlns:a16="http://schemas.microsoft.com/office/drawing/2014/main" id="{AF6EA718-1588-4DD2-88BE-3EF66CEF74E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791849" y="5042310"/>
              <a:ext cx="1342635" cy="958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2" name="Connector: Elbow 92">
              <a:extLst>
                <a:ext uri="{FF2B5EF4-FFF2-40B4-BE49-F238E27FC236}">
                  <a16:creationId xmlns:a16="http://schemas.microsoft.com/office/drawing/2014/main" id="{35C5028B-A76B-454C-B890-3D6ECD7F8D28}"/>
                </a:ext>
              </a:extLst>
            </p:cNvPr>
            <p:cNvCxnSpPr>
              <a:cxnSpLocks/>
              <a:endCxn id="107" idx="3"/>
            </p:cNvCxnSpPr>
            <p:nvPr/>
          </p:nvCxnSpPr>
          <p:spPr bwMode="auto">
            <a:xfrm flipV="1">
              <a:off x="7111761" y="4746040"/>
              <a:ext cx="204854" cy="307001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EF3744A1-692C-4332-972D-C08C2D6EFBBF}"/>
                </a:ext>
              </a:extLst>
            </p:cNvPr>
            <p:cNvCxnSpPr/>
            <p:nvPr/>
          </p:nvCxnSpPr>
          <p:spPr>
            <a:xfrm flipH="1">
              <a:off x="3035120" y="6298926"/>
              <a:ext cx="4255334" cy="9177"/>
            </a:xfrm>
            <a:prstGeom prst="line">
              <a:avLst/>
            </a:prstGeom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266582B-EB29-4D0E-A326-E66AB60C98DE}"/>
                </a:ext>
              </a:extLst>
            </p:cNvPr>
            <p:cNvSpPr txBox="1"/>
            <p:nvPr/>
          </p:nvSpPr>
          <p:spPr>
            <a:xfrm>
              <a:off x="1581713" y="5164783"/>
              <a:ext cx="11544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I</a:t>
              </a:r>
              <a:r>
                <a:rPr lang="en-US" sz="2400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source</a:t>
              </a:r>
              <a:endParaRPr lang="en-US" sz="3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62CB5E7-97D0-469F-8424-8513D6D85D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4968" y="4703662"/>
              <a:ext cx="0" cy="50320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04CD7BBE-3501-4496-B458-8F48056500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4968" y="5846646"/>
              <a:ext cx="0" cy="503207"/>
            </a:xfrm>
            <a:prstGeom prst="line">
              <a:avLst/>
            </a:prstGeom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72278F52-A5C4-4634-BAA2-365971D89BF2}"/>
                </a:ext>
              </a:extLst>
            </p:cNvPr>
            <p:cNvSpPr txBox="1"/>
            <p:nvPr/>
          </p:nvSpPr>
          <p:spPr>
            <a:xfrm>
              <a:off x="5194761" y="5166852"/>
              <a:ext cx="10871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V</a:t>
              </a:r>
              <a:r>
                <a:rPr lang="en-US" sz="2400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meas</a:t>
              </a:r>
              <a:endParaRPr lang="en-US" sz="32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B3200595-E8FB-41E5-850B-47BDEE909989}"/>
                </a:ext>
              </a:extLst>
            </p:cNvPr>
            <p:cNvSpPr/>
            <p:nvPr/>
          </p:nvSpPr>
          <p:spPr bwMode="auto">
            <a:xfrm>
              <a:off x="5735911" y="4988821"/>
              <a:ext cx="95819" cy="104299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 eaLnBrk="1" hangingPunct="1">
                <a:defRPr/>
              </a:pPr>
              <a:endParaRPr lang="en-US" sz="3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02B7A4C8-EC10-4859-B5D5-0CC5566E2B11}"/>
                </a:ext>
              </a:extLst>
            </p:cNvPr>
            <p:cNvSpPr/>
            <p:nvPr/>
          </p:nvSpPr>
          <p:spPr bwMode="auto">
            <a:xfrm>
              <a:off x="5754199" y="5919763"/>
              <a:ext cx="95819" cy="104299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 eaLnBrk="1" hangingPunct="1">
                <a:defRPr/>
              </a:pPr>
              <a:endParaRPr lang="en-US" sz="3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4670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2DD12-4BBC-48B0-A3ED-F1BB7AB2B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/>
              <a:t>Software Modeling </a:t>
            </a:r>
          </a:p>
        </p:txBody>
      </p:sp>
      <p:pic>
        <p:nvPicPr>
          <p:cNvPr id="15" name="Google Shape;129;p21">
            <a:extLst>
              <a:ext uri="{FF2B5EF4-FFF2-40B4-BE49-F238E27FC236}">
                <a16:creationId xmlns:a16="http://schemas.microsoft.com/office/drawing/2014/main" id="{41F06564-B065-4711-9965-E029F023AAF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27505" y="317018"/>
            <a:ext cx="2863808" cy="28638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D7308E2-6340-42AD-9836-1E27C15A26CD}"/>
              </a:ext>
            </a:extLst>
          </p:cNvPr>
          <p:cNvGrpSpPr/>
          <p:nvPr/>
        </p:nvGrpSpPr>
        <p:grpSpPr>
          <a:xfrm>
            <a:off x="11567882" y="2270550"/>
            <a:ext cx="9555355" cy="9823704"/>
            <a:chOff x="11567882" y="2270550"/>
            <a:chExt cx="9555355" cy="982370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E53E743-14B3-4DC7-87A5-D75EC584A4A4}"/>
                </a:ext>
              </a:extLst>
            </p:cNvPr>
            <p:cNvGrpSpPr/>
            <p:nvPr/>
          </p:nvGrpSpPr>
          <p:grpSpPr>
            <a:xfrm>
              <a:off x="11567882" y="2270550"/>
              <a:ext cx="9555355" cy="9496684"/>
              <a:chOff x="11291523" y="2270549"/>
              <a:chExt cx="9831713" cy="10108111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AC92CA76-E1FA-49F7-9FC9-175B9572E455}"/>
                  </a:ext>
                </a:extLst>
              </p:cNvPr>
              <p:cNvGrpSpPr/>
              <p:nvPr/>
            </p:nvGrpSpPr>
            <p:grpSpPr>
              <a:xfrm>
                <a:off x="11950075" y="2270549"/>
                <a:ext cx="9173161" cy="10108111"/>
                <a:chOff x="11558189" y="2270549"/>
                <a:chExt cx="9173161" cy="10108111"/>
              </a:xfrm>
            </p:grpSpPr>
            <p:pic>
              <p:nvPicPr>
                <p:cNvPr id="4" name="Picture 3" descr="A close up of a map&#10;&#10;Description automatically generated">
                  <a:extLst>
                    <a:ext uri="{FF2B5EF4-FFF2-40B4-BE49-F238E27FC236}">
                      <a16:creationId xmlns:a16="http://schemas.microsoft.com/office/drawing/2014/main" id="{DD21D7EB-1958-47BD-8F91-A1EFCBE75C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3059" t="1997"/>
                <a:stretch/>
              </p:blipFill>
              <p:spPr>
                <a:xfrm>
                  <a:off x="11558189" y="2780214"/>
                  <a:ext cx="9173161" cy="9598446"/>
                </a:xfrm>
                <a:prstGeom prst="rect">
                  <a:avLst/>
                </a:prstGeom>
              </p:spPr>
            </p:pic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58DCB578-091B-4CC9-9AA1-F4C84EDEB5C5}"/>
                    </a:ext>
                  </a:extLst>
                </p:cNvPr>
                <p:cNvGrpSpPr/>
                <p:nvPr/>
              </p:nvGrpSpPr>
              <p:grpSpPr>
                <a:xfrm>
                  <a:off x="12808360" y="2270549"/>
                  <a:ext cx="5912387" cy="2553509"/>
                  <a:chOff x="12576347" y="2270549"/>
                  <a:chExt cx="5912387" cy="2553509"/>
                </a:xfrm>
              </p:grpSpPr>
              <p:grpSp>
                <p:nvGrpSpPr>
                  <p:cNvPr id="30" name="Group 29">
                    <a:extLst>
                      <a:ext uri="{FF2B5EF4-FFF2-40B4-BE49-F238E27FC236}">
                        <a16:creationId xmlns:a16="http://schemas.microsoft.com/office/drawing/2014/main" id="{2C77F2A5-D015-40F5-A96D-72CDF8BDF953}"/>
                      </a:ext>
                    </a:extLst>
                  </p:cNvPr>
                  <p:cNvGrpSpPr/>
                  <p:nvPr/>
                </p:nvGrpSpPr>
                <p:grpSpPr>
                  <a:xfrm>
                    <a:off x="12576347" y="3333252"/>
                    <a:ext cx="2263919" cy="1490806"/>
                    <a:chOff x="3962336" y="3374989"/>
                    <a:chExt cx="2263919" cy="1490806"/>
                  </a:xfrm>
                </p:grpSpPr>
                <p:grpSp>
                  <p:nvGrpSpPr>
                    <p:cNvPr id="31" name="Group 30">
                      <a:extLst>
                        <a:ext uri="{FF2B5EF4-FFF2-40B4-BE49-F238E27FC236}">
                          <a16:creationId xmlns:a16="http://schemas.microsoft.com/office/drawing/2014/main" id="{F2B92B3D-01EB-4448-881E-959387EB791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69526" y="3374989"/>
                      <a:ext cx="2243083" cy="556907"/>
                      <a:chOff x="14168007" y="1029706"/>
                      <a:chExt cx="2243083" cy="556907"/>
                    </a:xfrm>
                    <a:solidFill>
                      <a:schemeClr val="bg1"/>
                    </a:solidFill>
                  </p:grpSpPr>
                  <p:cxnSp>
                    <p:nvCxnSpPr>
                      <p:cNvPr id="38" name="Straight Connector 37">
                        <a:extLst>
                          <a:ext uri="{FF2B5EF4-FFF2-40B4-BE49-F238E27FC236}">
                            <a16:creationId xmlns:a16="http://schemas.microsoft.com/office/drawing/2014/main" id="{01DC25D6-7FC5-4F1E-8910-F7232FCDDB50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15674111" y="1328234"/>
                        <a:ext cx="736979" cy="0"/>
                      </a:xfrm>
                      <a:prstGeom prst="line">
                        <a:avLst/>
                      </a:prstGeom>
                      <a:grpFill/>
                      <a:ln w="38100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9" name="TextBox 38">
                        <a:extLst>
                          <a:ext uri="{FF2B5EF4-FFF2-40B4-BE49-F238E27FC236}">
                            <a16:creationId xmlns:a16="http://schemas.microsoft.com/office/drawing/2014/main" id="{C644812A-4138-4378-A253-1EF8DFDB11F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4168007" y="1029706"/>
                        <a:ext cx="1400640" cy="556907"/>
                      </a:xfrm>
                      <a:prstGeom prst="rect">
                        <a:avLst/>
                      </a:prstGeom>
                      <a:grp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2800" dirty="0">
                            <a:latin typeface="Source Sans Pro" panose="020B0503030403020204" pitchFamily="34" charset="0"/>
                            <a:ea typeface="Source Sans Pro" panose="020B0503030403020204" pitchFamily="34" charset="0"/>
                          </a:rPr>
                          <a:t>Phase A</a:t>
                        </a:r>
                      </a:p>
                    </p:txBody>
                  </p:sp>
                </p:grpSp>
                <p:grpSp>
                  <p:nvGrpSpPr>
                    <p:cNvPr id="32" name="Group 31">
                      <a:extLst>
                        <a:ext uri="{FF2B5EF4-FFF2-40B4-BE49-F238E27FC236}">
                          <a16:creationId xmlns:a16="http://schemas.microsoft.com/office/drawing/2014/main" id="{82D9B3E3-2D03-479E-B92F-FF45031EF51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69526" y="3833374"/>
                      <a:ext cx="2256729" cy="556907"/>
                      <a:chOff x="14168007" y="893226"/>
                      <a:chExt cx="2256729" cy="556907"/>
                    </a:xfrm>
                    <a:solidFill>
                      <a:schemeClr val="bg1"/>
                    </a:solidFill>
                  </p:grpSpPr>
                  <p:cxnSp>
                    <p:nvCxnSpPr>
                      <p:cNvPr id="36" name="Straight Connector 35">
                        <a:extLst>
                          <a:ext uri="{FF2B5EF4-FFF2-40B4-BE49-F238E27FC236}">
                            <a16:creationId xmlns:a16="http://schemas.microsoft.com/office/drawing/2014/main" id="{E5EF399E-6B58-41C1-9C72-BD3C534FA98F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15687756" y="1153493"/>
                        <a:ext cx="736980" cy="0"/>
                      </a:xfrm>
                      <a:prstGeom prst="line">
                        <a:avLst/>
                      </a:prstGeom>
                      <a:grpFill/>
                      <a:ln w="38100">
                        <a:solidFill>
                          <a:srgbClr val="00FF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7" name="TextBox 36">
                        <a:extLst>
                          <a:ext uri="{FF2B5EF4-FFF2-40B4-BE49-F238E27FC236}">
                            <a16:creationId xmlns:a16="http://schemas.microsoft.com/office/drawing/2014/main" id="{37C8B36C-BD28-4E9D-A1F1-669A63C07AF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4168007" y="893226"/>
                        <a:ext cx="1417134" cy="556907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2800" dirty="0">
                            <a:latin typeface="Source Sans Pro" panose="020B0503030403020204" pitchFamily="34" charset="0"/>
                            <a:ea typeface="Source Sans Pro" panose="020B0503030403020204" pitchFamily="34" charset="0"/>
                          </a:rPr>
                          <a:t>Phase B</a:t>
                        </a:r>
                      </a:p>
                    </p:txBody>
                  </p:sp>
                </p:grpSp>
                <p:grpSp>
                  <p:nvGrpSpPr>
                    <p:cNvPr id="33" name="Group 32">
                      <a:extLst>
                        <a:ext uri="{FF2B5EF4-FFF2-40B4-BE49-F238E27FC236}">
                          <a16:creationId xmlns:a16="http://schemas.microsoft.com/office/drawing/2014/main" id="{88A9E531-39CF-42BA-88E7-32BA90C6DCC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62336" y="4308888"/>
                      <a:ext cx="2253124" cy="556907"/>
                      <a:chOff x="14181655" y="743098"/>
                      <a:chExt cx="2253124" cy="556907"/>
                    </a:xfrm>
                    <a:solidFill>
                      <a:schemeClr val="bg1"/>
                    </a:solidFill>
                  </p:grpSpPr>
                  <p:cxnSp>
                    <p:nvCxnSpPr>
                      <p:cNvPr id="34" name="Straight Connector 33">
                        <a:extLst>
                          <a:ext uri="{FF2B5EF4-FFF2-40B4-BE49-F238E27FC236}">
                            <a16:creationId xmlns:a16="http://schemas.microsoft.com/office/drawing/2014/main" id="{6F223AA9-F28C-4610-982F-CF9754DA3E27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15697799" y="1022655"/>
                        <a:ext cx="736980" cy="0"/>
                      </a:xfrm>
                      <a:prstGeom prst="line">
                        <a:avLst/>
                      </a:prstGeom>
                      <a:grpFill/>
                      <a:ln w="38100">
                        <a:solidFill>
                          <a:srgbClr val="00B0F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5" name="TextBox 34">
                        <a:extLst>
                          <a:ext uri="{FF2B5EF4-FFF2-40B4-BE49-F238E27FC236}">
                            <a16:creationId xmlns:a16="http://schemas.microsoft.com/office/drawing/2014/main" id="{BA060138-FFE3-4097-93D5-90FD49DB72A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4181655" y="743098"/>
                        <a:ext cx="1410537" cy="556907"/>
                      </a:xfrm>
                      <a:prstGeom prst="rect">
                        <a:avLst/>
                      </a:prstGeom>
                      <a:grp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2800" dirty="0">
                            <a:latin typeface="Source Sans Pro" panose="020B0503030403020204" pitchFamily="34" charset="0"/>
                            <a:ea typeface="Source Sans Pro" panose="020B0503030403020204" pitchFamily="34" charset="0"/>
                          </a:rPr>
                          <a:t>Phase C</a:t>
                        </a:r>
                      </a:p>
                    </p:txBody>
                  </p:sp>
                </p:grpSp>
              </p:grp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20E47B2F-CFAE-45A2-A78B-91100C821F78}"/>
                      </a:ext>
                    </a:extLst>
                  </p:cNvPr>
                  <p:cNvSpPr txBox="1"/>
                  <p:nvPr/>
                </p:nvSpPr>
                <p:spPr>
                  <a:xfrm>
                    <a:off x="14477700" y="2270549"/>
                    <a:ext cx="4011034" cy="64633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600" dirty="0">
                        <a:latin typeface="Source Sans Pro" panose="020B0503030403020204" pitchFamily="34" charset="0"/>
                        <a:ea typeface="Source Sans Pro" panose="020B0503030403020204" pitchFamily="34" charset="0"/>
                      </a:rPr>
                      <a:t>Racks Input Current</a:t>
                    </a:r>
                  </a:p>
                </p:txBody>
              </p:sp>
            </p:grp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6FDC298C-C361-41FD-BDDF-C7CA28F94F7B}"/>
                    </a:ext>
                  </a:extLst>
                </p:cNvPr>
                <p:cNvSpPr/>
                <p:nvPr/>
              </p:nvSpPr>
              <p:spPr>
                <a:xfrm>
                  <a:off x="15733487" y="9874776"/>
                  <a:ext cx="3849131" cy="584775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  <a:alpha val="23137"/>
                  </a:schemeClr>
                </a:solidFill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 dirty="0">
                      <a:solidFill>
                        <a:srgbClr val="5F606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Stable rack currents</a:t>
                  </a:r>
                  <a:endParaRPr lang="en-US" sz="3200" b="1" dirty="0"/>
                </a:p>
              </p:txBody>
            </p:sp>
          </p:grp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E31B6F1-2298-4761-A257-53B89637243A}"/>
                  </a:ext>
                </a:extLst>
              </p:cNvPr>
              <p:cNvSpPr txBox="1"/>
              <p:nvPr/>
            </p:nvSpPr>
            <p:spPr>
              <a:xfrm rot="16200000">
                <a:off x="10920428" y="6769286"/>
                <a:ext cx="13885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err="1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I</a:t>
                </a:r>
                <a:r>
                  <a:rPr lang="en-US" sz="2400" dirty="0" err="1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rms</a:t>
                </a:r>
                <a:r>
                  <a:rPr lang="en-US" sz="24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</a:t>
                </a:r>
                <a:r>
                  <a:rPr lang="en-US" sz="36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(A)</a:t>
                </a: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93F6F6D-D3E2-495A-BF23-3065B186ACC3}"/>
                </a:ext>
              </a:extLst>
            </p:cNvPr>
            <p:cNvSpPr txBox="1"/>
            <p:nvPr/>
          </p:nvSpPr>
          <p:spPr>
            <a:xfrm>
              <a:off x="16151423" y="11447923"/>
              <a:ext cx="174919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Time</a:t>
              </a:r>
              <a:r>
                <a:rPr lang="en-US" sz="24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 </a:t>
              </a:r>
              <a:r>
                <a:rPr lang="en-US" sz="3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(s)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EF6614-5AF5-4E41-9E1E-75E428BB6388}"/>
              </a:ext>
            </a:extLst>
          </p:cNvPr>
          <p:cNvGrpSpPr/>
          <p:nvPr/>
        </p:nvGrpSpPr>
        <p:grpSpPr>
          <a:xfrm>
            <a:off x="420924" y="2270549"/>
            <a:ext cx="9588604" cy="9848089"/>
            <a:chOff x="420924" y="2270549"/>
            <a:chExt cx="9588604" cy="984808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309229C-C5E6-4805-987E-21DC0B5F7B59}"/>
                </a:ext>
              </a:extLst>
            </p:cNvPr>
            <p:cNvGrpSpPr/>
            <p:nvPr/>
          </p:nvGrpSpPr>
          <p:grpSpPr>
            <a:xfrm>
              <a:off x="420924" y="2270549"/>
              <a:ext cx="9588604" cy="9546982"/>
              <a:chOff x="504694" y="2224344"/>
              <a:chExt cx="9937350" cy="10219571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8706FE7A-CA8A-47F1-A9DD-4739EF7ABC68}"/>
                  </a:ext>
                </a:extLst>
              </p:cNvPr>
              <p:cNvGrpSpPr/>
              <p:nvPr/>
            </p:nvGrpSpPr>
            <p:grpSpPr>
              <a:xfrm>
                <a:off x="1268883" y="2224344"/>
                <a:ext cx="9173161" cy="10219571"/>
                <a:chOff x="964081" y="2224344"/>
                <a:chExt cx="9283073" cy="10303408"/>
              </a:xfrm>
            </p:grpSpPr>
            <p:pic>
              <p:nvPicPr>
                <p:cNvPr id="6" name="Picture 5" descr="A close up of a map&#10;&#10;Description automatically generated">
                  <a:extLst>
                    <a:ext uri="{FF2B5EF4-FFF2-40B4-BE49-F238E27FC236}">
                      <a16:creationId xmlns:a16="http://schemas.microsoft.com/office/drawing/2014/main" id="{0C9FA5E1-1181-409D-A29D-B5056C63DB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3791" t="2351" r="-698"/>
                <a:stretch/>
              </p:blipFill>
              <p:spPr>
                <a:xfrm>
                  <a:off x="964081" y="2846004"/>
                  <a:ext cx="9283073" cy="9681748"/>
                </a:xfrm>
                <a:prstGeom prst="rect">
                  <a:avLst/>
                </a:prstGeom>
              </p:spPr>
            </p:pic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4B8EAE72-FA88-4D15-B11A-B1AE998594FD}"/>
                    </a:ext>
                  </a:extLst>
                </p:cNvPr>
                <p:cNvGrpSpPr/>
                <p:nvPr/>
              </p:nvGrpSpPr>
              <p:grpSpPr>
                <a:xfrm>
                  <a:off x="2450725" y="3328169"/>
                  <a:ext cx="2263919" cy="1498575"/>
                  <a:chOff x="3962336" y="3374989"/>
                  <a:chExt cx="2263919" cy="1498575"/>
                </a:xfrm>
              </p:grpSpPr>
              <p:grpSp>
                <p:nvGrpSpPr>
                  <p:cNvPr id="22" name="Group 21">
                    <a:extLst>
                      <a:ext uri="{FF2B5EF4-FFF2-40B4-BE49-F238E27FC236}">
                        <a16:creationId xmlns:a16="http://schemas.microsoft.com/office/drawing/2014/main" id="{DB9CEF1D-F986-4ACE-8380-DF2BEE9144A8}"/>
                      </a:ext>
                    </a:extLst>
                  </p:cNvPr>
                  <p:cNvGrpSpPr/>
                  <p:nvPr/>
                </p:nvGrpSpPr>
                <p:grpSpPr>
                  <a:xfrm>
                    <a:off x="3969526" y="3374989"/>
                    <a:ext cx="2243083" cy="564676"/>
                    <a:chOff x="14168007" y="1029706"/>
                    <a:chExt cx="2243083" cy="564676"/>
                  </a:xfrm>
                  <a:solidFill>
                    <a:schemeClr val="bg1"/>
                  </a:solidFill>
                </p:grpSpPr>
                <p:cxnSp>
                  <p:nvCxnSpPr>
                    <p:cNvPr id="20" name="Straight Connector 19">
                      <a:extLst>
                        <a:ext uri="{FF2B5EF4-FFF2-40B4-BE49-F238E27FC236}">
                          <a16:creationId xmlns:a16="http://schemas.microsoft.com/office/drawing/2014/main" id="{F3700156-8D79-4397-BED0-2DC94A4763C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5674110" y="1316162"/>
                      <a:ext cx="736980" cy="0"/>
                    </a:xfrm>
                    <a:prstGeom prst="line">
                      <a:avLst/>
                    </a:prstGeom>
                    <a:grpFill/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1" name="TextBox 20">
                      <a:extLst>
                        <a:ext uri="{FF2B5EF4-FFF2-40B4-BE49-F238E27FC236}">
                          <a16:creationId xmlns:a16="http://schemas.microsoft.com/office/drawing/2014/main" id="{6DCA8DF8-502E-4D18-A935-D1027860777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168007" y="1029706"/>
                      <a:ext cx="1427684" cy="564676"/>
                    </a:xfrm>
                    <a:prstGeom prst="rect">
                      <a:avLst/>
                    </a:prstGeom>
                    <a:grp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8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Phase A</a:t>
                      </a:r>
                    </a:p>
                  </p:txBody>
                </p:sp>
              </p:grpSp>
              <p:grpSp>
                <p:nvGrpSpPr>
                  <p:cNvPr id="23" name="Group 22">
                    <a:extLst>
                      <a:ext uri="{FF2B5EF4-FFF2-40B4-BE49-F238E27FC236}">
                        <a16:creationId xmlns:a16="http://schemas.microsoft.com/office/drawing/2014/main" id="{0CA67F87-BB8B-42EA-9323-4D8EA7E49DB0}"/>
                      </a:ext>
                    </a:extLst>
                  </p:cNvPr>
                  <p:cNvGrpSpPr/>
                  <p:nvPr/>
                </p:nvGrpSpPr>
                <p:grpSpPr>
                  <a:xfrm>
                    <a:off x="3969526" y="3833374"/>
                    <a:ext cx="2256729" cy="564676"/>
                    <a:chOff x="14168007" y="893226"/>
                    <a:chExt cx="2256729" cy="564676"/>
                  </a:xfrm>
                  <a:solidFill>
                    <a:schemeClr val="bg1"/>
                  </a:solidFill>
                </p:grpSpPr>
                <p:cxnSp>
                  <p:nvCxnSpPr>
                    <p:cNvPr id="24" name="Straight Connector 23">
                      <a:extLst>
                        <a:ext uri="{FF2B5EF4-FFF2-40B4-BE49-F238E27FC236}">
                          <a16:creationId xmlns:a16="http://schemas.microsoft.com/office/drawing/2014/main" id="{C6B739F1-FCD4-4400-B174-79B2F77F6D2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5687756" y="1167014"/>
                      <a:ext cx="736980" cy="0"/>
                    </a:xfrm>
                    <a:prstGeom prst="line">
                      <a:avLst/>
                    </a:prstGeom>
                    <a:grpFill/>
                    <a:ln w="38100">
                      <a:solidFill>
                        <a:srgbClr val="00FF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5" name="TextBox 24">
                      <a:extLst>
                        <a:ext uri="{FF2B5EF4-FFF2-40B4-BE49-F238E27FC236}">
                          <a16:creationId xmlns:a16="http://schemas.microsoft.com/office/drawing/2014/main" id="{B4DE952D-95A7-48DF-916A-A49061835B3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168007" y="893226"/>
                      <a:ext cx="1444497" cy="564676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8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Phase B</a:t>
                      </a:r>
                    </a:p>
                  </p:txBody>
                </p:sp>
              </p:grpSp>
              <p:grpSp>
                <p:nvGrpSpPr>
                  <p:cNvPr id="26" name="Group 25">
                    <a:extLst>
                      <a:ext uri="{FF2B5EF4-FFF2-40B4-BE49-F238E27FC236}">
                        <a16:creationId xmlns:a16="http://schemas.microsoft.com/office/drawing/2014/main" id="{3093BA64-4766-41FB-A37D-3CE4BD0CD70A}"/>
                      </a:ext>
                    </a:extLst>
                  </p:cNvPr>
                  <p:cNvGrpSpPr/>
                  <p:nvPr/>
                </p:nvGrpSpPr>
                <p:grpSpPr>
                  <a:xfrm>
                    <a:off x="3962336" y="4308888"/>
                    <a:ext cx="2253124" cy="564676"/>
                    <a:chOff x="14181655" y="743098"/>
                    <a:chExt cx="2253124" cy="564676"/>
                  </a:xfrm>
                  <a:solidFill>
                    <a:schemeClr val="bg1"/>
                  </a:solidFill>
                </p:grpSpPr>
                <p:cxnSp>
                  <p:nvCxnSpPr>
                    <p:cNvPr id="27" name="Straight Connector 26">
                      <a:extLst>
                        <a:ext uri="{FF2B5EF4-FFF2-40B4-BE49-F238E27FC236}">
                          <a16:creationId xmlns:a16="http://schemas.microsoft.com/office/drawing/2014/main" id="{03BB233E-18AE-4FA5-93FD-5C496D77520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5697799" y="1023198"/>
                      <a:ext cx="736980" cy="0"/>
                    </a:xfrm>
                    <a:prstGeom prst="line">
                      <a:avLst/>
                    </a:prstGeom>
                    <a:grpFill/>
                    <a:ln w="38100">
                      <a:solidFill>
                        <a:srgbClr val="00B0F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8" name="TextBox 27">
                      <a:extLst>
                        <a:ext uri="{FF2B5EF4-FFF2-40B4-BE49-F238E27FC236}">
                          <a16:creationId xmlns:a16="http://schemas.microsoft.com/office/drawing/2014/main" id="{CF8AE0C9-EFF0-4EB4-83F6-3E124FB217F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181655" y="743098"/>
                      <a:ext cx="1437772" cy="564676"/>
                    </a:xfrm>
                    <a:prstGeom prst="rect">
                      <a:avLst/>
                    </a:prstGeom>
                    <a:grp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8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Phase C</a:t>
                      </a:r>
                    </a:p>
                  </p:txBody>
                </p:sp>
              </p:grpSp>
            </p:grp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57F35B5-41C3-4F5D-95BC-939AAC278CA1}"/>
                    </a:ext>
                  </a:extLst>
                </p:cNvPr>
                <p:cNvSpPr txBox="1"/>
                <p:nvPr/>
              </p:nvSpPr>
              <p:spPr>
                <a:xfrm>
                  <a:off x="3935276" y="2224344"/>
                  <a:ext cx="3991798" cy="64633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Racks Input Voltage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9C7069A7-9B82-4F91-9104-2659849D59D7}"/>
                    </a:ext>
                  </a:extLst>
                </p:cNvPr>
                <p:cNvSpPr/>
                <p:nvPr/>
              </p:nvSpPr>
              <p:spPr>
                <a:xfrm>
                  <a:off x="3071879" y="9874777"/>
                  <a:ext cx="3858749" cy="584775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  <a:alpha val="23137"/>
                  </a:schemeClr>
                </a:solidFill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 dirty="0">
                      <a:solidFill>
                        <a:srgbClr val="5F606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Stable rack voltages</a:t>
                  </a:r>
                  <a:endParaRPr lang="en-US" sz="3200" b="1" dirty="0"/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A0F8458-707B-4643-A4DD-F2F6D006B1F4}"/>
                  </a:ext>
                </a:extLst>
              </p:cNvPr>
              <p:cNvSpPr txBox="1"/>
              <p:nvPr/>
            </p:nvSpPr>
            <p:spPr>
              <a:xfrm rot="16200000">
                <a:off x="75891" y="6711231"/>
                <a:ext cx="150393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V</a:t>
                </a:r>
                <a:r>
                  <a:rPr lang="en-US" sz="24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rms </a:t>
                </a:r>
                <a:r>
                  <a:rPr lang="en-US" sz="36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(V)</a:t>
                </a: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F6F765A-1E45-41EF-ACB0-7E6DADC00396}"/>
                </a:ext>
              </a:extLst>
            </p:cNvPr>
            <p:cNvSpPr txBox="1"/>
            <p:nvPr/>
          </p:nvSpPr>
          <p:spPr>
            <a:xfrm>
              <a:off x="5394596" y="11472307"/>
              <a:ext cx="174919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Time</a:t>
              </a:r>
              <a:r>
                <a:rPr lang="en-US" sz="24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 </a:t>
              </a:r>
              <a:r>
                <a:rPr lang="en-US" sz="3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(s)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437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2DD12-4BBC-48B0-A3ED-F1BB7AB2B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/>
              <a:t>Model with Failed PSU</a:t>
            </a:r>
          </a:p>
        </p:txBody>
      </p:sp>
      <p:pic>
        <p:nvPicPr>
          <p:cNvPr id="15" name="Google Shape;129;p21">
            <a:extLst>
              <a:ext uri="{FF2B5EF4-FFF2-40B4-BE49-F238E27FC236}">
                <a16:creationId xmlns:a16="http://schemas.microsoft.com/office/drawing/2014/main" id="{41F06564-B065-4711-9965-E029F023AAF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727505" y="317018"/>
            <a:ext cx="2863808" cy="2863808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9C7069A7-9B82-4F91-9104-2659849D59D7}"/>
              </a:ext>
            </a:extLst>
          </p:cNvPr>
          <p:cNvSpPr/>
          <p:nvPr/>
        </p:nvSpPr>
        <p:spPr>
          <a:xfrm>
            <a:off x="3025926" y="9230404"/>
            <a:ext cx="4318811" cy="584775"/>
          </a:xfrm>
          <a:prstGeom prst="rect">
            <a:avLst/>
          </a:prstGeom>
          <a:solidFill>
            <a:schemeClr val="accent4">
              <a:lumMod val="60000"/>
              <a:lumOff val="40000"/>
              <a:alpha val="23137"/>
            </a:schemeClr>
          </a:solidFill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Unstable rack voltages</a:t>
            </a:r>
            <a:endParaRPr lang="en-US" sz="32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B1A1DD7-802A-4124-B6F8-7492AA574AB2}"/>
              </a:ext>
            </a:extLst>
          </p:cNvPr>
          <p:cNvGrpSpPr/>
          <p:nvPr/>
        </p:nvGrpSpPr>
        <p:grpSpPr>
          <a:xfrm>
            <a:off x="1088383" y="2222564"/>
            <a:ext cx="8971910" cy="9542744"/>
            <a:chOff x="1088383" y="2222564"/>
            <a:chExt cx="8971910" cy="9542744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0D19A28-6273-442B-8F7A-F12ECDC0359A}"/>
                </a:ext>
              </a:extLst>
            </p:cNvPr>
            <p:cNvGrpSpPr/>
            <p:nvPr/>
          </p:nvGrpSpPr>
          <p:grpSpPr>
            <a:xfrm>
              <a:off x="1088383" y="2781236"/>
              <a:ext cx="8971910" cy="8984072"/>
              <a:chOff x="1088383" y="2807368"/>
              <a:chExt cx="8971910" cy="9425880"/>
            </a:xfrm>
          </p:grpSpPr>
          <p:pic>
            <p:nvPicPr>
              <p:cNvPr id="12" name="Picture 11" descr="A close up of a map&#10;&#10;Description automatically generated">
                <a:extLst>
                  <a:ext uri="{FF2B5EF4-FFF2-40B4-BE49-F238E27FC236}">
                    <a16:creationId xmlns:a16="http://schemas.microsoft.com/office/drawing/2014/main" id="{5883C294-7CCA-4AA6-9DCE-A1F5AC4311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719" t="2270"/>
              <a:stretch/>
            </p:blipFill>
            <p:spPr>
              <a:xfrm>
                <a:off x="1088383" y="2807368"/>
                <a:ext cx="8971910" cy="9425880"/>
              </a:xfrm>
              <a:prstGeom prst="rect">
                <a:avLst/>
              </a:prstGeom>
            </p:spPr>
          </p:pic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4B8EAE72-FA88-4D15-B11A-B1AE998594FD}"/>
                  </a:ext>
                </a:extLst>
              </p:cNvPr>
              <p:cNvGrpSpPr/>
              <p:nvPr/>
            </p:nvGrpSpPr>
            <p:grpSpPr>
              <a:xfrm>
                <a:off x="1997057" y="3169746"/>
                <a:ext cx="2263919" cy="1482849"/>
                <a:chOff x="3962336" y="3336613"/>
                <a:chExt cx="2263919" cy="1482849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DB9CEF1D-F986-4ACE-8380-DF2BEE9144A8}"/>
                    </a:ext>
                  </a:extLst>
                </p:cNvPr>
                <p:cNvGrpSpPr/>
                <p:nvPr/>
              </p:nvGrpSpPr>
              <p:grpSpPr>
                <a:xfrm>
                  <a:off x="3969526" y="3336613"/>
                  <a:ext cx="2243083" cy="548950"/>
                  <a:chOff x="14168007" y="991330"/>
                  <a:chExt cx="2243083" cy="548950"/>
                </a:xfrm>
                <a:solidFill>
                  <a:schemeClr val="bg1"/>
                </a:solidFill>
              </p:grpSpPr>
              <p:cxnSp>
                <p:nvCxnSpPr>
                  <p:cNvPr id="20" name="Straight Connector 19">
                    <a:extLst>
                      <a:ext uri="{FF2B5EF4-FFF2-40B4-BE49-F238E27FC236}">
                        <a16:creationId xmlns:a16="http://schemas.microsoft.com/office/drawing/2014/main" id="{F3700156-8D79-4397-BED0-2DC94A4763C3}"/>
                      </a:ext>
                    </a:extLst>
                  </p:cNvPr>
                  <p:cNvCxnSpPr/>
                  <p:nvPr/>
                </p:nvCxnSpPr>
                <p:spPr>
                  <a:xfrm>
                    <a:off x="15674110" y="1250372"/>
                    <a:ext cx="736980" cy="0"/>
                  </a:xfrm>
                  <a:prstGeom prst="line">
                    <a:avLst/>
                  </a:prstGeom>
                  <a:grpFill/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6DCA8DF8-502E-4D18-A935-D10278607774}"/>
                      </a:ext>
                    </a:extLst>
                  </p:cNvPr>
                  <p:cNvSpPr txBox="1"/>
                  <p:nvPr/>
                </p:nvSpPr>
                <p:spPr>
                  <a:xfrm>
                    <a:off x="14168007" y="991330"/>
                    <a:ext cx="1361270" cy="548950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800" dirty="0">
                        <a:latin typeface="Source Sans Pro" panose="020B0503030403020204" pitchFamily="34" charset="0"/>
                        <a:ea typeface="Source Sans Pro" panose="020B0503030403020204" pitchFamily="34" charset="0"/>
                      </a:rPr>
                      <a:t>Phase A</a:t>
                    </a:r>
                  </a:p>
                </p:txBody>
              </p: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0CA67F87-BB8B-42EA-9323-4D8EA7E49DB0}"/>
                    </a:ext>
                  </a:extLst>
                </p:cNvPr>
                <p:cNvGrpSpPr/>
                <p:nvPr/>
              </p:nvGrpSpPr>
              <p:grpSpPr>
                <a:xfrm>
                  <a:off x="3969526" y="3807790"/>
                  <a:ext cx="2256729" cy="548950"/>
                  <a:chOff x="14168007" y="867642"/>
                  <a:chExt cx="2256729" cy="548950"/>
                </a:xfrm>
                <a:solidFill>
                  <a:schemeClr val="bg1"/>
                </a:solidFill>
              </p:grpSpPr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C6B739F1-FCD4-4400-B174-79B2F77F6D28}"/>
                      </a:ext>
                    </a:extLst>
                  </p:cNvPr>
                  <p:cNvCxnSpPr/>
                  <p:nvPr/>
                </p:nvCxnSpPr>
                <p:spPr>
                  <a:xfrm>
                    <a:off x="15687756" y="1127540"/>
                    <a:ext cx="736980" cy="0"/>
                  </a:xfrm>
                  <a:prstGeom prst="line">
                    <a:avLst/>
                  </a:prstGeom>
                  <a:grpFill/>
                  <a:ln w="38100">
                    <a:solidFill>
                      <a:srgbClr val="00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B4DE952D-95A7-48DF-916A-A49061835B3C}"/>
                      </a:ext>
                    </a:extLst>
                  </p:cNvPr>
                  <p:cNvSpPr txBox="1"/>
                  <p:nvPr/>
                </p:nvSpPr>
                <p:spPr>
                  <a:xfrm>
                    <a:off x="14168007" y="867642"/>
                    <a:ext cx="1377300" cy="54895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800" dirty="0">
                        <a:latin typeface="Source Sans Pro" panose="020B0503030403020204" pitchFamily="34" charset="0"/>
                        <a:ea typeface="Source Sans Pro" panose="020B0503030403020204" pitchFamily="34" charset="0"/>
                      </a:rPr>
                      <a:t>Phase B</a:t>
                    </a:r>
                  </a:p>
                </p:txBody>
              </p:sp>
            </p:grp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3093BA64-4766-41FB-A37D-3CE4BD0CD70A}"/>
                    </a:ext>
                  </a:extLst>
                </p:cNvPr>
                <p:cNvGrpSpPr/>
                <p:nvPr/>
              </p:nvGrpSpPr>
              <p:grpSpPr>
                <a:xfrm>
                  <a:off x="3962336" y="4270512"/>
                  <a:ext cx="2253124" cy="548950"/>
                  <a:chOff x="14181655" y="704722"/>
                  <a:chExt cx="2253124" cy="548950"/>
                </a:xfrm>
                <a:solidFill>
                  <a:schemeClr val="bg1"/>
                </a:solidFill>
              </p:grpSpPr>
              <p:cxnSp>
                <p:nvCxnSpPr>
                  <p:cNvPr id="27" name="Straight Connector 26">
                    <a:extLst>
                      <a:ext uri="{FF2B5EF4-FFF2-40B4-BE49-F238E27FC236}">
                        <a16:creationId xmlns:a16="http://schemas.microsoft.com/office/drawing/2014/main" id="{03BB233E-18AE-4FA5-93FD-5C496D77520F}"/>
                      </a:ext>
                    </a:extLst>
                  </p:cNvPr>
                  <p:cNvCxnSpPr/>
                  <p:nvPr/>
                </p:nvCxnSpPr>
                <p:spPr>
                  <a:xfrm>
                    <a:off x="15697799" y="983724"/>
                    <a:ext cx="736980" cy="0"/>
                  </a:xfrm>
                  <a:prstGeom prst="line">
                    <a:avLst/>
                  </a:prstGeom>
                  <a:grpFill/>
                  <a:ln w="38100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CF8AE0C9-EFF0-4EB4-83F6-3E124FB217F4}"/>
                      </a:ext>
                    </a:extLst>
                  </p:cNvPr>
                  <p:cNvSpPr txBox="1"/>
                  <p:nvPr/>
                </p:nvSpPr>
                <p:spPr>
                  <a:xfrm>
                    <a:off x="14181655" y="704722"/>
                    <a:ext cx="1370888" cy="548950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800" dirty="0">
                        <a:latin typeface="Source Sans Pro" panose="020B0503030403020204" pitchFamily="34" charset="0"/>
                        <a:ea typeface="Source Sans Pro" panose="020B0503030403020204" pitchFamily="34" charset="0"/>
                      </a:rPr>
                      <a:t>Phase C</a:t>
                    </a:r>
                  </a:p>
                </p:txBody>
              </p:sp>
            </p:grpSp>
          </p:grp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57F35B5-41C3-4F5D-95BC-939AAC278CA1}"/>
                </a:ext>
              </a:extLst>
            </p:cNvPr>
            <p:cNvSpPr txBox="1"/>
            <p:nvPr/>
          </p:nvSpPr>
          <p:spPr>
            <a:xfrm>
              <a:off x="3762905" y="2222564"/>
              <a:ext cx="418576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Racks Input Voltages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A73FBE4C-A101-48AF-9E49-8F422A73038A}"/>
              </a:ext>
            </a:extLst>
          </p:cNvPr>
          <p:cNvSpPr txBox="1"/>
          <p:nvPr/>
        </p:nvSpPr>
        <p:spPr>
          <a:xfrm rot="16200000">
            <a:off x="-46762" y="6528472"/>
            <a:ext cx="1433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rms </a:t>
            </a: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(V)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7341F63-A462-477A-ADA2-215EF15788BC}"/>
              </a:ext>
            </a:extLst>
          </p:cNvPr>
          <p:cNvSpPr txBox="1"/>
          <p:nvPr/>
        </p:nvSpPr>
        <p:spPr>
          <a:xfrm>
            <a:off x="4939137" y="11451946"/>
            <a:ext cx="174919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Time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(s)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C85ADD-9DCC-4AE2-AF76-EA8AE7B0DFA3}"/>
              </a:ext>
            </a:extLst>
          </p:cNvPr>
          <p:cNvGrpSpPr/>
          <p:nvPr/>
        </p:nvGrpSpPr>
        <p:grpSpPr>
          <a:xfrm>
            <a:off x="11393714" y="2202309"/>
            <a:ext cx="9732843" cy="9890191"/>
            <a:chOff x="11393714" y="2202309"/>
            <a:chExt cx="9732843" cy="989019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A4DA808-B19D-48FA-AB6C-107A867C7403}"/>
                </a:ext>
              </a:extLst>
            </p:cNvPr>
            <p:cNvGrpSpPr/>
            <p:nvPr/>
          </p:nvGrpSpPr>
          <p:grpSpPr>
            <a:xfrm>
              <a:off x="11393714" y="2202309"/>
              <a:ext cx="9732843" cy="9890191"/>
              <a:chOff x="11393714" y="2202309"/>
              <a:chExt cx="9732843" cy="9890191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FDC298C-C361-41FD-BDDF-C7CA28F94F7B}"/>
                  </a:ext>
                </a:extLst>
              </p:cNvPr>
              <p:cNvSpPr/>
              <p:nvPr/>
            </p:nvSpPr>
            <p:spPr>
              <a:xfrm>
                <a:off x="13931983" y="6392056"/>
                <a:ext cx="4309193" cy="58477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23137"/>
                </a:schemeClr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3200" b="1" dirty="0">
                    <a:solidFill>
                      <a:srgbClr val="5F606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Unstable rack currents</a:t>
                </a:r>
                <a:endParaRPr lang="en-US" sz="3200" b="1" dirty="0"/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6AD47CDC-8C83-4F6C-9A13-4CD0F2392DB6}"/>
                  </a:ext>
                </a:extLst>
              </p:cNvPr>
              <p:cNvGrpSpPr/>
              <p:nvPr/>
            </p:nvGrpSpPr>
            <p:grpSpPr>
              <a:xfrm>
                <a:off x="11393714" y="2202309"/>
                <a:ext cx="9732843" cy="9562999"/>
                <a:chOff x="11081614" y="2197704"/>
                <a:chExt cx="10044943" cy="10208109"/>
              </a:xfrm>
            </p:grpSpPr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58DCB578-091B-4CC9-9AA1-F4C84EDEB5C5}"/>
                    </a:ext>
                  </a:extLst>
                </p:cNvPr>
                <p:cNvGrpSpPr/>
                <p:nvPr/>
              </p:nvGrpSpPr>
              <p:grpSpPr>
                <a:xfrm>
                  <a:off x="11953396" y="2197704"/>
                  <a:ext cx="9173161" cy="10208109"/>
                  <a:chOff x="11590536" y="2197704"/>
                  <a:chExt cx="9173161" cy="10208109"/>
                </a:xfrm>
              </p:grpSpPr>
              <p:pic>
                <p:nvPicPr>
                  <p:cNvPr id="14" name="Picture 13" descr="A close up of a map&#10;&#10;Description automatically generated">
                    <a:extLst>
                      <a:ext uri="{FF2B5EF4-FFF2-40B4-BE49-F238E27FC236}">
                        <a16:creationId xmlns:a16="http://schemas.microsoft.com/office/drawing/2014/main" id="{14BC79AC-BB44-4390-8D9F-4983B58772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3280" t="2220"/>
                  <a:stretch/>
                </p:blipFill>
                <p:spPr>
                  <a:xfrm>
                    <a:off x="11590536" y="2807368"/>
                    <a:ext cx="9173161" cy="9598445"/>
                  </a:xfrm>
                  <a:prstGeom prst="rect">
                    <a:avLst/>
                  </a:prstGeom>
                </p:spPr>
              </p:pic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20E47B2F-CFAE-45A2-A78B-91100C821F78}"/>
                      </a:ext>
                    </a:extLst>
                  </p:cNvPr>
                  <p:cNvSpPr txBox="1"/>
                  <p:nvPr/>
                </p:nvSpPr>
                <p:spPr>
                  <a:xfrm>
                    <a:off x="14477700" y="2197704"/>
                    <a:ext cx="4339837" cy="6899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600" dirty="0">
                        <a:latin typeface="Source Sans Pro" panose="020B0503030403020204" pitchFamily="34" charset="0"/>
                        <a:ea typeface="Source Sans Pro" panose="020B0503030403020204" pitchFamily="34" charset="0"/>
                      </a:rPr>
                      <a:t>Racks Input Currents</a:t>
                    </a:r>
                  </a:p>
                </p:txBody>
              </p:sp>
            </p:grp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D40FDBF1-C0A8-43FF-9A88-92E725374BD4}"/>
                    </a:ext>
                  </a:extLst>
                </p:cNvPr>
                <p:cNvSpPr txBox="1"/>
                <p:nvPr/>
              </p:nvSpPr>
              <p:spPr>
                <a:xfrm rot="16200000">
                  <a:off x="10710519" y="6754772"/>
                  <a:ext cx="1388522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dirty="0" err="1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I</a:t>
                  </a:r>
                  <a:r>
                    <a:rPr lang="en-US" sz="2400" dirty="0" err="1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rms</a:t>
                  </a:r>
                  <a:r>
                    <a:rPr lang="en-US" sz="2400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 </a:t>
                  </a:r>
                  <a:r>
                    <a:rPr lang="en-US" sz="3600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(A)</a:t>
                  </a:r>
                </a:p>
              </p:txBody>
            </p:sp>
          </p:grp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337BEB5-6B9B-4854-8445-36DD86C5F13E}"/>
                  </a:ext>
                </a:extLst>
              </p:cNvPr>
              <p:cNvSpPr txBox="1"/>
              <p:nvPr/>
            </p:nvSpPr>
            <p:spPr>
              <a:xfrm>
                <a:off x="16101093" y="11446169"/>
                <a:ext cx="1749197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Time</a:t>
                </a:r>
                <a:r>
                  <a:rPr lang="en-US" sz="24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</a:t>
                </a:r>
                <a:r>
                  <a:rPr lang="en-US" sz="36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(s)</a:t>
                </a: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2C7838FB-81EB-41C3-BEF0-9F8CA80EE727}"/>
                  </a:ext>
                </a:extLst>
              </p:cNvPr>
              <p:cNvCxnSpPr/>
              <p:nvPr/>
            </p:nvCxnSpPr>
            <p:spPr>
              <a:xfrm>
                <a:off x="14659934" y="3475764"/>
                <a:ext cx="736980" cy="0"/>
              </a:xfrm>
              <a:prstGeom prst="line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F4D9393-802E-4BBD-99FA-648D6DDB203F}"/>
                  </a:ext>
                </a:extLst>
              </p:cNvPr>
              <p:cNvSpPr txBox="1"/>
              <p:nvPr/>
            </p:nvSpPr>
            <p:spPr>
              <a:xfrm>
                <a:off x="13153831" y="3228864"/>
                <a:ext cx="1361270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Phase A</a:t>
                </a:r>
              </a:p>
            </p:txBody>
          </p: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B739D827-36D0-4E7A-A631-C87340C0F920}"/>
                  </a:ext>
                </a:extLst>
              </p:cNvPr>
              <p:cNvCxnSpPr/>
              <p:nvPr/>
            </p:nvCxnSpPr>
            <p:spPr>
              <a:xfrm>
                <a:off x="14673580" y="3925672"/>
                <a:ext cx="736980" cy="0"/>
              </a:xfrm>
              <a:prstGeom prst="line">
                <a:avLst/>
              </a:prstGeom>
              <a:solidFill>
                <a:schemeClr val="bg1"/>
              </a:solidFill>
              <a:ln w="38100">
                <a:solidFill>
                  <a:srgbClr val="00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62B95F2-B704-42DF-9E13-D86DECC07CCC}"/>
                  </a:ext>
                </a:extLst>
              </p:cNvPr>
              <p:cNvSpPr txBox="1"/>
              <p:nvPr/>
            </p:nvSpPr>
            <p:spPr>
              <a:xfrm>
                <a:off x="13153831" y="3677956"/>
                <a:ext cx="1377300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Phase B</a:t>
                </a:r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EF168AE0-0320-471A-948B-3128000A7478}"/>
                  </a:ext>
                </a:extLst>
              </p:cNvPr>
              <p:cNvCxnSpPr/>
              <p:nvPr/>
            </p:nvCxnSpPr>
            <p:spPr>
              <a:xfrm>
                <a:off x="14662785" y="4384914"/>
                <a:ext cx="736980" cy="0"/>
              </a:xfrm>
              <a:prstGeom prst="line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664BA7E7-DBD7-4F73-94F8-0D793D37A475}"/>
                  </a:ext>
                </a:extLst>
              </p:cNvPr>
              <p:cNvSpPr txBox="1"/>
              <p:nvPr/>
            </p:nvSpPr>
            <p:spPr>
              <a:xfrm>
                <a:off x="13146641" y="4118989"/>
                <a:ext cx="1370888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Phase C</a:t>
                </a:r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2F72143-BD21-4754-937E-FCC4814AEE8E}"/>
                </a:ext>
              </a:extLst>
            </p:cNvPr>
            <p:cNvSpPr/>
            <p:nvPr/>
          </p:nvSpPr>
          <p:spPr>
            <a:xfrm>
              <a:off x="14215796" y="6639063"/>
              <a:ext cx="4309193" cy="584775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23137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5F606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Unstable rack currents</a:t>
              </a:r>
              <a:endParaRPr lang="en-US" sz="3200" b="1" dirty="0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A4D13963-D41E-42FB-B957-0144D8A7C9AE}"/>
              </a:ext>
            </a:extLst>
          </p:cNvPr>
          <p:cNvSpPr/>
          <p:nvPr/>
        </p:nvSpPr>
        <p:spPr>
          <a:xfrm>
            <a:off x="3048147" y="8513868"/>
            <a:ext cx="4318811" cy="584775"/>
          </a:xfrm>
          <a:prstGeom prst="rect">
            <a:avLst/>
          </a:prstGeom>
          <a:solidFill>
            <a:schemeClr val="accent6">
              <a:lumMod val="40000"/>
              <a:lumOff val="60000"/>
              <a:alpha val="23137"/>
            </a:schemeClr>
          </a:solidFill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Unstable rack voltages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07120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3;p13">
            <a:extLst>
              <a:ext uri="{FF2B5EF4-FFF2-40B4-BE49-F238E27FC236}">
                <a16:creationId xmlns:a16="http://schemas.microsoft.com/office/drawing/2014/main" id="{C045A7A2-6BDF-4487-88CE-8D89D09481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6475" y="730251"/>
            <a:ext cx="21031200" cy="1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cap="small" dirty="0"/>
              <a:t>Impedance Spec</a:t>
            </a:r>
            <a:endParaRPr sz="10000" b="0" i="0" u="none" strike="noStrike" cap="none" dirty="0">
              <a:solidFill>
                <a:srgbClr val="53535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AD460C-77C4-4AB3-A30C-66CF4883A648}"/>
              </a:ext>
            </a:extLst>
          </p:cNvPr>
          <p:cNvSpPr/>
          <p:nvPr/>
        </p:nvSpPr>
        <p:spPr>
          <a:xfrm>
            <a:off x="1114119" y="2886830"/>
            <a:ext cx="18047337" cy="2497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 The spec ensures </a:t>
            </a:r>
            <a:r>
              <a:rPr lang="en-US" sz="3600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system stability by design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 Specify the maximum inductance limit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 Applies to all passive electrical components - Switchboards, Reactors, Busways and Cables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E52ACCAB-9055-413A-9640-106B7AE99A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325920"/>
              </p:ext>
            </p:extLst>
          </p:nvPr>
        </p:nvGraphicFramePr>
        <p:xfrm>
          <a:off x="3057099" y="7432466"/>
          <a:ext cx="16445552" cy="2945448"/>
        </p:xfrm>
        <a:graphic>
          <a:graphicData uri="http://schemas.openxmlformats.org/drawingml/2006/table">
            <a:tbl>
              <a:tblPr bandRow="1"/>
              <a:tblGrid>
                <a:gridCol w="5918907">
                  <a:extLst>
                    <a:ext uri="{9D8B030D-6E8A-4147-A177-3AD203B41FA5}">
                      <a16:colId xmlns:a16="http://schemas.microsoft.com/office/drawing/2014/main" val="129856348"/>
                    </a:ext>
                  </a:extLst>
                </a:gridCol>
                <a:gridCol w="3924254">
                  <a:extLst>
                    <a:ext uri="{9D8B030D-6E8A-4147-A177-3AD203B41FA5}">
                      <a16:colId xmlns:a16="http://schemas.microsoft.com/office/drawing/2014/main" val="1904588418"/>
                    </a:ext>
                  </a:extLst>
                </a:gridCol>
                <a:gridCol w="3472921">
                  <a:extLst>
                    <a:ext uri="{9D8B030D-6E8A-4147-A177-3AD203B41FA5}">
                      <a16:colId xmlns:a16="http://schemas.microsoft.com/office/drawing/2014/main" val="3158906994"/>
                    </a:ext>
                  </a:extLst>
                </a:gridCol>
                <a:gridCol w="3129470">
                  <a:extLst>
                    <a:ext uri="{9D8B030D-6E8A-4147-A177-3AD203B41FA5}">
                      <a16:colId xmlns:a16="http://schemas.microsoft.com/office/drawing/2014/main" val="3260529840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36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  <a:sym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C73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3600" b="1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  <a:sym typeface="Arial"/>
                        </a:rPr>
                        <a:t>Main Switchboard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C73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3600" b="1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  <a:sym typeface="Arial"/>
                        </a:rPr>
                        <a:t>Reactor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C73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3600" b="1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  <a:sym typeface="Arial"/>
                        </a:rPr>
                        <a:t>Busway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C7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1033317"/>
                  </a:ext>
                </a:extLst>
              </a:tr>
              <a:tr h="219673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3600" b="0" i="0" u="none" strike="noStrike" cap="none" dirty="0">
                          <a:solidFill>
                            <a:srgbClr val="5F606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  <a:sym typeface="Arial"/>
                        </a:rPr>
                        <a:t>Average self-inductance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3600" b="0" i="0" u="none" strike="noStrike" cap="none">
                          <a:solidFill>
                            <a:srgbClr val="5F606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  <a:sym typeface="Arial"/>
                        </a:rPr>
                        <a:t>12.0 </a:t>
                      </a:r>
                      <a:r>
                        <a:rPr lang="en-US" sz="3600" b="0" i="0" u="none" strike="noStrike" cap="none" dirty="0">
                          <a:solidFill>
                            <a:srgbClr val="5F606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  <a:sym typeface="Arial"/>
                        </a:rPr>
                        <a:t>µH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3600" b="0" i="0" u="none" strike="noStrike" cap="none" dirty="0">
                          <a:solidFill>
                            <a:srgbClr val="5F606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  <a:sym typeface="Arial"/>
                        </a:rPr>
                        <a:t>65.0 µH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3600" b="0" i="0" u="none" strike="noStrike" cap="none" dirty="0">
                          <a:solidFill>
                            <a:srgbClr val="5F606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  <a:sym typeface="Arial"/>
                        </a:rPr>
                        <a:t>13.0 µH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6975884"/>
                  </a:ext>
                </a:extLst>
              </a:tr>
              <a:tr h="216535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3600" b="0" i="0" u="none" strike="noStrike" cap="none" dirty="0">
                          <a:solidFill>
                            <a:srgbClr val="5F606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  <a:sym typeface="Arial"/>
                        </a:rPr>
                        <a:t>Self-inductance deviation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3600" b="0" i="0" u="none" strike="noStrike" cap="none" dirty="0">
                          <a:solidFill>
                            <a:srgbClr val="5F606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  <a:sym typeface="Arial"/>
                        </a:rPr>
                        <a:t>3.0 µH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3600" b="0" i="0" u="none" strike="noStrike" cap="none" dirty="0">
                          <a:solidFill>
                            <a:srgbClr val="5F606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  <a:sym typeface="Arial"/>
                        </a:rPr>
                        <a:t>1.0 µH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3600" b="0" i="0" u="none" strike="noStrike" cap="none" dirty="0">
                          <a:solidFill>
                            <a:srgbClr val="5F606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  <a:sym typeface="Arial"/>
                        </a:rPr>
                        <a:t>1.5 µH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29875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3600" b="0" i="0" u="none" strike="noStrike" cap="none" dirty="0">
                          <a:solidFill>
                            <a:srgbClr val="5F606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  <a:sym typeface="Arial"/>
                        </a:rPr>
                        <a:t>Average mutual inductance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3600" b="0" i="0" u="none" strike="noStrike" cap="none" dirty="0">
                          <a:solidFill>
                            <a:srgbClr val="5F606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  <a:sym typeface="Arial"/>
                        </a:rPr>
                        <a:t>6.5 µH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3600" b="0" i="0" u="none" strike="noStrike" cap="none" dirty="0">
                          <a:solidFill>
                            <a:srgbClr val="5F606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  <a:sym typeface="Arial"/>
                        </a:rPr>
                        <a:t>1.0 µH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3600" b="0" i="0" u="none" strike="noStrike" cap="none" dirty="0">
                          <a:solidFill>
                            <a:srgbClr val="5F606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  <a:sym typeface="Arial"/>
                        </a:rPr>
                        <a:t>7.5 µH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0235795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84ADAF2A-364B-4375-97FB-30D50112A447}"/>
              </a:ext>
            </a:extLst>
          </p:cNvPr>
          <p:cNvSpPr/>
          <p:nvPr/>
        </p:nvSpPr>
        <p:spPr>
          <a:xfrm>
            <a:off x="9393615" y="6497578"/>
            <a:ext cx="4256919" cy="835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Examples of the Spec</a:t>
            </a:r>
          </a:p>
        </p:txBody>
      </p:sp>
      <p:pic>
        <p:nvPicPr>
          <p:cNvPr id="9" name="Google Shape;129;p21">
            <a:extLst>
              <a:ext uri="{FF2B5EF4-FFF2-40B4-BE49-F238E27FC236}">
                <a16:creationId xmlns:a16="http://schemas.microsoft.com/office/drawing/2014/main" id="{B65F086B-FCC7-405B-A5CC-A1790D0523A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27505" y="317018"/>
            <a:ext cx="2863808" cy="28638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BA9632-2B37-E746-8B06-1A308DBBD646}"/>
              </a:ext>
            </a:extLst>
          </p:cNvPr>
          <p:cNvSpPr/>
          <p:nvPr/>
        </p:nvSpPr>
        <p:spPr>
          <a:xfrm>
            <a:off x="1114119" y="11219593"/>
            <a:ext cx="18095018" cy="835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We are engaging vendors to meet this spec and to develop a process of impedance testing </a:t>
            </a:r>
          </a:p>
        </p:txBody>
      </p:sp>
    </p:spTree>
    <p:extLst>
      <p:ext uri="{BB962C8B-B14F-4D97-AF65-F5344CB8AC3E}">
        <p14:creationId xmlns:p14="http://schemas.microsoft.com/office/powerpoint/2010/main" val="876898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3;p13">
            <a:extLst>
              <a:ext uri="{FF2B5EF4-FFF2-40B4-BE49-F238E27FC236}">
                <a16:creationId xmlns:a16="http://schemas.microsoft.com/office/drawing/2014/main" id="{C045A7A2-6BDF-4487-88CE-8D89D09481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6475" y="730251"/>
            <a:ext cx="21031200" cy="1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cap="small" dirty="0"/>
              <a:t>Impedance Composition </a:t>
            </a:r>
            <a:endParaRPr sz="10000" b="0" i="0" u="none" strike="noStrike" cap="none" dirty="0">
              <a:solidFill>
                <a:srgbClr val="53535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9" name="Google Shape;129;p21">
            <a:extLst>
              <a:ext uri="{FF2B5EF4-FFF2-40B4-BE49-F238E27FC236}">
                <a16:creationId xmlns:a16="http://schemas.microsoft.com/office/drawing/2014/main" id="{AFB6F1AF-FDAE-4891-A188-56F4861E77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27505" y="317018"/>
            <a:ext cx="2863808" cy="286380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79646144-D9F3-F847-A9E5-615C7D6AA7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7882199"/>
              </p:ext>
            </p:extLst>
          </p:nvPr>
        </p:nvGraphicFramePr>
        <p:xfrm>
          <a:off x="2999051" y="2842703"/>
          <a:ext cx="20229713" cy="9553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7532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B9A1-D742-4810-AF06-BC2C5F32CB96}"/>
              </a:ext>
            </a:extLst>
          </p:cNvPr>
          <p:cNvSpPr/>
          <p:nvPr/>
        </p:nvSpPr>
        <p:spPr>
          <a:xfrm>
            <a:off x="3412421" y="4121624"/>
            <a:ext cx="17004625" cy="36264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51F597DD-5693-4861-82BD-749B6004E5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1983590"/>
              </p:ext>
            </p:extLst>
          </p:nvPr>
        </p:nvGraphicFramePr>
        <p:xfrm>
          <a:off x="2074459" y="3029804"/>
          <a:ext cx="18479063" cy="8761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Google Shape;53;p13">
            <a:extLst>
              <a:ext uri="{FF2B5EF4-FFF2-40B4-BE49-F238E27FC236}">
                <a16:creationId xmlns:a16="http://schemas.microsoft.com/office/drawing/2014/main" id="{C045A7A2-6BDF-4487-88CE-8D89D09481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6475" y="730251"/>
            <a:ext cx="21031200" cy="1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cap="small" dirty="0"/>
              <a:t>Main Switchboard Comparison</a:t>
            </a:r>
            <a:endParaRPr sz="10000" b="0" i="0" u="none" strike="noStrike" cap="none" dirty="0">
              <a:solidFill>
                <a:srgbClr val="53535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83E762-ED5B-40DD-9480-2A9A77BF0E01}"/>
              </a:ext>
            </a:extLst>
          </p:cNvPr>
          <p:cNvCxnSpPr>
            <a:cxnSpLocks/>
          </p:cNvCxnSpPr>
          <p:nvPr/>
        </p:nvCxnSpPr>
        <p:spPr>
          <a:xfrm>
            <a:off x="3388037" y="7748110"/>
            <a:ext cx="17004625" cy="0"/>
          </a:xfrm>
          <a:prstGeom prst="line">
            <a:avLst/>
          </a:prstGeom>
          <a:ln w="88900">
            <a:solidFill>
              <a:srgbClr val="5725E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oogle Shape;129;p21">
            <a:extLst>
              <a:ext uri="{FF2B5EF4-FFF2-40B4-BE49-F238E27FC236}">
                <a16:creationId xmlns:a16="http://schemas.microsoft.com/office/drawing/2014/main" id="{62638A74-63BA-46D8-B97F-F7734299EE2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727505" y="317018"/>
            <a:ext cx="2863808" cy="286380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6EBA97D-4D5B-8B4D-8291-0F8F60B7293C}"/>
              </a:ext>
            </a:extLst>
          </p:cNvPr>
          <p:cNvSpPr/>
          <p:nvPr/>
        </p:nvSpPr>
        <p:spPr>
          <a:xfrm>
            <a:off x="19810420" y="7355448"/>
            <a:ext cx="31416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5725E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Spec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03FA7B-17D2-498C-B890-90250BD4F995}"/>
              </a:ext>
            </a:extLst>
          </p:cNvPr>
          <p:cNvSpPr txBox="1"/>
          <p:nvPr/>
        </p:nvSpPr>
        <p:spPr>
          <a:xfrm rot="18314340">
            <a:off x="12505408" y="5118668"/>
            <a:ext cx="10951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Fail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0B4D74-3CAA-4470-B620-1EC1A33E0FEF}"/>
              </a:ext>
            </a:extLst>
          </p:cNvPr>
          <p:cNvSpPr txBox="1"/>
          <p:nvPr/>
        </p:nvSpPr>
        <p:spPr>
          <a:xfrm rot="18314340">
            <a:off x="12432951" y="9839174"/>
            <a:ext cx="13195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Pass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5A33B0-AA83-4AB2-966C-45B3B77C9DEC}"/>
              </a:ext>
            </a:extLst>
          </p:cNvPr>
          <p:cNvSpPr/>
          <p:nvPr/>
        </p:nvSpPr>
        <p:spPr>
          <a:xfrm rot="16200000">
            <a:off x="-326921" y="7304460"/>
            <a:ext cx="33842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Inductance (µH) </a:t>
            </a:r>
          </a:p>
        </p:txBody>
      </p:sp>
    </p:spTree>
    <p:extLst>
      <p:ext uri="{BB962C8B-B14F-4D97-AF65-F5344CB8AC3E}">
        <p14:creationId xmlns:p14="http://schemas.microsoft.com/office/powerpoint/2010/main" val="3881622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6D2C7A-2DCD-4139-A313-0E157C17913F}"/>
              </a:ext>
            </a:extLst>
          </p:cNvPr>
          <p:cNvSpPr/>
          <p:nvPr/>
        </p:nvSpPr>
        <p:spPr>
          <a:xfrm>
            <a:off x="3385997" y="4094328"/>
            <a:ext cx="17031918" cy="36537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53;p13">
            <a:extLst>
              <a:ext uri="{FF2B5EF4-FFF2-40B4-BE49-F238E27FC236}">
                <a16:creationId xmlns:a16="http://schemas.microsoft.com/office/drawing/2014/main" id="{C045A7A2-6BDF-4487-88CE-8D89D09481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6475" y="730251"/>
            <a:ext cx="21031200" cy="1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cap="small" dirty="0"/>
              <a:t>Main Switchboard Comparison</a:t>
            </a:r>
            <a:endParaRPr sz="10000" b="0" i="0" u="none" strike="noStrike" cap="none" dirty="0">
              <a:solidFill>
                <a:srgbClr val="53535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8" name="Google Shape;129;p21">
            <a:extLst>
              <a:ext uri="{FF2B5EF4-FFF2-40B4-BE49-F238E27FC236}">
                <a16:creationId xmlns:a16="http://schemas.microsoft.com/office/drawing/2014/main" id="{62638A74-63BA-46D8-B97F-F7734299EE2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27505" y="317018"/>
            <a:ext cx="2863808" cy="28638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09CD059-AE4F-4B92-99A9-1F33F268E287}"/>
              </a:ext>
            </a:extLst>
          </p:cNvPr>
          <p:cNvGrpSpPr/>
          <p:nvPr/>
        </p:nvGrpSpPr>
        <p:grpSpPr>
          <a:xfrm>
            <a:off x="1915019" y="3070746"/>
            <a:ext cx="18980567" cy="9116705"/>
            <a:chOff x="1136232" y="3070746"/>
            <a:chExt cx="18980567" cy="9116705"/>
          </a:xfrm>
        </p:grpSpPr>
        <p:graphicFrame>
          <p:nvGraphicFramePr>
            <p:cNvPr id="15" name="Chart 14">
              <a:extLst>
                <a:ext uri="{FF2B5EF4-FFF2-40B4-BE49-F238E27FC236}">
                  <a16:creationId xmlns:a16="http://schemas.microsoft.com/office/drawing/2014/main" id="{3B53005D-0FE4-4126-9BDB-A3D8B2BDA7D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11509195"/>
                </p:ext>
              </p:extLst>
            </p:nvPr>
          </p:nvGraphicFramePr>
          <p:xfrm>
            <a:off x="1136232" y="3070746"/>
            <a:ext cx="18980567" cy="911670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FC204F1-300B-4AD8-BC46-647C208810AA}"/>
                </a:ext>
              </a:extLst>
            </p:cNvPr>
            <p:cNvCxnSpPr>
              <a:cxnSpLocks/>
            </p:cNvCxnSpPr>
            <p:nvPr/>
          </p:nvCxnSpPr>
          <p:spPr>
            <a:xfrm>
              <a:off x="2620858" y="7748110"/>
              <a:ext cx="17031918" cy="0"/>
            </a:xfrm>
            <a:prstGeom prst="line">
              <a:avLst/>
            </a:prstGeom>
            <a:ln w="88900">
              <a:solidFill>
                <a:srgbClr val="5725E3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4EB3DBC1-6F71-44A0-B2E1-EA66A48A9B82}"/>
              </a:ext>
            </a:extLst>
          </p:cNvPr>
          <p:cNvSpPr/>
          <p:nvPr/>
        </p:nvSpPr>
        <p:spPr>
          <a:xfrm>
            <a:off x="19661164" y="7369096"/>
            <a:ext cx="31416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5725E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Spec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7B35EA-0C39-4E2A-90FC-4EF125E31B88}"/>
              </a:ext>
            </a:extLst>
          </p:cNvPr>
          <p:cNvSpPr/>
          <p:nvPr/>
        </p:nvSpPr>
        <p:spPr>
          <a:xfrm rot="16200000">
            <a:off x="-313273" y="7290812"/>
            <a:ext cx="33842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Inductance (µH) </a:t>
            </a:r>
          </a:p>
        </p:txBody>
      </p:sp>
    </p:spTree>
    <p:extLst>
      <p:ext uri="{BB962C8B-B14F-4D97-AF65-F5344CB8AC3E}">
        <p14:creationId xmlns:p14="http://schemas.microsoft.com/office/powerpoint/2010/main" val="1837297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4;p12">
            <a:extLst>
              <a:ext uri="{FF2B5EF4-FFF2-40B4-BE49-F238E27FC236}">
                <a16:creationId xmlns:a16="http://schemas.microsoft.com/office/drawing/2014/main" id="{C6965893-7392-4618-ABC4-5F21E30D91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5840" y="3498574"/>
            <a:ext cx="16561500" cy="7829476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cap="small" dirty="0"/>
              <a:t>Data Center Electrical Spec for System Stability</a:t>
            </a:r>
            <a:br>
              <a:rPr lang="en-US" dirty="0"/>
            </a:br>
            <a:endParaRPr dirty="0">
              <a:solidFill>
                <a:schemeClr val="lt2"/>
              </a:solidFill>
            </a:endParaRPr>
          </a:p>
          <a:p>
            <a:pPr lvl="0">
              <a:buClr>
                <a:srgbClr val="5F6062"/>
              </a:buClr>
              <a:buSzPts val="6400"/>
            </a:pPr>
            <a:r>
              <a:rPr lang="en-US" sz="6400" dirty="0">
                <a:solidFill>
                  <a:srgbClr val="5F6062"/>
                </a:solidFill>
              </a:rPr>
              <a:t>Melaku Mihret, Electrical Engineer, Facebook</a:t>
            </a:r>
            <a:br>
              <a:rPr lang="en-US" sz="6400" dirty="0">
                <a:solidFill>
                  <a:srgbClr val="5F6062"/>
                </a:solidFill>
              </a:rPr>
            </a:br>
            <a:endParaRPr sz="6400" dirty="0">
              <a:solidFill>
                <a:schemeClr val="lt2"/>
              </a:solidFill>
            </a:endParaRPr>
          </a:p>
        </p:txBody>
      </p:sp>
      <p:pic>
        <p:nvPicPr>
          <p:cNvPr id="5" name="Google Shape;47;p12">
            <a:extLst>
              <a:ext uri="{FF2B5EF4-FFF2-40B4-BE49-F238E27FC236}">
                <a16:creationId xmlns:a16="http://schemas.microsoft.com/office/drawing/2014/main" id="{B39363D2-85F7-4CFB-85E6-8EAD01B3239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174838" y="6139892"/>
            <a:ext cx="4612202" cy="461220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5;p12">
            <a:extLst>
              <a:ext uri="{FF2B5EF4-FFF2-40B4-BE49-F238E27FC236}">
                <a16:creationId xmlns:a16="http://schemas.microsoft.com/office/drawing/2014/main" id="{97359EFD-810B-455C-937D-7B27E13B75F6}"/>
              </a:ext>
            </a:extLst>
          </p:cNvPr>
          <p:cNvSpPr txBox="1"/>
          <p:nvPr/>
        </p:nvSpPr>
        <p:spPr>
          <a:xfrm>
            <a:off x="18356580" y="537772"/>
            <a:ext cx="5553659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5F6062"/>
              </a:buClr>
              <a:buSzPts val="6400"/>
            </a:pPr>
            <a:r>
              <a:rPr lang="en-US" sz="66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DATA CENTER FACILITIES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</a:pPr>
            <a:endParaRPr sz="6400" b="0" i="0" u="none" strike="noStrike" cap="none" dirty="0">
              <a:solidFill>
                <a:srgbClr val="5F606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137563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0F7A4AE-B856-458C-A479-68F3F0855322}"/>
              </a:ext>
            </a:extLst>
          </p:cNvPr>
          <p:cNvSpPr/>
          <p:nvPr/>
        </p:nvSpPr>
        <p:spPr>
          <a:xfrm>
            <a:off x="3364741" y="4107976"/>
            <a:ext cx="17283675" cy="36401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53;p13">
            <a:extLst>
              <a:ext uri="{FF2B5EF4-FFF2-40B4-BE49-F238E27FC236}">
                <a16:creationId xmlns:a16="http://schemas.microsoft.com/office/drawing/2014/main" id="{C045A7A2-6BDF-4487-88CE-8D89D09481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6475" y="730251"/>
            <a:ext cx="21031200" cy="1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cap="small" dirty="0"/>
              <a:t>Main Switchboard Comparison</a:t>
            </a:r>
            <a:endParaRPr sz="10000" b="0" i="0" u="none" strike="noStrike" cap="none" dirty="0">
              <a:solidFill>
                <a:srgbClr val="53535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3CB3C158-99BA-4F12-BEF3-5B7D42AFAE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6173825"/>
              </p:ext>
            </p:extLst>
          </p:nvPr>
        </p:nvGraphicFramePr>
        <p:xfrm>
          <a:off x="2320123" y="3002507"/>
          <a:ext cx="18573954" cy="8830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8" name="Google Shape;129;p21">
            <a:extLst>
              <a:ext uri="{FF2B5EF4-FFF2-40B4-BE49-F238E27FC236}">
                <a16:creationId xmlns:a16="http://schemas.microsoft.com/office/drawing/2014/main" id="{62638A74-63BA-46D8-B97F-F7734299EE2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727505" y="317018"/>
            <a:ext cx="2863808" cy="28638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CC2CDD5-8065-42CA-8F32-29ACF425FCD6}"/>
              </a:ext>
            </a:extLst>
          </p:cNvPr>
          <p:cNvCxnSpPr>
            <a:cxnSpLocks/>
          </p:cNvCxnSpPr>
          <p:nvPr/>
        </p:nvCxnSpPr>
        <p:spPr>
          <a:xfrm>
            <a:off x="3364741" y="7748107"/>
            <a:ext cx="17283675" cy="0"/>
          </a:xfrm>
          <a:prstGeom prst="line">
            <a:avLst/>
          </a:prstGeom>
          <a:ln w="88900">
            <a:solidFill>
              <a:srgbClr val="5725E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8EF9FE2D-EABB-436C-8984-93601E069787}"/>
              </a:ext>
            </a:extLst>
          </p:cNvPr>
          <p:cNvSpPr/>
          <p:nvPr/>
        </p:nvSpPr>
        <p:spPr>
          <a:xfrm>
            <a:off x="19922083" y="7382741"/>
            <a:ext cx="31931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5725E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Spec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54EC90-7370-4677-9B20-CCA5E3219900}"/>
              </a:ext>
            </a:extLst>
          </p:cNvPr>
          <p:cNvSpPr/>
          <p:nvPr/>
        </p:nvSpPr>
        <p:spPr>
          <a:xfrm rot="16200000">
            <a:off x="-94904" y="7372700"/>
            <a:ext cx="33842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Inductance (µH) </a:t>
            </a:r>
          </a:p>
        </p:txBody>
      </p:sp>
    </p:spTree>
    <p:extLst>
      <p:ext uri="{BB962C8B-B14F-4D97-AF65-F5344CB8AC3E}">
        <p14:creationId xmlns:p14="http://schemas.microsoft.com/office/powerpoint/2010/main" val="32003373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5;p15">
            <a:extLst>
              <a:ext uri="{FF2B5EF4-FFF2-40B4-BE49-F238E27FC236}">
                <a16:creationId xmlns:a16="http://schemas.microsoft.com/office/drawing/2014/main" id="{ECA195CC-7776-429E-A8ED-879CD8AD5C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3191" y="5936235"/>
            <a:ext cx="23546553" cy="1601400"/>
          </a:xfrm>
          <a:prstGeom prst="rect">
            <a:avLst/>
          </a:prstGeom>
          <a:solidFill>
            <a:srgbClr val="97C77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</a:pPr>
            <a:r>
              <a:rPr lang="en-US" sz="10000" b="1" i="0" u="none" strike="noStrike" cap="none" dirty="0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How to Improve System Stability?</a:t>
            </a:r>
            <a:endParaRPr sz="10000" b="1" i="0" u="none" strike="noStrike" cap="none" dirty="0">
              <a:solidFill>
                <a:schemeClr val="bg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215371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BAA948C-D5DC-4ADF-A29E-141329849551}"/>
              </a:ext>
            </a:extLst>
          </p:cNvPr>
          <p:cNvSpPr/>
          <p:nvPr/>
        </p:nvSpPr>
        <p:spPr>
          <a:xfrm>
            <a:off x="775621" y="5180200"/>
            <a:ext cx="7046704" cy="62260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53;p13">
            <a:extLst>
              <a:ext uri="{FF2B5EF4-FFF2-40B4-BE49-F238E27FC236}">
                <a16:creationId xmlns:a16="http://schemas.microsoft.com/office/drawing/2014/main" id="{C045A7A2-6BDF-4487-88CE-8D89D09481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6475" y="730251"/>
            <a:ext cx="21031200" cy="1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cap="small" dirty="0"/>
              <a:t>Zero Sequence is the Weakest Link</a:t>
            </a:r>
            <a:endParaRPr sz="10000" b="0" i="0" u="none" strike="noStrike" cap="none" dirty="0">
              <a:solidFill>
                <a:srgbClr val="53535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7" name="Google Shape;129;p21">
            <a:extLst>
              <a:ext uri="{FF2B5EF4-FFF2-40B4-BE49-F238E27FC236}">
                <a16:creationId xmlns:a16="http://schemas.microsoft.com/office/drawing/2014/main" id="{BF43A15A-E795-4B5F-B13A-EFA5DD696D8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27505" y="317018"/>
            <a:ext cx="2863808" cy="2863808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980839C-4E34-4FC3-8F97-AE3B75A4629A}"/>
              </a:ext>
            </a:extLst>
          </p:cNvPr>
          <p:cNvSpPr txBox="1"/>
          <p:nvPr/>
        </p:nvSpPr>
        <p:spPr>
          <a:xfrm>
            <a:off x="7078821" y="10252094"/>
            <a:ext cx="1450825" cy="878177"/>
          </a:xfrm>
          <a:prstGeom prst="rect">
            <a:avLst/>
          </a:prstGeom>
          <a:ln w="19050">
            <a:noFill/>
          </a:ln>
        </p:spPr>
        <p:txBody>
          <a:bodyPr wrap="none" rtlCol="0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4E5665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PTX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i="0" u="none" strike="noStrike" kern="0" cap="none" spc="0" normalizeH="0" baseline="0" noProof="0" dirty="0">
              <a:ln>
                <a:noFill/>
              </a:ln>
              <a:solidFill>
                <a:srgbClr val="4E5665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B5BD3BC-C558-496C-9E4A-44AFC185087A}"/>
              </a:ext>
            </a:extLst>
          </p:cNvPr>
          <p:cNvSpPr txBox="1"/>
          <p:nvPr/>
        </p:nvSpPr>
        <p:spPr>
          <a:xfrm>
            <a:off x="5406575" y="10559170"/>
            <a:ext cx="1407031" cy="719414"/>
          </a:xfrm>
          <a:prstGeom prst="rect">
            <a:avLst/>
          </a:prstGeom>
          <a:ln w="19050">
            <a:noFill/>
          </a:ln>
        </p:spPr>
        <p:txBody>
          <a:bodyPr wrap="none" rtlCol="0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4E5665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MVS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44293D2-8154-47EB-99B2-79394BED70E9}"/>
              </a:ext>
            </a:extLst>
          </p:cNvPr>
          <p:cNvSpPr txBox="1"/>
          <p:nvPr/>
        </p:nvSpPr>
        <p:spPr>
          <a:xfrm>
            <a:off x="9020649" y="10416902"/>
            <a:ext cx="1407031" cy="999462"/>
          </a:xfrm>
          <a:prstGeom prst="rect">
            <a:avLst/>
          </a:prstGeom>
          <a:ln w="19050">
            <a:noFill/>
          </a:ln>
        </p:spPr>
        <p:txBody>
          <a:bodyPr wrap="none" rtlCol="0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4E5665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MSB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BF1F44-3E09-496B-92CC-7C19FCC894B1}"/>
              </a:ext>
            </a:extLst>
          </p:cNvPr>
          <p:cNvSpPr txBox="1"/>
          <p:nvPr/>
        </p:nvSpPr>
        <p:spPr>
          <a:xfrm>
            <a:off x="15453429" y="9684281"/>
            <a:ext cx="1407031" cy="671948"/>
          </a:xfrm>
          <a:prstGeom prst="rect">
            <a:avLst/>
          </a:prstGeom>
          <a:ln w="19050">
            <a:noFill/>
          </a:ln>
        </p:spPr>
        <p:txBody>
          <a:bodyPr wrap="none" rtlCol="0">
            <a:normAutofit lnSpcReduction="1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4E5665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Busway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50BC2E7-B7B0-4F85-A379-78A9F1115BB2}"/>
              </a:ext>
            </a:extLst>
          </p:cNvPr>
          <p:cNvSpPr txBox="1"/>
          <p:nvPr/>
        </p:nvSpPr>
        <p:spPr>
          <a:xfrm>
            <a:off x="11709613" y="9063994"/>
            <a:ext cx="2033199" cy="1114580"/>
          </a:xfrm>
          <a:prstGeom prst="rect">
            <a:avLst/>
          </a:prstGeom>
          <a:ln w="19050">
            <a:noFill/>
          </a:ln>
        </p:spPr>
        <p:txBody>
          <a:bodyPr wrap="none" rtlCol="0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4E5665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SB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EDF2FBA-6919-43EB-9CB3-FDE0BA2D8344}"/>
              </a:ext>
            </a:extLst>
          </p:cNvPr>
          <p:cNvGrpSpPr/>
          <p:nvPr/>
        </p:nvGrpSpPr>
        <p:grpSpPr>
          <a:xfrm>
            <a:off x="775621" y="3852999"/>
            <a:ext cx="17336914" cy="6456766"/>
            <a:chOff x="775621" y="3852999"/>
            <a:chExt cx="17336914" cy="6456766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C8B485E8-D000-4F62-9A4B-C2381F1CBD1B}"/>
                </a:ext>
              </a:extLst>
            </p:cNvPr>
            <p:cNvGrpSpPr/>
            <p:nvPr/>
          </p:nvGrpSpPr>
          <p:grpSpPr>
            <a:xfrm>
              <a:off x="9605513" y="3852999"/>
              <a:ext cx="6521317" cy="4326331"/>
              <a:chOff x="9605513" y="3852999"/>
              <a:chExt cx="6521317" cy="4326331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812EADB4-2FFD-432E-828F-EB9E9DE1FE99}"/>
                  </a:ext>
                </a:extLst>
              </p:cNvPr>
              <p:cNvCxnSpPr>
                <a:cxnSpLocks/>
                <a:endCxn id="57" idx="1"/>
              </p:cNvCxnSpPr>
              <p:nvPr/>
            </p:nvCxnSpPr>
            <p:spPr>
              <a:xfrm>
                <a:off x="9605513" y="4656171"/>
                <a:ext cx="701522" cy="0"/>
              </a:xfrm>
              <a:prstGeom prst="line">
                <a:avLst/>
              </a:prstGeom>
              <a:noFill/>
              <a:ln w="50800" cap="flat">
                <a:solidFill>
                  <a:srgbClr val="00B0F0"/>
                </a:solidFill>
                <a:prstDash val="solid"/>
                <a:miter lim="400000"/>
              </a:ln>
              <a:effectLst/>
            </p:spPr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AF9B8EA7-7DC0-4B39-A177-9692C94D95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434632" y="5386644"/>
                <a:ext cx="0" cy="2788347"/>
              </a:xfrm>
              <a:prstGeom prst="line">
                <a:avLst/>
              </a:prstGeom>
              <a:noFill/>
              <a:ln w="50800" cap="flat">
                <a:solidFill>
                  <a:srgbClr val="00B0F0"/>
                </a:solidFill>
                <a:prstDash val="solid"/>
                <a:miter lim="400000"/>
              </a:ln>
              <a:effectLst/>
            </p:spPr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81F3D551-0906-4918-A538-8D1EE514BC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409988" y="8174991"/>
                <a:ext cx="2716842" cy="4339"/>
              </a:xfrm>
              <a:prstGeom prst="line">
                <a:avLst/>
              </a:prstGeom>
              <a:noFill/>
              <a:ln w="50800" cap="flat">
                <a:solidFill>
                  <a:srgbClr val="00B0F0"/>
                </a:solidFill>
                <a:prstDash val="solid"/>
                <a:miter lim="400000"/>
              </a:ln>
              <a:effectLst/>
            </p:spPr>
          </p:cxn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9963B5DF-631E-432C-843A-B261AFCC7356}"/>
                  </a:ext>
                </a:extLst>
              </p:cNvPr>
              <p:cNvSpPr/>
              <p:nvPr/>
            </p:nvSpPr>
            <p:spPr>
              <a:xfrm>
                <a:off x="10307035" y="4205781"/>
                <a:ext cx="1854439" cy="900779"/>
              </a:xfrm>
              <a:prstGeom prst="rect">
                <a:avLst/>
              </a:prstGeom>
              <a:noFill/>
              <a:ln w="31750">
                <a:solidFill>
                  <a:srgbClr val="00B0F0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rot="0" spcFirstLastPara="0" vertOverflow="overflow" horzOverflow="overflow" vert="horz" wrap="square" lIns="76200" tIns="76200" rIns="76200" bIns="762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8763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4000" kern="0" dirty="0">
                    <a:solidFill>
                      <a:srgbClr val="00B0F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Arial"/>
                    <a:sym typeface="FreightSansLFPro Semibold"/>
                  </a:rPr>
                  <a:t>Reactor</a:t>
                </a:r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D7788B99-DEB5-450B-A136-A5BDF645D6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70864" y="4639150"/>
                <a:ext cx="507310" cy="0"/>
              </a:xfrm>
              <a:prstGeom prst="line">
                <a:avLst/>
              </a:prstGeom>
              <a:noFill/>
              <a:ln w="50800" cap="flat">
                <a:solidFill>
                  <a:srgbClr val="00B0F0"/>
                </a:solidFill>
                <a:prstDash val="solid"/>
                <a:miter lim="400000"/>
              </a:ln>
              <a:effectLst/>
            </p:spPr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66A52086-BC21-459B-91B9-D7F6225D2F5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726213" y="3852999"/>
                <a:ext cx="15668" cy="1741747"/>
              </a:xfrm>
              <a:prstGeom prst="line">
                <a:avLst/>
              </a:prstGeom>
              <a:noFill/>
              <a:ln w="114300" cap="flat">
                <a:solidFill>
                  <a:srgbClr val="00B0F0"/>
                </a:solidFill>
                <a:prstDash val="solid"/>
                <a:miter lim="400000"/>
              </a:ln>
              <a:effectLst/>
            </p:spPr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EFAA02FC-90D8-472E-BA74-EA602ECFE4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65173" y="5401571"/>
                <a:ext cx="682159" cy="0"/>
              </a:xfrm>
              <a:prstGeom prst="line">
                <a:avLst/>
              </a:prstGeom>
              <a:noFill/>
              <a:ln w="50800" cap="flat">
                <a:solidFill>
                  <a:srgbClr val="00B0F0"/>
                </a:solidFill>
                <a:prstDash val="solid"/>
                <a:miter lim="400000"/>
              </a:ln>
              <a:effectLst/>
            </p:spPr>
          </p:cxn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96B9C039-59E9-49DB-A200-383997068D31}"/>
                </a:ext>
              </a:extLst>
            </p:cNvPr>
            <p:cNvGrpSpPr/>
            <p:nvPr/>
          </p:nvGrpSpPr>
          <p:grpSpPr>
            <a:xfrm>
              <a:off x="775621" y="5386644"/>
              <a:ext cx="17336914" cy="4923121"/>
              <a:chOff x="775621" y="5386644"/>
              <a:chExt cx="17336914" cy="4923121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381BC21F-CFC0-4E0B-AE65-D4D64E7E0043}"/>
                  </a:ext>
                </a:extLst>
              </p:cNvPr>
              <p:cNvCxnSpPr>
                <a:cxnSpLocks/>
                <a:stCxn id="72" idx="3"/>
              </p:cNvCxnSpPr>
              <p:nvPr/>
            </p:nvCxnSpPr>
            <p:spPr>
              <a:xfrm>
                <a:off x="5666996" y="8099918"/>
                <a:ext cx="502158" cy="2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400000"/>
              </a:ln>
              <a:effectLst/>
            </p:spPr>
          </p:cxn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917CB439-EECB-42A5-8EAD-4AF880DBEC5D}"/>
                  </a:ext>
                </a:extLst>
              </p:cNvPr>
              <p:cNvGrpSpPr/>
              <p:nvPr/>
            </p:nvGrpSpPr>
            <p:grpSpPr>
              <a:xfrm>
                <a:off x="775621" y="5386644"/>
                <a:ext cx="17336914" cy="4923121"/>
                <a:chOff x="775621" y="5386644"/>
                <a:chExt cx="17336914" cy="4923121"/>
              </a:xfrm>
            </p:grpSpPr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5B694453-E945-4A51-9461-DCE769B9C712}"/>
                    </a:ext>
                  </a:extLst>
                </p:cNvPr>
                <p:cNvSpPr txBox="1"/>
                <p:nvPr/>
              </p:nvSpPr>
              <p:spPr>
                <a:xfrm>
                  <a:off x="775621" y="8790628"/>
                  <a:ext cx="1262093" cy="527643"/>
                </a:xfrm>
                <a:prstGeom prst="rect">
                  <a:avLst/>
                </a:prstGeom>
                <a:ln w="19050">
                  <a:noFill/>
                </a:ln>
              </p:spPr>
              <p:txBody>
                <a:bodyPr wrap="none" rtlCol="0">
                  <a:normAutofit fontScale="25000" lnSpcReduction="20000"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4E5665"/>
                      </a:solidFill>
                      <a:effectLst/>
                      <a:uLnTx/>
                      <a:uFillTx/>
                      <a:latin typeface="Source Sans Pro" panose="020B0503030403020204" pitchFamily="34" charset="0"/>
                      <a:ea typeface="Source Sans Pro" panose="020B0503030403020204" pitchFamily="34" charset="0"/>
                      <a:cs typeface="Arial"/>
                    </a:rPr>
                    <a:t>Utility</a:t>
                  </a:r>
                  <a:endParaRPr kumimoji="0" lang="en-US" sz="3200" i="0" u="none" strike="noStrike" kern="0" cap="none" spc="0" normalizeH="0" baseline="0" noProof="0" dirty="0">
                    <a:ln>
                      <a:noFill/>
                    </a:ln>
                    <a:solidFill>
                      <a:srgbClr val="4E5665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  <a:cs typeface="Arial"/>
                  </a:endParaRPr>
                </a:p>
              </p:txBody>
            </p:sp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531F1AFB-03DB-4752-AB43-0E0D1CEAC67E}"/>
                    </a:ext>
                  </a:extLst>
                </p:cNvPr>
                <p:cNvGrpSpPr/>
                <p:nvPr/>
              </p:nvGrpSpPr>
              <p:grpSpPr>
                <a:xfrm>
                  <a:off x="7329379" y="9374921"/>
                  <a:ext cx="981532" cy="679433"/>
                  <a:chOff x="3784060" y="4383932"/>
                  <a:chExt cx="405318" cy="295072"/>
                </a:xfrm>
              </p:grpSpPr>
              <p:sp>
                <p:nvSpPr>
                  <p:cNvPr id="86" name="Oval 85">
                    <a:extLst>
                      <a:ext uri="{FF2B5EF4-FFF2-40B4-BE49-F238E27FC236}">
                        <a16:creationId xmlns:a16="http://schemas.microsoft.com/office/drawing/2014/main" id="{5B28694A-B4EF-4100-9499-A4116E72D319}"/>
                      </a:ext>
                    </a:extLst>
                  </p:cNvPr>
                  <p:cNvSpPr/>
                  <p:nvPr/>
                </p:nvSpPr>
                <p:spPr>
                  <a:xfrm>
                    <a:off x="3784060" y="4387175"/>
                    <a:ext cx="272374" cy="291829"/>
                  </a:xfrm>
                  <a:prstGeom prst="ellipse">
                    <a:avLst/>
                  </a:prstGeom>
                  <a:noFill/>
                  <a:ln w="31750">
                    <a:solidFill>
                      <a:schemeClr val="bg1">
                        <a:lumMod val="50000"/>
                      </a:schemeClr>
                    </a:solidFill>
                    <a:miter lim="400000"/>
                  </a:ln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rot="0" spcFirstLastPara="0" vertOverflow="overflow" horzOverflow="overflow" vert="horz" wrap="square" lIns="76200" tIns="76200" rIns="76200" bIns="7620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8763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00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Source Sans Pro" panose="020B0503030403020204" pitchFamily="34" charset="0"/>
                      <a:ea typeface="Source Sans Pro" panose="020B0503030403020204" pitchFamily="34" charset="0"/>
                      <a:cs typeface="Arial"/>
                      <a:sym typeface="FreightSansLFPro Semibold"/>
                    </a:endParaRPr>
                  </a:p>
                </p:txBody>
              </p:sp>
              <p:sp>
                <p:nvSpPr>
                  <p:cNvPr id="87" name="Oval 86">
                    <a:extLst>
                      <a:ext uri="{FF2B5EF4-FFF2-40B4-BE49-F238E27FC236}">
                        <a16:creationId xmlns:a16="http://schemas.microsoft.com/office/drawing/2014/main" id="{2A441C95-C065-4AA5-8C67-7E8A03A72845}"/>
                      </a:ext>
                    </a:extLst>
                  </p:cNvPr>
                  <p:cNvSpPr/>
                  <p:nvPr/>
                </p:nvSpPr>
                <p:spPr>
                  <a:xfrm>
                    <a:off x="3917004" y="4383932"/>
                    <a:ext cx="272374" cy="291829"/>
                  </a:xfrm>
                  <a:prstGeom prst="ellipse">
                    <a:avLst/>
                  </a:prstGeom>
                  <a:noFill/>
                  <a:ln w="31750">
                    <a:solidFill>
                      <a:schemeClr val="bg1">
                        <a:lumMod val="50000"/>
                      </a:schemeClr>
                    </a:solidFill>
                    <a:miter lim="400000"/>
                  </a:ln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rot="0" spcFirstLastPara="0" vertOverflow="overflow" horzOverflow="overflow" vert="horz" wrap="square" lIns="76200" tIns="76200" rIns="76200" bIns="7620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8763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00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Source Sans Pro" panose="020B0503030403020204" pitchFamily="34" charset="0"/>
                      <a:ea typeface="Source Sans Pro" panose="020B0503030403020204" pitchFamily="34" charset="0"/>
                      <a:cs typeface="Arial"/>
                      <a:sym typeface="FreightSansLFPro Semibold"/>
                    </a:endParaRPr>
                  </a:p>
                </p:txBody>
              </p:sp>
            </p:grp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26369177-1244-4B01-8307-99FDFAA6CE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97224" y="5386644"/>
                  <a:ext cx="1" cy="4923121"/>
                </a:xfrm>
                <a:prstGeom prst="line">
                  <a:avLst/>
                </a:prstGeom>
                <a:noFill/>
                <a:ln w="155575" cap="flat">
                  <a:solidFill>
                    <a:schemeClr val="bg1">
                      <a:lumMod val="50000"/>
                    </a:schemeClr>
                  </a:solidFill>
                  <a:prstDash val="solid"/>
                  <a:miter lim="400000"/>
                </a:ln>
                <a:effectLst/>
              </p:spPr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9D7CDA06-9D4D-49C6-B85E-ECD245A9359D}"/>
                    </a:ext>
                  </a:extLst>
                </p:cNvPr>
                <p:cNvCxnSpPr>
                  <a:cxnSpLocks/>
                  <a:stCxn id="87" idx="6"/>
                </p:cNvCxnSpPr>
                <p:nvPr/>
              </p:nvCxnSpPr>
              <p:spPr>
                <a:xfrm>
                  <a:off x="8310912" y="9710905"/>
                  <a:ext cx="1313303" cy="11076"/>
                </a:xfrm>
                <a:prstGeom prst="line">
                  <a:avLst/>
                </a:prstGeom>
                <a:noFill/>
                <a:ln w="50800" cap="flat">
                  <a:solidFill>
                    <a:schemeClr val="bg1">
                      <a:lumMod val="50000"/>
                    </a:schemeClr>
                  </a:solidFill>
                  <a:prstDash val="solid"/>
                  <a:miter lim="400000"/>
                </a:ln>
                <a:effectLst/>
              </p:spPr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0D1FD04B-1391-48FE-ABFC-B932596B51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123683" y="8644696"/>
                  <a:ext cx="1012292" cy="17532"/>
                </a:xfrm>
                <a:prstGeom prst="line">
                  <a:avLst/>
                </a:prstGeom>
                <a:noFill/>
                <a:ln w="50800" cap="flat">
                  <a:solidFill>
                    <a:schemeClr val="bg1">
                      <a:lumMod val="50000"/>
                    </a:schemeClr>
                  </a:solidFill>
                  <a:prstDash val="solid"/>
                  <a:miter lim="400000"/>
                </a:ln>
                <a:effectLst/>
              </p:spPr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A7FC9AFF-8E6A-46C5-8CAE-3B88D6C39D05}"/>
                    </a:ext>
                  </a:extLst>
                </p:cNvPr>
                <p:cNvCxnSpPr>
                  <a:cxnSpLocks/>
                  <a:stCxn id="84" idx="6"/>
                  <a:endCxn id="72" idx="1"/>
                </p:cNvCxnSpPr>
                <p:nvPr/>
              </p:nvCxnSpPr>
              <p:spPr>
                <a:xfrm flipV="1">
                  <a:off x="2070271" y="8099918"/>
                  <a:ext cx="1028557" cy="749"/>
                </a:xfrm>
                <a:prstGeom prst="line">
                  <a:avLst/>
                </a:prstGeom>
                <a:noFill/>
                <a:ln w="38100" cap="flat">
                  <a:solidFill>
                    <a:schemeClr val="bg1">
                      <a:lumMod val="50000"/>
                    </a:schemeClr>
                  </a:solidFill>
                  <a:prstDash val="solid"/>
                  <a:miter lim="400000"/>
                </a:ln>
                <a:effectLst/>
              </p:spPr>
            </p:cxnSp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3F81B2B5-9A6D-4F20-A83F-C70BDCBCE9E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181708" y="7616795"/>
                  <a:ext cx="888563" cy="967743"/>
                  <a:chOff x="480872" y="1935480"/>
                  <a:chExt cx="350520" cy="350520"/>
                </a:xfrm>
              </p:grpSpPr>
              <p:sp>
                <p:nvSpPr>
                  <p:cNvPr id="84" name="Oval 83">
                    <a:extLst>
                      <a:ext uri="{FF2B5EF4-FFF2-40B4-BE49-F238E27FC236}">
                        <a16:creationId xmlns:a16="http://schemas.microsoft.com/office/drawing/2014/main" id="{7369C2A8-8374-4153-8078-115CE0B2B31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0872" y="1935480"/>
                    <a:ext cx="350520" cy="35052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0" cap="flat" cmpd="sng" algn="ctr">
                    <a:solidFill>
                      <a:schemeClr val="bg1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00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>
                          <a:lumMod val="50000"/>
                        </a:schemeClr>
                      </a:solidFill>
                      <a:effectLst/>
                      <a:uLnTx/>
                      <a:uFillTx/>
                      <a:latin typeface="Source Sans Pro" panose="020B0503030403020204" pitchFamily="34" charset="0"/>
                      <a:ea typeface="Source Sans Pro" panose="020B0503030403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5" name="Freeform 32">
                    <a:extLst>
                      <a:ext uri="{FF2B5EF4-FFF2-40B4-BE49-F238E27FC236}">
                        <a16:creationId xmlns:a16="http://schemas.microsoft.com/office/drawing/2014/main" id="{9466644A-285B-4420-8EDC-E0DB8B2B37F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9614" y="2050415"/>
                    <a:ext cx="173037" cy="120650"/>
                  </a:xfrm>
                  <a:custGeom>
                    <a:avLst/>
                    <a:gdLst>
                      <a:gd name="T0" fmla="*/ 0 w 2352"/>
                      <a:gd name="T1" fmla="*/ 2147483646 h 1436"/>
                      <a:gd name="T2" fmla="*/ 2147483646 w 2352"/>
                      <a:gd name="T3" fmla="*/ 2147483646 h 1436"/>
                      <a:gd name="T4" fmla="*/ 2147483646 w 2352"/>
                      <a:gd name="T5" fmla="*/ 2147483646 h 1436"/>
                      <a:gd name="T6" fmla="*/ 2147483646 w 2352"/>
                      <a:gd name="T7" fmla="*/ 2147483646 h 1436"/>
                      <a:gd name="T8" fmla="*/ 2147483646 w 2352"/>
                      <a:gd name="T9" fmla="*/ 2147483646 h 1436"/>
                      <a:gd name="T10" fmla="*/ 2147483646 w 2352"/>
                      <a:gd name="T11" fmla="*/ 2147483646 h 1436"/>
                      <a:gd name="T12" fmla="*/ 2147483646 w 2352"/>
                      <a:gd name="T13" fmla="*/ 2147483646 h 1436"/>
                      <a:gd name="T14" fmla="*/ 2147483646 w 2352"/>
                      <a:gd name="T15" fmla="*/ 2147483646 h 1436"/>
                      <a:gd name="T16" fmla="*/ 2147483646 w 2352"/>
                      <a:gd name="T17" fmla="*/ 2147483646 h 1436"/>
                      <a:gd name="T18" fmla="*/ 2147483646 w 2352"/>
                      <a:gd name="T19" fmla="*/ 2147483646 h 1436"/>
                      <a:gd name="T20" fmla="*/ 2147483646 w 2352"/>
                      <a:gd name="T21" fmla="*/ 2147483646 h 1436"/>
                      <a:gd name="T22" fmla="*/ 2147483646 w 2352"/>
                      <a:gd name="T23" fmla="*/ 2147483646 h 1436"/>
                      <a:gd name="T24" fmla="*/ 2147483646 w 2352"/>
                      <a:gd name="T25" fmla="*/ 2147483646 h 1436"/>
                      <a:gd name="T26" fmla="*/ 2147483646 w 2352"/>
                      <a:gd name="T27" fmla="*/ 2147483646 h 1436"/>
                      <a:gd name="T28" fmla="*/ 2147483646 w 2352"/>
                      <a:gd name="T29" fmla="*/ 2147483646 h 1436"/>
                      <a:gd name="T30" fmla="*/ 2147483646 w 2352"/>
                      <a:gd name="T31" fmla="*/ 2147483646 h 1436"/>
                      <a:gd name="T32" fmla="*/ 2147483646 w 2352"/>
                      <a:gd name="T33" fmla="*/ 2147483646 h 1436"/>
                      <a:gd name="T34" fmla="*/ 2147483646 w 2352"/>
                      <a:gd name="T35" fmla="*/ 2147483646 h 1436"/>
                      <a:gd name="T36" fmla="*/ 2147483646 w 2352"/>
                      <a:gd name="T37" fmla="*/ 2147483646 h 1436"/>
                      <a:gd name="T38" fmla="*/ 2147483646 w 2352"/>
                      <a:gd name="T39" fmla="*/ 2147483646 h 1436"/>
                      <a:gd name="T40" fmla="*/ 2147483646 w 2352"/>
                      <a:gd name="T41" fmla="*/ 2147483646 h 1436"/>
                      <a:gd name="T42" fmla="*/ 2147483646 w 2352"/>
                      <a:gd name="T43" fmla="*/ 2147483646 h 14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2352"/>
                      <a:gd name="T67" fmla="*/ 0 h 1436"/>
                      <a:gd name="T68" fmla="*/ 2352 w 2352"/>
                      <a:gd name="T69" fmla="*/ 1436 h 1436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2352" h="1436">
                        <a:moveTo>
                          <a:pt x="0" y="724"/>
                        </a:moveTo>
                        <a:cubicBezTo>
                          <a:pt x="65" y="594"/>
                          <a:pt x="130" y="465"/>
                          <a:pt x="192" y="364"/>
                        </a:cubicBezTo>
                        <a:cubicBezTo>
                          <a:pt x="254" y="263"/>
                          <a:pt x="316" y="177"/>
                          <a:pt x="370" y="119"/>
                        </a:cubicBezTo>
                        <a:cubicBezTo>
                          <a:pt x="424" y="61"/>
                          <a:pt x="480" y="36"/>
                          <a:pt x="514" y="18"/>
                        </a:cubicBezTo>
                        <a:cubicBezTo>
                          <a:pt x="548" y="0"/>
                          <a:pt x="553" y="13"/>
                          <a:pt x="576" y="13"/>
                        </a:cubicBezTo>
                        <a:cubicBezTo>
                          <a:pt x="599" y="13"/>
                          <a:pt x="625" y="8"/>
                          <a:pt x="653" y="18"/>
                        </a:cubicBezTo>
                        <a:cubicBezTo>
                          <a:pt x="681" y="28"/>
                          <a:pt x="702" y="33"/>
                          <a:pt x="744" y="71"/>
                        </a:cubicBezTo>
                        <a:cubicBezTo>
                          <a:pt x="786" y="109"/>
                          <a:pt x="865" y="199"/>
                          <a:pt x="903" y="248"/>
                        </a:cubicBezTo>
                        <a:cubicBezTo>
                          <a:pt x="941" y="297"/>
                          <a:pt x="939" y="303"/>
                          <a:pt x="975" y="364"/>
                        </a:cubicBezTo>
                        <a:cubicBezTo>
                          <a:pt x="1011" y="425"/>
                          <a:pt x="1068" y="517"/>
                          <a:pt x="1119" y="613"/>
                        </a:cubicBezTo>
                        <a:cubicBezTo>
                          <a:pt x="1170" y="709"/>
                          <a:pt x="1237" y="856"/>
                          <a:pt x="1282" y="940"/>
                        </a:cubicBezTo>
                        <a:cubicBezTo>
                          <a:pt x="1327" y="1024"/>
                          <a:pt x="1346" y="1056"/>
                          <a:pt x="1387" y="1117"/>
                        </a:cubicBezTo>
                        <a:cubicBezTo>
                          <a:pt x="1428" y="1178"/>
                          <a:pt x="1486" y="1256"/>
                          <a:pt x="1531" y="1304"/>
                        </a:cubicBezTo>
                        <a:cubicBezTo>
                          <a:pt x="1576" y="1352"/>
                          <a:pt x="1620" y="1384"/>
                          <a:pt x="1656" y="1405"/>
                        </a:cubicBezTo>
                        <a:cubicBezTo>
                          <a:pt x="1692" y="1426"/>
                          <a:pt x="1719" y="1426"/>
                          <a:pt x="1747" y="1429"/>
                        </a:cubicBezTo>
                        <a:cubicBezTo>
                          <a:pt x="1775" y="1432"/>
                          <a:pt x="1791" y="1436"/>
                          <a:pt x="1824" y="1424"/>
                        </a:cubicBezTo>
                        <a:cubicBezTo>
                          <a:pt x="1857" y="1412"/>
                          <a:pt x="1906" y="1390"/>
                          <a:pt x="1944" y="1357"/>
                        </a:cubicBezTo>
                        <a:cubicBezTo>
                          <a:pt x="1982" y="1324"/>
                          <a:pt x="2021" y="1269"/>
                          <a:pt x="2055" y="1223"/>
                        </a:cubicBezTo>
                        <a:cubicBezTo>
                          <a:pt x="2089" y="1177"/>
                          <a:pt x="2120" y="1129"/>
                          <a:pt x="2151" y="1079"/>
                        </a:cubicBezTo>
                        <a:cubicBezTo>
                          <a:pt x="2182" y="1029"/>
                          <a:pt x="2214" y="975"/>
                          <a:pt x="2242" y="925"/>
                        </a:cubicBezTo>
                        <a:cubicBezTo>
                          <a:pt x="2270" y="875"/>
                          <a:pt x="2301" y="815"/>
                          <a:pt x="2319" y="781"/>
                        </a:cubicBezTo>
                        <a:cubicBezTo>
                          <a:pt x="2337" y="747"/>
                          <a:pt x="2344" y="733"/>
                          <a:pt x="2352" y="719"/>
                        </a:cubicBezTo>
                      </a:path>
                    </a:pathLst>
                  </a:custGeom>
                  <a:noFill/>
                  <a:ln w="31750" cap="flat" cmpd="sng">
                    <a:solidFill>
                      <a:schemeClr val="bg1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lg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000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>
                          <a:lumMod val="50000"/>
                        </a:schemeClr>
                      </a:solidFill>
                      <a:effectLst/>
                      <a:uLnTx/>
                      <a:uFillTx/>
                      <a:latin typeface="Source Sans Pro" panose="020B0503030403020204" pitchFamily="34" charset="0"/>
                      <a:ea typeface="Source Sans Pro" panose="020B0503030403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753034CF-8AE8-4451-B64F-A9D8B86C0E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66983" y="7731868"/>
                  <a:ext cx="0" cy="750667"/>
                </a:xfrm>
                <a:prstGeom prst="line">
                  <a:avLst/>
                </a:prstGeom>
                <a:noFill/>
                <a:ln w="139700" cap="flat">
                  <a:solidFill>
                    <a:schemeClr val="bg1">
                      <a:lumMod val="50000"/>
                    </a:schemeClr>
                  </a:solidFill>
                  <a:prstDash val="solid"/>
                  <a:miter lim="400000"/>
                </a:ln>
                <a:effectLst/>
              </p:spPr>
            </p:cxn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F32A86F8-CE2D-4C3B-A929-7CB8DDF82B96}"/>
                    </a:ext>
                  </a:extLst>
                </p:cNvPr>
                <p:cNvSpPr/>
                <p:nvPr/>
              </p:nvSpPr>
              <p:spPr>
                <a:xfrm>
                  <a:off x="3098828" y="7643027"/>
                  <a:ext cx="2568168" cy="913782"/>
                </a:xfrm>
                <a:prstGeom prst="rect">
                  <a:avLst/>
                </a:prstGeom>
                <a:noFill/>
                <a:ln w="31750">
                  <a:solidFill>
                    <a:schemeClr val="bg1">
                      <a:lumMod val="50000"/>
                    </a:schemeClr>
                  </a:solidFill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rot="0" spcFirstLastPara="0" vertOverflow="overflow" horzOverflow="overflow" vert="horz" wrap="square" lIns="76200" tIns="76200" rIns="76200" bIns="762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ctr" defTabSz="8763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4000" kern="0" dirty="0">
                      <a:solidFill>
                        <a:srgbClr val="4E5665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Arial"/>
                      <a:sym typeface="FreightSansLFPro Semibold"/>
                    </a:rPr>
                    <a:t>Substation</a:t>
                  </a:r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087A94D2-A9C7-49BB-B872-3B9FAC5852D3}"/>
                    </a:ext>
                  </a:extLst>
                </p:cNvPr>
                <p:cNvSpPr/>
                <p:nvPr/>
              </p:nvSpPr>
              <p:spPr>
                <a:xfrm>
                  <a:off x="8082615" y="8217847"/>
                  <a:ext cx="834643" cy="795128"/>
                </a:xfrm>
                <a:prstGeom prst="ellipse">
                  <a:avLst/>
                </a:prstGeom>
                <a:noFill/>
                <a:ln w="31750">
                  <a:solidFill>
                    <a:schemeClr val="bg1">
                      <a:lumMod val="50000"/>
                    </a:schemeClr>
                  </a:solidFill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rot="0" spcFirstLastPara="0" vertOverflow="overflow" horzOverflow="overflow" vert="horz" wrap="square" lIns="76200" tIns="76200" rIns="76200" bIns="762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876300" hangingPunct="0"/>
                  <a:r>
                    <a:rPr lang="en-US" sz="4000" kern="0" dirty="0">
                      <a:solidFill>
                        <a:srgbClr val="4E5665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Arial"/>
                      <a:sym typeface="FreightSansLFPro Semibold"/>
                    </a:rPr>
                    <a:t>G</a:t>
                  </a:r>
                </a:p>
              </p:txBody>
            </p: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6273B136-D2BE-4B3E-B7F1-81284FB2B8BF}"/>
                    </a:ext>
                  </a:extLst>
                </p:cNvPr>
                <p:cNvCxnSpPr>
                  <a:cxnSpLocks/>
                  <a:endCxn id="86" idx="2"/>
                </p:cNvCxnSpPr>
                <p:nvPr/>
              </p:nvCxnSpPr>
              <p:spPr>
                <a:xfrm flipV="1">
                  <a:off x="6127427" y="9718372"/>
                  <a:ext cx="1201952" cy="19237"/>
                </a:xfrm>
                <a:prstGeom prst="line">
                  <a:avLst/>
                </a:prstGeom>
                <a:noFill/>
                <a:ln w="50800" cap="flat">
                  <a:solidFill>
                    <a:schemeClr val="bg1">
                      <a:lumMod val="50000"/>
                    </a:schemeClr>
                  </a:solidFill>
                  <a:prstDash val="solid"/>
                  <a:miter lim="400000"/>
                </a:ln>
                <a:effectLst/>
              </p:spPr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D3347B13-E901-4B44-A8C7-784AC34BC461}"/>
                    </a:ext>
                  </a:extLst>
                </p:cNvPr>
                <p:cNvCxnSpPr>
                  <a:cxnSpLocks/>
                  <a:stCxn id="73" idx="6"/>
                </p:cNvCxnSpPr>
                <p:nvPr/>
              </p:nvCxnSpPr>
              <p:spPr>
                <a:xfrm flipV="1">
                  <a:off x="8917258" y="8597665"/>
                  <a:ext cx="688255" cy="17746"/>
                </a:xfrm>
                <a:prstGeom prst="line">
                  <a:avLst/>
                </a:prstGeom>
                <a:noFill/>
                <a:ln w="50800" cap="flat">
                  <a:solidFill>
                    <a:schemeClr val="bg1">
                      <a:lumMod val="50000"/>
                    </a:schemeClr>
                  </a:solidFill>
                  <a:prstDash val="solid"/>
                  <a:miter lim="400000"/>
                </a:ln>
                <a:effectLst/>
              </p:spPr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5DDC438D-895B-448E-85AA-DD000EF1B9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155433" y="7171794"/>
                  <a:ext cx="2923" cy="2354642"/>
                </a:xfrm>
                <a:prstGeom prst="line">
                  <a:avLst/>
                </a:prstGeom>
                <a:noFill/>
                <a:ln w="114300" cap="flat">
                  <a:solidFill>
                    <a:schemeClr val="bg1">
                      <a:lumMod val="50000"/>
                    </a:schemeClr>
                  </a:solidFill>
                  <a:prstDash val="solid"/>
                  <a:miter lim="400000"/>
                </a:ln>
                <a:effectLst/>
              </p:spPr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F7EA4DF3-189F-498A-AA27-572E508FA4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128045" y="7428456"/>
                  <a:ext cx="730481" cy="0"/>
                </a:xfrm>
                <a:prstGeom prst="line">
                  <a:avLst/>
                </a:prstGeom>
                <a:noFill/>
                <a:ln w="38100" cap="flat">
                  <a:solidFill>
                    <a:schemeClr val="bg1">
                      <a:lumMod val="50000"/>
                    </a:schemeClr>
                  </a:solidFill>
                  <a:prstDash val="solid"/>
                  <a:miter lim="400000"/>
                </a:ln>
                <a:effectLst/>
              </p:spPr>
            </p:cxn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AC4DFC8A-A432-4797-A6E7-723B040D3A05}"/>
                    </a:ext>
                  </a:extLst>
                </p:cNvPr>
                <p:cNvSpPr/>
                <p:nvPr/>
              </p:nvSpPr>
              <p:spPr>
                <a:xfrm>
                  <a:off x="16851808" y="7092456"/>
                  <a:ext cx="1260727" cy="661462"/>
                </a:xfrm>
                <a:prstGeom prst="rect">
                  <a:avLst/>
                </a:prstGeom>
                <a:noFill/>
                <a:ln w="31750">
                  <a:solidFill>
                    <a:schemeClr val="bg1">
                      <a:lumMod val="50000"/>
                    </a:schemeClr>
                  </a:solidFill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rot="0" spcFirstLastPara="0" vertOverflow="overflow" horzOverflow="overflow" vert="horz" wrap="square" lIns="76200" tIns="76200" rIns="76200" bIns="762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ctr" defTabSz="8763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4000" kern="0" dirty="0">
                      <a:solidFill>
                        <a:srgbClr val="4E5665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Arial"/>
                      <a:sym typeface="FreightSansLFPro Semibold"/>
                    </a:rPr>
                    <a:t>PSU</a:t>
                  </a:r>
                </a:p>
              </p:txBody>
            </p: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23A705AD-9197-4FF4-B5BE-343A55AAF0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24215" y="8350000"/>
                  <a:ext cx="3123938" cy="27996"/>
                </a:xfrm>
                <a:prstGeom prst="line">
                  <a:avLst/>
                </a:prstGeom>
                <a:noFill/>
                <a:ln w="50800" cap="flat">
                  <a:solidFill>
                    <a:schemeClr val="bg1">
                      <a:lumMod val="50000"/>
                    </a:schemeClr>
                  </a:solidFill>
                  <a:prstDash val="solid"/>
                  <a:miter lim="400000"/>
                </a:ln>
                <a:effectLst/>
              </p:spPr>
            </p:cxn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4975B999-DC24-4DDC-9193-04E4B7C731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763209" y="8597664"/>
                  <a:ext cx="1307635" cy="19114"/>
                </a:xfrm>
                <a:prstGeom prst="line">
                  <a:avLst/>
                </a:prstGeom>
                <a:noFill/>
                <a:ln w="50800" cap="flat">
                  <a:solidFill>
                    <a:schemeClr val="bg1">
                      <a:lumMod val="50000"/>
                    </a:schemeClr>
                  </a:solidFill>
                  <a:prstDash val="solid"/>
                  <a:miter lim="400000"/>
                </a:ln>
                <a:effectLst/>
              </p:spPr>
            </p:cxn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4D903379-FE8F-4AA3-B128-A31F111EF680}"/>
                    </a:ext>
                  </a:extLst>
                </p:cNvPr>
                <p:cNvSpPr/>
                <p:nvPr/>
              </p:nvSpPr>
              <p:spPr>
                <a:xfrm>
                  <a:off x="14054838" y="8016186"/>
                  <a:ext cx="1063319" cy="842710"/>
                </a:xfrm>
                <a:prstGeom prst="rect">
                  <a:avLst/>
                </a:prstGeom>
                <a:noFill/>
                <a:ln w="31750">
                  <a:solidFill>
                    <a:schemeClr val="bg1">
                      <a:lumMod val="50000"/>
                    </a:schemeClr>
                  </a:solidFill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rot="0" spcFirstLastPara="0" vertOverflow="overflow" horzOverflow="overflow" vert="horz" wrap="square" lIns="76200" tIns="76200" rIns="76200" bIns="762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ctr" defTabSz="8763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4000" kern="0" dirty="0">
                      <a:solidFill>
                        <a:srgbClr val="4E5665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Arial"/>
                      <a:sym typeface="FreightSansLFPro Semibold"/>
                    </a:rPr>
                    <a:t>RPP</a:t>
                  </a:r>
                </a:p>
              </p:txBody>
            </p: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B5A15920-9F2D-45A0-BE00-47B841E848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569628" y="8016186"/>
                  <a:ext cx="17074" cy="2173121"/>
                </a:xfrm>
                <a:prstGeom prst="line">
                  <a:avLst/>
                </a:prstGeom>
                <a:noFill/>
                <a:ln w="139700" cap="flat">
                  <a:solidFill>
                    <a:schemeClr val="bg1">
                      <a:lumMod val="50000"/>
                    </a:schemeClr>
                  </a:solidFill>
                  <a:prstDash val="solid"/>
                  <a:miter lim="400000"/>
                </a:ln>
                <a:effectLst/>
              </p:spPr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E56D41C7-9800-4A7D-9305-8601C52882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713513" y="7234754"/>
                  <a:ext cx="0" cy="1598492"/>
                </a:xfrm>
                <a:prstGeom prst="line">
                  <a:avLst/>
                </a:prstGeom>
                <a:noFill/>
                <a:ln w="114300" cap="flat">
                  <a:solidFill>
                    <a:schemeClr val="bg1">
                      <a:lumMod val="50000"/>
                    </a:schemeClr>
                  </a:solidFill>
                  <a:prstDash val="solid"/>
                  <a:miter lim="400000"/>
                </a:ln>
                <a:effectLst/>
              </p:spPr>
            </p:cxnSp>
          </p:grp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DA671B92-2E15-4B4D-91F3-DE045B04FC15}"/>
                </a:ext>
              </a:extLst>
            </p:cNvPr>
            <p:cNvGrpSpPr/>
            <p:nvPr/>
          </p:nvGrpSpPr>
          <p:grpSpPr>
            <a:xfrm>
              <a:off x="6120386" y="3908380"/>
              <a:ext cx="6551784" cy="3681527"/>
              <a:chOff x="6120386" y="3908380"/>
              <a:chExt cx="6551784" cy="3681527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8EE1B5B1-E6C4-4046-80D7-8F6C60AB359F}"/>
                  </a:ext>
                </a:extLst>
              </p:cNvPr>
              <p:cNvGrpSpPr/>
              <p:nvPr/>
            </p:nvGrpSpPr>
            <p:grpSpPr>
              <a:xfrm>
                <a:off x="7327698" y="5536801"/>
                <a:ext cx="981532" cy="679433"/>
                <a:chOff x="3763920" y="4383932"/>
                <a:chExt cx="405318" cy="295072"/>
              </a:xfrm>
            </p:grpSpPr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075D26D0-8B12-45C0-A190-3654B85ADF06}"/>
                    </a:ext>
                  </a:extLst>
                </p:cNvPr>
                <p:cNvSpPr/>
                <p:nvPr/>
              </p:nvSpPr>
              <p:spPr>
                <a:xfrm>
                  <a:off x="3763920" y="4387175"/>
                  <a:ext cx="272374" cy="291829"/>
                </a:xfrm>
                <a:prstGeom prst="ellipse">
                  <a:avLst/>
                </a:prstGeom>
                <a:noFill/>
                <a:ln w="31750">
                  <a:solidFill>
                    <a:schemeClr val="accent6">
                      <a:lumMod val="60000"/>
                      <a:lumOff val="40000"/>
                    </a:schemeClr>
                  </a:solidFill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rot="0" spcFirstLastPara="0" vertOverflow="overflow" horzOverflow="overflow" vert="horz" wrap="square" lIns="76200" tIns="76200" rIns="76200" bIns="762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8763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  <a:cs typeface="Arial"/>
                    <a:sym typeface="FreightSansLFPro Semibold"/>
                  </a:endParaRPr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2D6EC2F9-952A-4795-B8FD-452439D5E033}"/>
                    </a:ext>
                  </a:extLst>
                </p:cNvPr>
                <p:cNvSpPr/>
                <p:nvPr/>
              </p:nvSpPr>
              <p:spPr>
                <a:xfrm>
                  <a:off x="3896864" y="4383932"/>
                  <a:ext cx="272374" cy="291829"/>
                </a:xfrm>
                <a:prstGeom prst="ellipse">
                  <a:avLst/>
                </a:prstGeom>
                <a:noFill/>
                <a:ln w="31750">
                  <a:solidFill>
                    <a:schemeClr val="accent6">
                      <a:lumMod val="60000"/>
                      <a:lumOff val="40000"/>
                    </a:schemeClr>
                  </a:solidFill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rot="0" spcFirstLastPara="0" vertOverflow="overflow" horzOverflow="overflow" vert="horz" wrap="square" lIns="76200" tIns="76200" rIns="76200" bIns="762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8763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  <a:cs typeface="Arial"/>
                    <a:sym typeface="FreightSansLFPro Semibold"/>
                  </a:endParaRPr>
                </a:p>
              </p:txBody>
            </p:sp>
          </p:grp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8C838249-6DD8-4321-936F-7A2AE3E2C3E3}"/>
                  </a:ext>
                </a:extLst>
              </p:cNvPr>
              <p:cNvCxnSpPr>
                <a:cxnSpLocks/>
                <a:endCxn id="98" idx="2"/>
              </p:cNvCxnSpPr>
              <p:nvPr/>
            </p:nvCxnSpPr>
            <p:spPr>
              <a:xfrm>
                <a:off x="6120386" y="5880251"/>
                <a:ext cx="1207316" cy="0"/>
              </a:xfrm>
              <a:prstGeom prst="line">
                <a:avLst/>
              </a:prstGeom>
              <a:noFill/>
              <a:ln w="50800" cap="flat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miter lim="400000"/>
              </a:ln>
              <a:effectLst/>
            </p:spPr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32127BF9-89BE-4B20-8935-91BAA036253B}"/>
                  </a:ext>
                </a:extLst>
              </p:cNvPr>
              <p:cNvCxnSpPr>
                <a:cxnSpLocks/>
                <a:stCxn id="99" idx="6"/>
              </p:cNvCxnSpPr>
              <p:nvPr/>
            </p:nvCxnSpPr>
            <p:spPr>
              <a:xfrm>
                <a:off x="8309230" y="5872784"/>
                <a:ext cx="1260396" cy="0"/>
              </a:xfrm>
              <a:prstGeom prst="line">
                <a:avLst/>
              </a:prstGeom>
              <a:noFill/>
              <a:ln w="50800" cap="flat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miter lim="400000"/>
              </a:ln>
              <a:effectLst/>
            </p:spPr>
          </p:cxn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8286938F-D831-4BF1-87C9-7CFD1CEBE303}"/>
                  </a:ext>
                </a:extLst>
              </p:cNvPr>
              <p:cNvSpPr/>
              <p:nvPr/>
            </p:nvSpPr>
            <p:spPr>
              <a:xfrm>
                <a:off x="8074328" y="3908380"/>
                <a:ext cx="834643" cy="795128"/>
              </a:xfrm>
              <a:prstGeom prst="ellipse">
                <a:avLst/>
              </a:prstGeom>
              <a:noFill/>
              <a:ln w="31750">
                <a:solidFill>
                  <a:schemeClr val="accent6">
                    <a:lumMod val="60000"/>
                    <a:lumOff val="40000"/>
                  </a:schemeClr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rot="0" spcFirstLastPara="0" vertOverflow="overflow" horzOverflow="overflow" vert="horz" wrap="square" lIns="76200" tIns="76200" rIns="76200" bIns="762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6300" hangingPunct="0"/>
                <a:r>
                  <a:rPr lang="en-US" sz="4000" kern="0" dirty="0">
                    <a:solidFill>
                      <a:srgbClr val="92D05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Arial"/>
                    <a:sym typeface="FreightSansLFPro Semibold"/>
                  </a:rPr>
                  <a:t>G</a:t>
                </a:r>
              </a:p>
            </p:txBody>
          </p: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A0F6543D-30D1-47D1-83D8-2C348D32B1F2}"/>
                  </a:ext>
                </a:extLst>
              </p:cNvPr>
              <p:cNvCxnSpPr>
                <a:cxnSpLocks/>
                <a:stCxn id="92" idx="6"/>
              </p:cNvCxnSpPr>
              <p:nvPr/>
            </p:nvCxnSpPr>
            <p:spPr>
              <a:xfrm flipV="1">
                <a:off x="8908971" y="4304738"/>
                <a:ext cx="660655" cy="1206"/>
              </a:xfrm>
              <a:prstGeom prst="line">
                <a:avLst/>
              </a:prstGeom>
              <a:noFill/>
              <a:ln w="50800" cap="flat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miter lim="400000"/>
              </a:ln>
              <a:effectLst/>
            </p:spPr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DC881C5D-C3A0-4C46-9A56-A2A64C3C8B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24215" y="5742795"/>
                <a:ext cx="1606930" cy="36372"/>
              </a:xfrm>
              <a:prstGeom prst="line">
                <a:avLst/>
              </a:prstGeom>
              <a:noFill/>
              <a:ln w="50800" cap="flat">
                <a:solidFill>
                  <a:srgbClr val="5725E3"/>
                </a:solidFill>
                <a:prstDash val="solid"/>
                <a:miter lim="400000"/>
              </a:ln>
              <a:effectLst/>
            </p:spPr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992C468D-8853-4B2F-A594-3E4FF2C8EF8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231145" y="5756829"/>
                <a:ext cx="2512" cy="1833078"/>
              </a:xfrm>
              <a:prstGeom prst="line">
                <a:avLst/>
              </a:prstGeom>
              <a:noFill/>
              <a:ln w="50800" cap="flat">
                <a:solidFill>
                  <a:srgbClr val="5725E3"/>
                </a:solidFill>
                <a:prstDash val="solid"/>
                <a:miter lim="400000"/>
              </a:ln>
              <a:effectLst/>
            </p:spPr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9021B0D7-715A-4E2A-A102-7C2BAD4E7C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06758" y="7571497"/>
                <a:ext cx="1465412" cy="18410"/>
              </a:xfrm>
              <a:prstGeom prst="line">
                <a:avLst/>
              </a:prstGeom>
              <a:noFill/>
              <a:ln w="50800" cap="flat">
                <a:solidFill>
                  <a:srgbClr val="5725E3"/>
                </a:solidFill>
                <a:prstDash val="solid"/>
                <a:miter lim="400000"/>
              </a:ln>
              <a:effectLst/>
            </p:spPr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3CED6210-A45B-4E79-AF6A-A89AA0B01C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69663" y="3975652"/>
                <a:ext cx="1" cy="2212442"/>
              </a:xfrm>
              <a:prstGeom prst="line">
                <a:avLst/>
              </a:prstGeom>
              <a:noFill/>
              <a:ln w="139700" cap="flat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miter lim="400000"/>
              </a:ln>
              <a:effectLst/>
            </p:spPr>
          </p:cxnSp>
        </p:grpSp>
      </p:grp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C1B0C4B-86D9-4C9D-8537-C4CA93299698}"/>
              </a:ext>
            </a:extLst>
          </p:cNvPr>
          <p:cNvSpPr/>
          <p:nvPr/>
        </p:nvSpPr>
        <p:spPr>
          <a:xfrm>
            <a:off x="10307035" y="11716681"/>
            <a:ext cx="109392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Delta Configuration is better for zero-sequence stability 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FEAFDF23-9B6D-47E2-BDDB-E414186EECDB}"/>
              </a:ext>
            </a:extLst>
          </p:cNvPr>
          <p:cNvSpPr/>
          <p:nvPr/>
        </p:nvSpPr>
        <p:spPr>
          <a:xfrm>
            <a:off x="2070271" y="4497994"/>
            <a:ext cx="40527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Delta Configuration </a:t>
            </a:r>
            <a:endParaRPr lang="en-US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F44EBFD-7F41-4FE5-9F1B-B1D5E4E04DAB}"/>
              </a:ext>
            </a:extLst>
          </p:cNvPr>
          <p:cNvGrpSpPr/>
          <p:nvPr/>
        </p:nvGrpSpPr>
        <p:grpSpPr>
          <a:xfrm>
            <a:off x="14586497" y="3244044"/>
            <a:ext cx="5300618" cy="1665905"/>
            <a:chOff x="15648307" y="3772190"/>
            <a:chExt cx="5300618" cy="16659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35EC21D0-2870-4D7C-A30A-BA2248A3DEAA}"/>
                    </a:ext>
                  </a:extLst>
                </p:cNvPr>
                <p:cNvSpPr/>
                <p:nvPr/>
              </p:nvSpPr>
              <p:spPr>
                <a:xfrm>
                  <a:off x="15648307" y="3772190"/>
                  <a:ext cx="5300618" cy="166590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3200" b="1" i="1">
                                <a:latin typeface="Cambria Math"/>
                                <a:ea typeface="Cambria Math"/>
                              </a:rPr>
                              <m:t>𝒁</m:t>
                            </m:r>
                          </m:e>
                          <m:sub>
                            <m:r>
                              <a:rPr lang="en-US" sz="3200" b="1" i="1">
                                <a:latin typeface="Cambria Math" panose="02040503050406030204" pitchFamily="18" charset="0"/>
                                <a:ea typeface="Cambria Math"/>
                              </a:rPr>
                              <m:t>𝒔</m:t>
                            </m:r>
                            <m:r>
                              <a:rPr lang="en-US" sz="3200" i="1">
                                <a:latin typeface="Cambria Math"/>
                                <a:ea typeface="Cambria Math"/>
                              </a:rPr>
                              <m:t>012</m:t>
                            </m:r>
                          </m:sub>
                        </m:sSub>
                        <m:r>
                          <a:rPr lang="en-US" sz="3200" i="1">
                            <a:latin typeface="Cambria Math"/>
                            <a:ea typeface="Cambria Math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b="1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1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latin typeface="Cambria Math"/>
                                          <a:ea typeface="Cambria Math"/>
                                        </a:rPr>
                                        <m:t>𝑍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latin typeface="Cambria Math"/>
                                          <a:ea typeface="Cambria Math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latin typeface="Cambria Math"/>
                                          <a:ea typeface="Cambria Math"/>
                                        </a:rPr>
                                        <m:t>+3</m:t>
                                      </m:r>
                                      <m:r>
                                        <a:rPr lang="en-US" sz="3200" i="1">
                                          <a:latin typeface="Cambria Math"/>
                                          <a:ea typeface="Cambria Math"/>
                                        </a:rPr>
                                        <m:t>𝑍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latin typeface="Cambria Math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3200"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3200"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latin typeface="Cambria Math"/>
                                          <a:ea typeface="Cambria Math"/>
                                        </a:rPr>
                                        <m:t>𝑍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latin typeface="Cambria Math"/>
                                          <a:ea typeface="Cambria Math"/>
                                        </a:rPr>
                                        <m:t>𝑝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3200" i="1"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i="1"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3200" i="1"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latin typeface="Cambria Math"/>
                                          <a:ea typeface="Cambria Math"/>
                                        </a:rPr>
                                        <m:t>𝑍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latin typeface="Cambria Math"/>
                                          <a:ea typeface="Cambria Math"/>
                                        </a:rPr>
                                        <m:t>𝑝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3200" dirty="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</mc:Choice>
          <mc:Fallback xmlns=""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35EC21D0-2870-4D7C-A30A-BA2248A3DE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48307" y="3772190"/>
                  <a:ext cx="5300618" cy="166590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8F1F7AEB-D7A4-4532-83B5-7E481092698F}"/>
                </a:ext>
              </a:extLst>
            </p:cNvPr>
            <p:cNvSpPr/>
            <p:nvPr/>
          </p:nvSpPr>
          <p:spPr>
            <a:xfrm>
              <a:off x="17373601" y="3772190"/>
              <a:ext cx="1609343" cy="532548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2092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4" grpId="0"/>
      <p:bldP spid="10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C5F149A-8702-4691-8AC3-F2506090B6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992331"/>
              </p:ext>
            </p:extLst>
          </p:nvPr>
        </p:nvGraphicFramePr>
        <p:xfrm>
          <a:off x="3040802" y="7230724"/>
          <a:ext cx="4993449" cy="1737360"/>
        </p:xfrm>
        <a:graphic>
          <a:graphicData uri="http://schemas.openxmlformats.org/drawingml/2006/table">
            <a:tbl>
              <a:tblPr/>
              <a:tblGrid>
                <a:gridCol w="1664483">
                  <a:extLst>
                    <a:ext uri="{9D8B030D-6E8A-4147-A177-3AD203B41FA5}">
                      <a16:colId xmlns:a16="http://schemas.microsoft.com/office/drawing/2014/main" val="3427922882"/>
                    </a:ext>
                  </a:extLst>
                </a:gridCol>
                <a:gridCol w="1664483">
                  <a:extLst>
                    <a:ext uri="{9D8B030D-6E8A-4147-A177-3AD203B41FA5}">
                      <a16:colId xmlns:a16="http://schemas.microsoft.com/office/drawing/2014/main" val="1986323205"/>
                    </a:ext>
                  </a:extLst>
                </a:gridCol>
                <a:gridCol w="1664483">
                  <a:extLst>
                    <a:ext uri="{9D8B030D-6E8A-4147-A177-3AD203B41FA5}">
                      <a16:colId xmlns:a16="http://schemas.microsoft.com/office/drawing/2014/main" val="4607027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203</a:t>
                      </a:r>
                    </a:p>
                  </a:txBody>
                  <a:tcPr anchor="b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29637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endParaRPr lang="en-US" sz="32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242</a:t>
                      </a:r>
                    </a:p>
                  </a:txBody>
                  <a:tcPr anchor="b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70131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endParaRPr lang="en-US" sz="32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199</a:t>
                      </a:r>
                    </a:p>
                  </a:txBody>
                  <a:tcPr anchor="b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120949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2CAD71E6-0192-4115-8BE2-807ECB1A6C8A}"/>
              </a:ext>
            </a:extLst>
          </p:cNvPr>
          <p:cNvSpPr/>
          <p:nvPr/>
        </p:nvSpPr>
        <p:spPr>
          <a:xfrm>
            <a:off x="4706423" y="7785133"/>
            <a:ext cx="1664121" cy="578494"/>
          </a:xfrm>
          <a:prstGeom prst="rect">
            <a:avLst/>
          </a:prstGeom>
          <a:solidFill>
            <a:srgbClr val="FFD966">
              <a:alpha val="30196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" name="Google Shape;53;p13">
            <a:extLst>
              <a:ext uri="{FF2B5EF4-FFF2-40B4-BE49-F238E27FC236}">
                <a16:creationId xmlns:a16="http://schemas.microsoft.com/office/drawing/2014/main" id="{C045A7A2-6BDF-4487-88CE-8D89D09481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6475" y="730251"/>
            <a:ext cx="21031200" cy="1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cap="small" dirty="0"/>
              <a:t>Increase Phase-Neutral Coupling</a:t>
            </a:r>
            <a:endParaRPr sz="10000" b="0" i="0" u="none" strike="noStrike" cap="none" dirty="0">
              <a:solidFill>
                <a:srgbClr val="53535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E99611F-46D0-49AA-A755-4A8FF712A22E}"/>
              </a:ext>
            </a:extLst>
          </p:cNvPr>
          <p:cNvSpPr txBox="1"/>
          <p:nvPr/>
        </p:nvSpPr>
        <p:spPr>
          <a:xfrm>
            <a:off x="2276419" y="9174415"/>
            <a:ext cx="6845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hangingPunct="0">
              <a:spcBef>
                <a:spcPts val="500"/>
              </a:spcBef>
              <a:buClr>
                <a:schemeClr val="accent6"/>
              </a:buClr>
              <a:buSzPct val="90000"/>
            </a:pP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FreightSansLFPro" charset="0"/>
              </a:rPr>
              <a:t>Zero-Sequence Inductance = </a:t>
            </a:r>
            <a:r>
              <a:rPr lang="en-US" sz="3200" b="1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FreightSansLFPro" charset="0"/>
              </a:rPr>
              <a:t>533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FreightSansLFPro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FreightSansLFPro" charset="0"/>
              </a:rPr>
              <a:t>nH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FreightSansLFPro" charset="0"/>
              </a:rPr>
              <a:t>/m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73B05CC-1209-4A0D-A227-64B4389B911B}"/>
              </a:ext>
            </a:extLst>
          </p:cNvPr>
          <p:cNvSpPr txBox="1"/>
          <p:nvPr/>
        </p:nvSpPr>
        <p:spPr>
          <a:xfrm>
            <a:off x="14578069" y="9194169"/>
            <a:ext cx="67858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hangingPunct="0">
              <a:spcBef>
                <a:spcPts val="500"/>
              </a:spcBef>
              <a:buClr>
                <a:schemeClr val="accent6"/>
              </a:buClr>
              <a:buSzPct val="90000"/>
            </a:pP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FreightSansLFPro" charset="0"/>
              </a:rPr>
              <a:t>Zero-Sequence Inductance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FreightSansLFPro" charset="0"/>
                <a:ea typeface="FreightSansLFPro" charset="0"/>
                <a:cs typeface="FreightSansLFPro" charset="0"/>
              </a:rPr>
              <a:t> = </a:t>
            </a:r>
            <a:r>
              <a:rPr lang="en-US" sz="3200" b="1" dirty="0">
                <a:solidFill>
                  <a:schemeClr val="tx2">
                    <a:lumMod val="10000"/>
                  </a:schemeClr>
                </a:solidFill>
                <a:latin typeface="FreightSansLFPro" charset="0"/>
                <a:ea typeface="FreightSansLFPro" charset="0"/>
                <a:cs typeface="FreightSansLFPro" charset="0"/>
              </a:rPr>
              <a:t>286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FreightSansLFPro" charset="0"/>
                <a:ea typeface="FreightSansLFPro" charset="0"/>
                <a:cs typeface="FreightSansLFPro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FreightSansLFPro" charset="0"/>
                <a:ea typeface="FreightSansLFPro" charset="0"/>
                <a:cs typeface="FreightSansLFPro" charset="0"/>
              </a:rPr>
              <a:t>nH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FreightSansLFPro" charset="0"/>
                <a:ea typeface="FreightSansLFPro" charset="0"/>
                <a:cs typeface="FreightSansLFPro" charset="0"/>
              </a:rPr>
              <a:t>/m</a:t>
            </a:r>
          </a:p>
        </p:txBody>
      </p:sp>
      <p:sp>
        <p:nvSpPr>
          <p:cNvPr id="79" name="Arrow: Right 78">
            <a:extLst>
              <a:ext uri="{FF2B5EF4-FFF2-40B4-BE49-F238E27FC236}">
                <a16:creationId xmlns:a16="http://schemas.microsoft.com/office/drawing/2014/main" id="{889FEAD4-F00B-41D8-9023-4FE8100E287A}"/>
              </a:ext>
            </a:extLst>
          </p:cNvPr>
          <p:cNvSpPr/>
          <p:nvPr/>
        </p:nvSpPr>
        <p:spPr>
          <a:xfrm>
            <a:off x="10998528" y="3866256"/>
            <a:ext cx="1690107" cy="1438306"/>
          </a:xfrm>
          <a:prstGeom prst="rightArrow">
            <a:avLst>
              <a:gd name="adj1" fmla="val 50000"/>
              <a:gd name="adj2" fmla="val 60190"/>
            </a:avLst>
          </a:prstGeom>
          <a:solidFill>
            <a:srgbClr val="8DC73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rot="0" spcFirstLastPara="0" vertOverflow="overflow" horzOverflow="overflow" vert="horz" wrap="squar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8763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600" dirty="0" err="1">
              <a:solidFill>
                <a:srgbClr val="FFFFFF"/>
              </a:solidFill>
              <a:latin typeface="FreightSansLFPro Semibold"/>
              <a:sym typeface="FreightSansLFPro Semibold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365983A-7B91-4450-82D2-1D535041F145}"/>
              </a:ext>
            </a:extLst>
          </p:cNvPr>
          <p:cNvSpPr txBox="1"/>
          <p:nvPr/>
        </p:nvSpPr>
        <p:spPr>
          <a:xfrm>
            <a:off x="3851898" y="2752661"/>
            <a:ext cx="4827660" cy="753283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indent="-342900">
              <a:lnSpc>
                <a:spcPct val="150000"/>
              </a:lnSpc>
              <a:buFont typeface="Wingdings" panose="05000000000000000000" pitchFamily="2" charset="2"/>
              <a:buChar char="v"/>
              <a:defRPr sz="280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pPr marL="0" indent="0">
              <a:buNone/>
            </a:pPr>
            <a:r>
              <a:rPr lang="en-US" sz="3200" dirty="0"/>
              <a:t>Existing cable bus 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0C537DF-78ED-4085-B62F-3261B116D86B}"/>
              </a:ext>
            </a:extLst>
          </p:cNvPr>
          <p:cNvSpPr txBox="1"/>
          <p:nvPr/>
        </p:nvSpPr>
        <p:spPr>
          <a:xfrm>
            <a:off x="15998211" y="2789613"/>
            <a:ext cx="3738324" cy="753283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50000"/>
              </a:lnSpc>
              <a:buFont typeface="Wingdings" panose="05000000000000000000" pitchFamily="2" charset="2"/>
              <a:buNone/>
              <a:defRPr sz="240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r>
              <a:rPr lang="en-US" sz="3200" dirty="0"/>
              <a:t>Proposed cable bus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298277B-5BD5-416F-A89A-3FA577884C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943795"/>
              </p:ext>
            </p:extLst>
          </p:nvPr>
        </p:nvGraphicFramePr>
        <p:xfrm>
          <a:off x="15312573" y="7230724"/>
          <a:ext cx="5093355" cy="1737360"/>
        </p:xfrm>
        <a:graphic>
          <a:graphicData uri="http://schemas.openxmlformats.org/drawingml/2006/table">
            <a:tbl>
              <a:tblPr/>
              <a:tblGrid>
                <a:gridCol w="1697785">
                  <a:extLst>
                    <a:ext uri="{9D8B030D-6E8A-4147-A177-3AD203B41FA5}">
                      <a16:colId xmlns:a16="http://schemas.microsoft.com/office/drawing/2014/main" val="875692309"/>
                    </a:ext>
                  </a:extLst>
                </a:gridCol>
                <a:gridCol w="1697785">
                  <a:extLst>
                    <a:ext uri="{9D8B030D-6E8A-4147-A177-3AD203B41FA5}">
                      <a16:colId xmlns:a16="http://schemas.microsoft.com/office/drawing/2014/main" val="759405547"/>
                    </a:ext>
                  </a:extLst>
                </a:gridCol>
                <a:gridCol w="1697785">
                  <a:extLst>
                    <a:ext uri="{9D8B030D-6E8A-4147-A177-3AD203B41FA5}">
                      <a16:colId xmlns:a16="http://schemas.microsoft.com/office/drawing/2014/main" val="2812861786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130</a:t>
                      </a:r>
                    </a:p>
                  </a:txBody>
                  <a:tcPr anchor="b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368763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endParaRPr lang="en-US" sz="32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131</a:t>
                      </a:r>
                    </a:p>
                  </a:txBody>
                  <a:tcPr anchor="b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265623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endParaRPr lang="en-US" sz="32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131</a:t>
                      </a:r>
                    </a:p>
                  </a:txBody>
                  <a:tcPr anchor="b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5528182"/>
                  </a:ext>
                </a:extLst>
              </a:tr>
            </a:tbl>
          </a:graphicData>
        </a:graphic>
      </p:graphicFrame>
      <p:sp>
        <p:nvSpPr>
          <p:cNvPr id="77" name="TextBox 76">
            <a:extLst>
              <a:ext uri="{FF2B5EF4-FFF2-40B4-BE49-F238E27FC236}">
                <a16:creationId xmlns:a16="http://schemas.microsoft.com/office/drawing/2014/main" id="{4F6602A7-E9CE-4FE8-9027-6F24197DE7E9}"/>
              </a:ext>
            </a:extLst>
          </p:cNvPr>
          <p:cNvSpPr txBox="1"/>
          <p:nvPr/>
        </p:nvSpPr>
        <p:spPr>
          <a:xfrm>
            <a:off x="15998214" y="6390261"/>
            <a:ext cx="3738324" cy="753283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50000"/>
              </a:lnSpc>
              <a:buFont typeface="Wingdings" panose="05000000000000000000" pitchFamily="2" charset="2"/>
              <a:buNone/>
              <a:defRPr sz="240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r>
              <a:rPr lang="en-US" sz="3200" dirty="0"/>
              <a:t>Inductance in </a:t>
            </a:r>
            <a:r>
              <a:rPr lang="en-US" sz="3200" dirty="0" err="1"/>
              <a:t>nH</a:t>
            </a:r>
            <a:r>
              <a:rPr lang="en-US" sz="3200" dirty="0"/>
              <a:t>/m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E5C1BDB-A499-4AE7-BDC5-060DD8277714}"/>
              </a:ext>
            </a:extLst>
          </p:cNvPr>
          <p:cNvSpPr txBox="1"/>
          <p:nvPr/>
        </p:nvSpPr>
        <p:spPr>
          <a:xfrm>
            <a:off x="3673500" y="6469011"/>
            <a:ext cx="3738324" cy="753283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50000"/>
              </a:lnSpc>
              <a:buFont typeface="Wingdings" panose="05000000000000000000" pitchFamily="2" charset="2"/>
              <a:buNone/>
              <a:defRPr sz="240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r>
              <a:rPr lang="en-US" sz="3200" dirty="0"/>
              <a:t>Inductance in </a:t>
            </a:r>
            <a:r>
              <a:rPr lang="en-US" sz="3200" dirty="0" err="1"/>
              <a:t>nH</a:t>
            </a:r>
            <a:r>
              <a:rPr lang="en-US" sz="3200" dirty="0"/>
              <a:t>/m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709F47E-1B60-41A0-8B09-6B72BA079AF9}"/>
              </a:ext>
            </a:extLst>
          </p:cNvPr>
          <p:cNvSpPr txBox="1"/>
          <p:nvPr/>
        </p:nvSpPr>
        <p:spPr>
          <a:xfrm>
            <a:off x="6159870" y="10917190"/>
            <a:ext cx="12417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hangingPunct="0">
              <a:spcBef>
                <a:spcPts val="500"/>
              </a:spcBef>
              <a:buClr>
                <a:schemeClr val="accent6"/>
              </a:buClr>
              <a:buSzPct val="90000"/>
            </a:pPr>
            <a:r>
              <a:rPr lang="en-US" sz="4000" b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FreightSansLFPro" charset="0"/>
              </a:rPr>
              <a:t>Phase arrangement is key to reduce cable impedance</a:t>
            </a:r>
          </a:p>
        </p:txBody>
      </p:sp>
      <p:pic>
        <p:nvPicPr>
          <p:cNvPr id="75" name="Google Shape;129;p21">
            <a:extLst>
              <a:ext uri="{FF2B5EF4-FFF2-40B4-BE49-F238E27FC236}">
                <a16:creationId xmlns:a16="http://schemas.microsoft.com/office/drawing/2014/main" id="{B269961F-0A54-41CC-806B-71C7595C810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27505" y="317018"/>
            <a:ext cx="2863808" cy="2863808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1FFC8041-9C37-4A8A-AAFF-F445E916809A}"/>
              </a:ext>
            </a:extLst>
          </p:cNvPr>
          <p:cNvSpPr/>
          <p:nvPr/>
        </p:nvSpPr>
        <p:spPr>
          <a:xfrm>
            <a:off x="17024668" y="7787131"/>
            <a:ext cx="1664121" cy="603792"/>
          </a:xfrm>
          <a:prstGeom prst="rect">
            <a:avLst/>
          </a:prstGeom>
          <a:solidFill>
            <a:srgbClr val="8DC73E">
              <a:alpha val="30196"/>
            </a:srgbClr>
          </a:solidFill>
          <a:ln>
            <a:solidFill>
              <a:srgbClr val="8DC7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50CC6B-6623-4681-B3B8-BEF7C11395A5}"/>
              </a:ext>
            </a:extLst>
          </p:cNvPr>
          <p:cNvGrpSpPr/>
          <p:nvPr/>
        </p:nvGrpSpPr>
        <p:grpSpPr>
          <a:xfrm>
            <a:off x="3027154" y="3789808"/>
            <a:ext cx="5049007" cy="1607607"/>
            <a:chOff x="2999858" y="3735216"/>
            <a:chExt cx="5049007" cy="1607607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42C0FE06-518C-4161-AD86-978FB420A955}"/>
                </a:ext>
              </a:extLst>
            </p:cNvPr>
            <p:cNvSpPr/>
            <p:nvPr/>
          </p:nvSpPr>
          <p:spPr>
            <a:xfrm>
              <a:off x="6819541" y="3735216"/>
              <a:ext cx="1229324" cy="1607607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B644357-2D49-4EBB-B78F-DF3D0B3AD876}"/>
                </a:ext>
              </a:extLst>
            </p:cNvPr>
            <p:cNvSpPr/>
            <p:nvPr/>
          </p:nvSpPr>
          <p:spPr>
            <a:xfrm>
              <a:off x="2999858" y="3735216"/>
              <a:ext cx="3819683" cy="16075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5D1A049-5B07-44D0-A130-5D5E42FA6D57}"/>
                </a:ext>
              </a:extLst>
            </p:cNvPr>
            <p:cNvSpPr/>
            <p:nvPr/>
          </p:nvSpPr>
          <p:spPr>
            <a:xfrm>
              <a:off x="5757951" y="3874002"/>
              <a:ext cx="318624" cy="324707"/>
            </a:xfrm>
            <a:prstGeom prst="ellipse">
              <a:avLst/>
            </a:prstGeom>
            <a:noFill/>
            <a:ln w="57150" cap="flat" cmpd="sng" algn="ctr">
              <a:solidFill>
                <a:srgbClr val="FFC000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A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A12A3EA-8FC7-4B4E-8D1B-45E662A737BF}"/>
                </a:ext>
              </a:extLst>
            </p:cNvPr>
            <p:cNvSpPr/>
            <p:nvPr/>
          </p:nvSpPr>
          <p:spPr>
            <a:xfrm>
              <a:off x="3793267" y="4374608"/>
              <a:ext cx="318624" cy="324707"/>
            </a:xfrm>
            <a:prstGeom prst="ellipse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B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2E19E93-0FB8-4C02-8065-63850C09FC00}"/>
                </a:ext>
              </a:extLst>
            </p:cNvPr>
            <p:cNvSpPr/>
            <p:nvPr/>
          </p:nvSpPr>
          <p:spPr>
            <a:xfrm>
              <a:off x="5090593" y="3874002"/>
              <a:ext cx="318624" cy="324707"/>
            </a:xfrm>
            <a:prstGeom prst="ellipse">
              <a:avLst/>
            </a:prstGeom>
            <a:noFill/>
            <a:ln w="57150" cap="flat" cmpd="sng" algn="ctr">
              <a:solidFill>
                <a:srgbClr val="FFFF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C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015A4C2-562D-46D7-A0EA-7C6814784E34}"/>
                </a:ext>
              </a:extLst>
            </p:cNvPr>
            <p:cNvSpPr/>
            <p:nvPr/>
          </p:nvSpPr>
          <p:spPr>
            <a:xfrm>
              <a:off x="4405815" y="3875601"/>
              <a:ext cx="318624" cy="324707"/>
            </a:xfrm>
            <a:prstGeom prst="ellipse">
              <a:avLst/>
            </a:prstGeom>
            <a:noFill/>
            <a:ln w="57150" cap="flat" cmpd="sng" algn="ctr">
              <a:solidFill>
                <a:srgbClr val="FFC000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A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6E613AA-7935-4D23-8C1E-878ADF20F8BB}"/>
                </a:ext>
              </a:extLst>
            </p:cNvPr>
            <p:cNvSpPr/>
            <p:nvPr/>
          </p:nvSpPr>
          <p:spPr>
            <a:xfrm>
              <a:off x="4395055" y="4365952"/>
              <a:ext cx="318624" cy="324707"/>
            </a:xfrm>
            <a:prstGeom prst="ellipse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B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DD2EEE5-DE6F-40C5-B688-F39A19324B94}"/>
                </a:ext>
              </a:extLst>
            </p:cNvPr>
            <p:cNvSpPr/>
            <p:nvPr/>
          </p:nvSpPr>
          <p:spPr>
            <a:xfrm>
              <a:off x="4389242" y="4882583"/>
              <a:ext cx="318624" cy="324707"/>
            </a:xfrm>
            <a:prstGeom prst="ellipse">
              <a:avLst/>
            </a:prstGeom>
            <a:noFill/>
            <a:ln w="57150" cap="flat" cmpd="sng" algn="ctr">
              <a:solidFill>
                <a:srgbClr val="FFFF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C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04E3D6E-6ACB-43E2-AEE0-1D934E021F8C}"/>
                </a:ext>
              </a:extLst>
            </p:cNvPr>
            <p:cNvSpPr/>
            <p:nvPr/>
          </p:nvSpPr>
          <p:spPr>
            <a:xfrm>
              <a:off x="6388560" y="3891279"/>
              <a:ext cx="318624" cy="324707"/>
            </a:xfrm>
            <a:prstGeom prst="ellipse">
              <a:avLst/>
            </a:prstGeom>
            <a:noFill/>
            <a:ln w="57150" cap="flat" cmpd="sng" algn="ctr">
              <a:solidFill>
                <a:srgbClr val="FFFF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C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9C2C195-BC71-491A-975D-EDE92B13BF8C}"/>
                </a:ext>
              </a:extLst>
            </p:cNvPr>
            <p:cNvSpPr/>
            <p:nvPr/>
          </p:nvSpPr>
          <p:spPr>
            <a:xfrm>
              <a:off x="6401237" y="4374744"/>
              <a:ext cx="318624" cy="324707"/>
            </a:xfrm>
            <a:prstGeom prst="ellipse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B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115E6C7-AC40-4105-B2DB-D407A131123E}"/>
                </a:ext>
              </a:extLst>
            </p:cNvPr>
            <p:cNvSpPr/>
            <p:nvPr/>
          </p:nvSpPr>
          <p:spPr>
            <a:xfrm>
              <a:off x="5129194" y="4867570"/>
              <a:ext cx="318624" cy="324707"/>
            </a:xfrm>
            <a:prstGeom prst="ellipse">
              <a:avLst/>
            </a:prstGeom>
            <a:noFill/>
            <a:ln w="57150" cap="flat" cmpd="sng" algn="ctr">
              <a:solidFill>
                <a:srgbClr val="FFC000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A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5EA7A0F-7F96-46D6-B924-03097B405DAD}"/>
                </a:ext>
              </a:extLst>
            </p:cNvPr>
            <p:cNvSpPr/>
            <p:nvPr/>
          </p:nvSpPr>
          <p:spPr>
            <a:xfrm>
              <a:off x="6968253" y="3891279"/>
              <a:ext cx="318624" cy="324707"/>
            </a:xfrm>
            <a:prstGeom prst="ellipse">
              <a:avLst/>
            </a:prstGeom>
            <a:noFill/>
            <a:ln w="5715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N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2DA3E5D-17FB-4745-8289-643CDAF1EE21}"/>
                </a:ext>
              </a:extLst>
            </p:cNvPr>
            <p:cNvSpPr/>
            <p:nvPr/>
          </p:nvSpPr>
          <p:spPr>
            <a:xfrm>
              <a:off x="6973062" y="4381187"/>
              <a:ext cx="318624" cy="324707"/>
            </a:xfrm>
            <a:prstGeom prst="ellipse">
              <a:avLst/>
            </a:prstGeom>
            <a:noFill/>
            <a:ln w="5715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N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537467B-AD64-46BA-BEBC-B93F63C1971B}"/>
                </a:ext>
              </a:extLst>
            </p:cNvPr>
            <p:cNvSpPr/>
            <p:nvPr/>
          </p:nvSpPr>
          <p:spPr>
            <a:xfrm>
              <a:off x="6978742" y="4876996"/>
              <a:ext cx="318624" cy="324707"/>
            </a:xfrm>
            <a:prstGeom prst="ellipse">
              <a:avLst/>
            </a:prstGeom>
            <a:noFill/>
            <a:ln w="5715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N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66914F6-9A08-4E44-94D1-A7A7A8FA3BDD}"/>
                </a:ext>
              </a:extLst>
            </p:cNvPr>
            <p:cNvSpPr/>
            <p:nvPr/>
          </p:nvSpPr>
          <p:spPr>
            <a:xfrm>
              <a:off x="7537648" y="3884184"/>
              <a:ext cx="318624" cy="324707"/>
            </a:xfrm>
            <a:prstGeom prst="ellipse">
              <a:avLst/>
            </a:prstGeom>
            <a:noFill/>
            <a:ln w="5715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N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5BE03CA-228A-4DB4-8D59-30F7BA4A4542}"/>
                </a:ext>
              </a:extLst>
            </p:cNvPr>
            <p:cNvSpPr/>
            <p:nvPr/>
          </p:nvSpPr>
          <p:spPr>
            <a:xfrm>
              <a:off x="7542456" y="4374092"/>
              <a:ext cx="318624" cy="324707"/>
            </a:xfrm>
            <a:prstGeom prst="ellipse">
              <a:avLst/>
            </a:prstGeom>
            <a:noFill/>
            <a:ln w="5715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N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5851BC5-F0D6-4B58-A31D-1ADA435FD3B3}"/>
                </a:ext>
              </a:extLst>
            </p:cNvPr>
            <p:cNvSpPr/>
            <p:nvPr/>
          </p:nvSpPr>
          <p:spPr>
            <a:xfrm>
              <a:off x="7548136" y="4869901"/>
              <a:ext cx="318624" cy="324707"/>
            </a:xfrm>
            <a:prstGeom prst="ellipse">
              <a:avLst/>
            </a:prstGeom>
            <a:noFill/>
            <a:ln w="5715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N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D2F6E3A-01D6-427D-9ECE-55C44FFAF948}"/>
                </a:ext>
              </a:extLst>
            </p:cNvPr>
            <p:cNvSpPr/>
            <p:nvPr/>
          </p:nvSpPr>
          <p:spPr>
            <a:xfrm>
              <a:off x="5100929" y="4376646"/>
              <a:ext cx="318624" cy="324707"/>
            </a:xfrm>
            <a:prstGeom prst="ellipse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B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0B7368-11C9-4877-8FAC-91012F42922E}"/>
                </a:ext>
              </a:extLst>
            </p:cNvPr>
            <p:cNvSpPr/>
            <p:nvPr/>
          </p:nvSpPr>
          <p:spPr>
            <a:xfrm>
              <a:off x="5741468" y="4382028"/>
              <a:ext cx="318624" cy="324707"/>
            </a:xfrm>
            <a:prstGeom prst="ellipse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B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B532ED5-08E4-41C2-B112-C923BCC88D20}"/>
                </a:ext>
              </a:extLst>
            </p:cNvPr>
            <p:cNvSpPr/>
            <p:nvPr/>
          </p:nvSpPr>
          <p:spPr>
            <a:xfrm>
              <a:off x="3186985" y="4885875"/>
              <a:ext cx="318624" cy="324707"/>
            </a:xfrm>
            <a:prstGeom prst="ellipse">
              <a:avLst/>
            </a:prstGeom>
            <a:noFill/>
            <a:ln w="57150" cap="flat" cmpd="sng" algn="ctr">
              <a:solidFill>
                <a:srgbClr val="FFFF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C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91D3CE3-F8A8-4BB2-8E34-8F3C0CF50844}"/>
                </a:ext>
              </a:extLst>
            </p:cNvPr>
            <p:cNvSpPr/>
            <p:nvPr/>
          </p:nvSpPr>
          <p:spPr>
            <a:xfrm>
              <a:off x="5750788" y="4869901"/>
              <a:ext cx="318624" cy="324707"/>
            </a:xfrm>
            <a:prstGeom prst="ellipse">
              <a:avLst/>
            </a:prstGeom>
            <a:noFill/>
            <a:ln w="57150" cap="flat" cmpd="sng" algn="ctr">
              <a:solidFill>
                <a:srgbClr val="FFFF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C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64AFB63-5985-4F56-908C-B596B63A79DB}"/>
                </a:ext>
              </a:extLst>
            </p:cNvPr>
            <p:cNvSpPr/>
            <p:nvPr/>
          </p:nvSpPr>
          <p:spPr>
            <a:xfrm>
              <a:off x="6388561" y="4869130"/>
              <a:ext cx="318624" cy="324707"/>
            </a:xfrm>
            <a:prstGeom prst="ellipse">
              <a:avLst/>
            </a:prstGeom>
            <a:noFill/>
            <a:ln w="57150" cap="flat" cmpd="sng" algn="ctr">
              <a:solidFill>
                <a:srgbClr val="FFC000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A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F0F9CC4-617A-4B42-94CF-6C2FDD34E20C}"/>
                </a:ext>
              </a:extLst>
            </p:cNvPr>
            <p:cNvSpPr/>
            <p:nvPr/>
          </p:nvSpPr>
          <p:spPr>
            <a:xfrm>
              <a:off x="3821587" y="4894182"/>
              <a:ext cx="318624" cy="324707"/>
            </a:xfrm>
            <a:prstGeom prst="ellipse">
              <a:avLst/>
            </a:prstGeom>
            <a:noFill/>
            <a:ln w="57150" cap="flat" cmpd="sng" algn="ctr">
              <a:solidFill>
                <a:srgbClr val="FFC000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A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BA62310-1D00-467F-9037-8847FBE8C434}"/>
                </a:ext>
              </a:extLst>
            </p:cNvPr>
            <p:cNvSpPr/>
            <p:nvPr/>
          </p:nvSpPr>
          <p:spPr>
            <a:xfrm>
              <a:off x="3185023" y="4381305"/>
              <a:ext cx="318624" cy="324707"/>
            </a:xfrm>
            <a:prstGeom prst="ellipse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B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114A7D3-0BAD-4BB1-8477-4F3F9FBC175B}"/>
                </a:ext>
              </a:extLst>
            </p:cNvPr>
            <p:cNvSpPr/>
            <p:nvPr/>
          </p:nvSpPr>
          <p:spPr>
            <a:xfrm>
              <a:off x="3799577" y="3884184"/>
              <a:ext cx="318624" cy="324707"/>
            </a:xfrm>
            <a:prstGeom prst="ellipse">
              <a:avLst/>
            </a:prstGeom>
            <a:noFill/>
            <a:ln w="57150" cap="flat" cmpd="sng" algn="ctr">
              <a:solidFill>
                <a:srgbClr val="FFFF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C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4C02EBB-99C5-4D35-8B7D-B9C90C4A5C3F}"/>
                </a:ext>
              </a:extLst>
            </p:cNvPr>
            <p:cNvSpPr/>
            <p:nvPr/>
          </p:nvSpPr>
          <p:spPr>
            <a:xfrm>
              <a:off x="3186976" y="3885783"/>
              <a:ext cx="318624" cy="324707"/>
            </a:xfrm>
            <a:prstGeom prst="ellipse">
              <a:avLst/>
            </a:prstGeom>
            <a:noFill/>
            <a:ln w="57150" cap="flat" cmpd="sng" algn="ctr">
              <a:solidFill>
                <a:srgbClr val="FFC000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A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E41DE7B-9EA4-40FA-B469-6DC3DD5E1A3E}"/>
                </a:ext>
              </a:extLst>
            </p:cNvPr>
            <p:cNvSpPr/>
            <p:nvPr/>
          </p:nvSpPr>
          <p:spPr>
            <a:xfrm>
              <a:off x="2999858" y="3735216"/>
              <a:ext cx="5049007" cy="1600515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1D54CDD-ACCC-4ACC-A6D0-A159ED5621C2}"/>
              </a:ext>
            </a:extLst>
          </p:cNvPr>
          <p:cNvGrpSpPr/>
          <p:nvPr/>
        </p:nvGrpSpPr>
        <p:grpSpPr>
          <a:xfrm>
            <a:off x="15343275" y="3753614"/>
            <a:ext cx="5062652" cy="1605452"/>
            <a:chOff x="15206795" y="3753614"/>
            <a:chExt cx="5062652" cy="1605452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5344098-FA5F-4943-92E2-88EB45ED8CFF}"/>
                </a:ext>
              </a:extLst>
            </p:cNvPr>
            <p:cNvSpPr/>
            <p:nvPr/>
          </p:nvSpPr>
          <p:spPr>
            <a:xfrm>
              <a:off x="18400370" y="3758551"/>
              <a:ext cx="596017" cy="160051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A94FFBFE-241D-4634-B5D3-1CB78D51BAFD}"/>
                </a:ext>
              </a:extLst>
            </p:cNvPr>
            <p:cNvSpPr/>
            <p:nvPr/>
          </p:nvSpPr>
          <p:spPr>
            <a:xfrm>
              <a:off x="16443822" y="3756887"/>
              <a:ext cx="719652" cy="160051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EB1A9E7D-4E73-4128-8899-CDE1601B0904}"/>
                </a:ext>
              </a:extLst>
            </p:cNvPr>
            <p:cNvSpPr/>
            <p:nvPr/>
          </p:nvSpPr>
          <p:spPr>
            <a:xfrm>
              <a:off x="17163474" y="3756226"/>
              <a:ext cx="1241572" cy="16014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Tx/>
              </a:pPr>
              <a:endParaRPr lang="en-US" sz="3200">
                <a:solidFill>
                  <a:prstClr val="white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20A74A41-D894-4E14-A067-8109D6258F56}"/>
                </a:ext>
              </a:extLst>
            </p:cNvPr>
            <p:cNvSpPr/>
            <p:nvPr/>
          </p:nvSpPr>
          <p:spPr>
            <a:xfrm>
              <a:off x="18995542" y="3756243"/>
              <a:ext cx="1241572" cy="16014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Tx/>
              </a:pPr>
              <a:endParaRPr lang="en-US" sz="3200">
                <a:solidFill>
                  <a:prstClr val="white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FEAF859-0063-4155-96FF-0BFE4888DF2E}"/>
                </a:ext>
              </a:extLst>
            </p:cNvPr>
            <p:cNvSpPr/>
            <p:nvPr/>
          </p:nvSpPr>
          <p:spPr>
            <a:xfrm>
              <a:off x="15206795" y="3757250"/>
              <a:ext cx="1241572" cy="16014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Tx/>
              </a:pPr>
              <a:endParaRPr lang="en-US" sz="3200">
                <a:solidFill>
                  <a:prstClr val="white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8A1D080-E64C-443C-9989-B29090ACCD6D}"/>
                </a:ext>
              </a:extLst>
            </p:cNvPr>
            <p:cNvSpPr/>
            <p:nvPr/>
          </p:nvSpPr>
          <p:spPr>
            <a:xfrm>
              <a:off x="19143769" y="4464977"/>
              <a:ext cx="318624" cy="323462"/>
            </a:xfrm>
            <a:prstGeom prst="ellipse">
              <a:avLst/>
            </a:prstGeom>
            <a:noFill/>
            <a:ln w="57150" cap="flat" cmpd="sng" algn="ctr">
              <a:solidFill>
                <a:srgbClr val="FFC000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A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6C3FCEA-5E01-429A-899F-09819A7C15D1}"/>
                </a:ext>
              </a:extLst>
            </p:cNvPr>
            <p:cNvSpPr/>
            <p:nvPr/>
          </p:nvSpPr>
          <p:spPr>
            <a:xfrm>
              <a:off x="16000204" y="4953058"/>
              <a:ext cx="318624" cy="323462"/>
            </a:xfrm>
            <a:prstGeom prst="ellipse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B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A3B7E40-4AB7-41A0-AAF4-A2AB1C782E11}"/>
                </a:ext>
              </a:extLst>
            </p:cNvPr>
            <p:cNvSpPr/>
            <p:nvPr/>
          </p:nvSpPr>
          <p:spPr>
            <a:xfrm>
              <a:off x="17357677" y="4433162"/>
              <a:ext cx="318624" cy="323462"/>
            </a:xfrm>
            <a:prstGeom prst="ellipse">
              <a:avLst/>
            </a:prstGeom>
            <a:noFill/>
            <a:ln w="57150" cap="flat" cmpd="sng" algn="ctr">
              <a:solidFill>
                <a:srgbClr val="FFFF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C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AAB8A22-23D8-456B-BAF1-5B2670F0020C}"/>
                </a:ext>
              </a:extLst>
            </p:cNvPr>
            <p:cNvSpPr/>
            <p:nvPr/>
          </p:nvSpPr>
          <p:spPr>
            <a:xfrm>
              <a:off x="17972075" y="3957522"/>
              <a:ext cx="318624" cy="323462"/>
            </a:xfrm>
            <a:prstGeom prst="ellipse">
              <a:avLst/>
            </a:prstGeom>
            <a:noFill/>
            <a:ln w="57150" cap="flat" cmpd="sng" algn="ctr">
              <a:solidFill>
                <a:srgbClr val="FFC000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A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EEAB216-130D-42E8-A739-D9412B0C7961}"/>
                </a:ext>
              </a:extLst>
            </p:cNvPr>
            <p:cNvSpPr/>
            <p:nvPr/>
          </p:nvSpPr>
          <p:spPr>
            <a:xfrm>
              <a:off x="17371874" y="3947548"/>
              <a:ext cx="318624" cy="323462"/>
            </a:xfrm>
            <a:prstGeom prst="ellipse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B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FE4F68B-E1E1-417A-B93B-F5FE10255C47}"/>
                </a:ext>
              </a:extLst>
            </p:cNvPr>
            <p:cNvSpPr/>
            <p:nvPr/>
          </p:nvSpPr>
          <p:spPr>
            <a:xfrm>
              <a:off x="17970982" y="4948053"/>
              <a:ext cx="318624" cy="323462"/>
            </a:xfrm>
            <a:prstGeom prst="ellipse">
              <a:avLst/>
            </a:prstGeom>
            <a:noFill/>
            <a:ln w="57150" cap="flat" cmpd="sng" algn="ctr">
              <a:solidFill>
                <a:srgbClr val="FFFF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C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7F5374A-E994-4801-A19B-62AE1CC74B03}"/>
                </a:ext>
              </a:extLst>
            </p:cNvPr>
            <p:cNvSpPr/>
            <p:nvPr/>
          </p:nvSpPr>
          <p:spPr>
            <a:xfrm>
              <a:off x="19149589" y="3953048"/>
              <a:ext cx="318624" cy="323462"/>
            </a:xfrm>
            <a:prstGeom prst="ellipse">
              <a:avLst/>
            </a:prstGeom>
            <a:noFill/>
            <a:ln w="57150" cap="flat" cmpd="sng" algn="ctr">
              <a:solidFill>
                <a:srgbClr val="FFFF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C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0D4AB63-DFB5-480F-A0C7-977AECA8EFC1}"/>
                </a:ext>
              </a:extLst>
            </p:cNvPr>
            <p:cNvSpPr/>
            <p:nvPr/>
          </p:nvSpPr>
          <p:spPr>
            <a:xfrm>
              <a:off x="19787056" y="3945701"/>
              <a:ext cx="318624" cy="323462"/>
            </a:xfrm>
            <a:prstGeom prst="ellipse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B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AA53DE7-C75E-4DC9-AD1A-C9CD38A12040}"/>
                </a:ext>
              </a:extLst>
            </p:cNvPr>
            <p:cNvSpPr/>
            <p:nvPr/>
          </p:nvSpPr>
          <p:spPr>
            <a:xfrm>
              <a:off x="17370903" y="4931678"/>
              <a:ext cx="318624" cy="323462"/>
            </a:xfrm>
            <a:prstGeom prst="ellipse">
              <a:avLst/>
            </a:prstGeom>
            <a:noFill/>
            <a:ln w="57150" cap="flat" cmpd="sng" algn="ctr">
              <a:solidFill>
                <a:srgbClr val="FFC000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A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E7CCBCF0-6384-48A2-BCA4-7CD1DFFE6788}"/>
                </a:ext>
              </a:extLst>
            </p:cNvPr>
            <p:cNvSpPr/>
            <p:nvPr/>
          </p:nvSpPr>
          <p:spPr>
            <a:xfrm>
              <a:off x="18549647" y="3951928"/>
              <a:ext cx="318624" cy="323462"/>
            </a:xfrm>
            <a:prstGeom prst="ellipse">
              <a:avLst/>
            </a:prstGeom>
            <a:noFill/>
            <a:ln w="5715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N</a:t>
              </a: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3B28F5E-3C24-4EB3-A7A5-E403359F0E87}"/>
                </a:ext>
              </a:extLst>
            </p:cNvPr>
            <p:cNvSpPr/>
            <p:nvPr/>
          </p:nvSpPr>
          <p:spPr>
            <a:xfrm>
              <a:off x="18554455" y="4439958"/>
              <a:ext cx="318624" cy="323462"/>
            </a:xfrm>
            <a:prstGeom prst="ellipse">
              <a:avLst/>
            </a:prstGeom>
            <a:noFill/>
            <a:ln w="5715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N</a:t>
              </a: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B18AAAF-75D6-47AC-8D1D-B09EF2C4F860}"/>
                </a:ext>
              </a:extLst>
            </p:cNvPr>
            <p:cNvSpPr/>
            <p:nvPr/>
          </p:nvSpPr>
          <p:spPr>
            <a:xfrm>
              <a:off x="18560136" y="4933865"/>
              <a:ext cx="318624" cy="323462"/>
            </a:xfrm>
            <a:prstGeom prst="ellipse">
              <a:avLst/>
            </a:prstGeom>
            <a:noFill/>
            <a:ln w="5715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N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9F7F041-1E95-403C-AFB0-A70115714EDF}"/>
                </a:ext>
              </a:extLst>
            </p:cNvPr>
            <p:cNvSpPr/>
            <p:nvPr/>
          </p:nvSpPr>
          <p:spPr>
            <a:xfrm>
              <a:off x="16640960" y="3966071"/>
              <a:ext cx="318624" cy="323462"/>
            </a:xfrm>
            <a:prstGeom prst="ellipse">
              <a:avLst/>
            </a:prstGeom>
            <a:noFill/>
            <a:ln w="5715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N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6F510371-7A0A-49A4-86EE-9FBA0F0182F4}"/>
                </a:ext>
              </a:extLst>
            </p:cNvPr>
            <p:cNvSpPr/>
            <p:nvPr/>
          </p:nvSpPr>
          <p:spPr>
            <a:xfrm>
              <a:off x="16645769" y="4454101"/>
              <a:ext cx="318624" cy="323462"/>
            </a:xfrm>
            <a:prstGeom prst="ellipse">
              <a:avLst/>
            </a:prstGeom>
            <a:noFill/>
            <a:ln w="5715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N</a:t>
              </a: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01E1E5DA-B2A9-4C15-8EF9-226273302D1A}"/>
                </a:ext>
              </a:extLst>
            </p:cNvPr>
            <p:cNvSpPr/>
            <p:nvPr/>
          </p:nvSpPr>
          <p:spPr>
            <a:xfrm>
              <a:off x="16651449" y="4948008"/>
              <a:ext cx="318624" cy="323462"/>
            </a:xfrm>
            <a:prstGeom prst="ellipse">
              <a:avLst/>
            </a:prstGeom>
            <a:noFill/>
            <a:ln w="5715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N</a:t>
              </a: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E6D217FC-FAF2-4CCF-ADE5-8A1AF26932B7}"/>
                </a:ext>
              </a:extLst>
            </p:cNvPr>
            <p:cNvSpPr/>
            <p:nvPr/>
          </p:nvSpPr>
          <p:spPr>
            <a:xfrm>
              <a:off x="17981512" y="4456645"/>
              <a:ext cx="318624" cy="323462"/>
            </a:xfrm>
            <a:prstGeom prst="ellipse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B</a:t>
              </a: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DD582E5C-97BE-4601-BBB2-DAE350F59162}"/>
                </a:ext>
              </a:extLst>
            </p:cNvPr>
            <p:cNvSpPr/>
            <p:nvPr/>
          </p:nvSpPr>
          <p:spPr>
            <a:xfrm>
              <a:off x="19127286" y="4939242"/>
              <a:ext cx="318624" cy="323462"/>
            </a:xfrm>
            <a:prstGeom prst="ellipse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B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0BEEA623-968E-4F0F-A2CB-6AD350F90840}"/>
                </a:ext>
              </a:extLst>
            </p:cNvPr>
            <p:cNvSpPr/>
            <p:nvPr/>
          </p:nvSpPr>
          <p:spPr>
            <a:xfrm>
              <a:off x="15393922" y="4942710"/>
              <a:ext cx="318624" cy="323462"/>
            </a:xfrm>
            <a:prstGeom prst="ellipse">
              <a:avLst/>
            </a:prstGeom>
            <a:noFill/>
            <a:ln w="57150" cap="flat" cmpd="sng" algn="ctr">
              <a:solidFill>
                <a:srgbClr val="FFFF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C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9B0A95A2-2E53-4247-9A9B-5CBF5BEE9259}"/>
                </a:ext>
              </a:extLst>
            </p:cNvPr>
            <p:cNvSpPr/>
            <p:nvPr/>
          </p:nvSpPr>
          <p:spPr>
            <a:xfrm>
              <a:off x="19774165" y="4449564"/>
              <a:ext cx="318624" cy="323462"/>
            </a:xfrm>
            <a:prstGeom prst="ellipse">
              <a:avLst/>
            </a:prstGeom>
            <a:noFill/>
            <a:ln w="57150" cap="flat" cmpd="sng" algn="ctr">
              <a:solidFill>
                <a:srgbClr val="FFFF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C</a:t>
              </a: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984FD17-A736-410E-B8E2-AF28EA857DF5}"/>
                </a:ext>
              </a:extLst>
            </p:cNvPr>
            <p:cNvSpPr/>
            <p:nvPr/>
          </p:nvSpPr>
          <p:spPr>
            <a:xfrm>
              <a:off x="19774380" y="4947240"/>
              <a:ext cx="318624" cy="323462"/>
            </a:xfrm>
            <a:prstGeom prst="ellipse">
              <a:avLst/>
            </a:prstGeom>
            <a:noFill/>
            <a:ln w="57150" cap="flat" cmpd="sng" algn="ctr">
              <a:solidFill>
                <a:srgbClr val="FFC000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A</a:t>
              </a: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7364D2F2-EAEE-463A-B015-18E7D3C93CE4}"/>
                </a:ext>
              </a:extLst>
            </p:cNvPr>
            <p:cNvSpPr/>
            <p:nvPr/>
          </p:nvSpPr>
          <p:spPr>
            <a:xfrm>
              <a:off x="16017436" y="4453600"/>
              <a:ext cx="318624" cy="323462"/>
            </a:xfrm>
            <a:prstGeom prst="ellipse">
              <a:avLst/>
            </a:prstGeom>
            <a:noFill/>
            <a:ln w="57150" cap="flat" cmpd="sng" algn="ctr">
              <a:solidFill>
                <a:srgbClr val="FFC000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A</a:t>
              </a: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AE53A20A-2A3F-4FF5-9E65-571D62A8DFFD}"/>
                </a:ext>
              </a:extLst>
            </p:cNvPr>
            <p:cNvSpPr/>
            <p:nvPr/>
          </p:nvSpPr>
          <p:spPr>
            <a:xfrm>
              <a:off x="15391960" y="4440075"/>
              <a:ext cx="318624" cy="323462"/>
            </a:xfrm>
            <a:prstGeom prst="ellipse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B</a:t>
              </a: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6AF27646-9808-4BBF-A1F0-634218A97146}"/>
                </a:ext>
              </a:extLst>
            </p:cNvPr>
            <p:cNvSpPr/>
            <p:nvPr/>
          </p:nvSpPr>
          <p:spPr>
            <a:xfrm>
              <a:off x="16006514" y="3944861"/>
              <a:ext cx="318624" cy="323462"/>
            </a:xfrm>
            <a:prstGeom prst="ellipse">
              <a:avLst/>
            </a:prstGeom>
            <a:noFill/>
            <a:ln w="57150" cap="flat" cmpd="sng" algn="ctr">
              <a:solidFill>
                <a:srgbClr val="FFFF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C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7B9A1C8-6A6C-4326-A2AD-7468BAA1DB49}"/>
                </a:ext>
              </a:extLst>
            </p:cNvPr>
            <p:cNvSpPr/>
            <p:nvPr/>
          </p:nvSpPr>
          <p:spPr>
            <a:xfrm>
              <a:off x="15393913" y="3946454"/>
              <a:ext cx="318624" cy="323462"/>
            </a:xfrm>
            <a:prstGeom prst="ellipse">
              <a:avLst/>
            </a:prstGeom>
            <a:noFill/>
            <a:ln w="57150" cap="flat" cmpd="sng" algn="ctr">
              <a:solidFill>
                <a:srgbClr val="FFC000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A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B5FC33A3-23F1-42DB-9637-0CB79D14F610}"/>
                </a:ext>
              </a:extLst>
            </p:cNvPr>
            <p:cNvSpPr/>
            <p:nvPr/>
          </p:nvSpPr>
          <p:spPr>
            <a:xfrm>
              <a:off x="15220440" y="3753614"/>
              <a:ext cx="5049007" cy="1600515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id="{23D2C3AD-47D8-406F-9AF3-73C58972F5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72" r="38238"/>
          <a:stretch/>
        </p:blipFill>
        <p:spPr>
          <a:xfrm>
            <a:off x="9523493" y="7143544"/>
            <a:ext cx="4607114" cy="207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7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6" grpId="0"/>
      <p:bldP spid="79" grpId="0" animBg="1"/>
      <p:bldP spid="82" grpId="0"/>
      <p:bldP spid="77" grpId="0"/>
      <p:bldP spid="80" grpId="0"/>
      <p:bldP spid="8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3E49D82-3E4A-43E3-BF67-10BE54B7113C}"/>
              </a:ext>
            </a:extLst>
          </p:cNvPr>
          <p:cNvSpPr/>
          <p:nvPr/>
        </p:nvSpPr>
        <p:spPr>
          <a:xfrm>
            <a:off x="15853826" y="10089987"/>
            <a:ext cx="4571937" cy="603792"/>
          </a:xfrm>
          <a:prstGeom prst="rect">
            <a:avLst/>
          </a:prstGeom>
          <a:solidFill>
            <a:srgbClr val="8DC73E">
              <a:alpha val="30196"/>
            </a:srgbClr>
          </a:solidFill>
          <a:ln>
            <a:solidFill>
              <a:srgbClr val="8DC7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F91E3A-0A12-4AAC-9414-B91DD889524A}"/>
              </a:ext>
            </a:extLst>
          </p:cNvPr>
          <p:cNvSpPr/>
          <p:nvPr/>
        </p:nvSpPr>
        <p:spPr>
          <a:xfrm>
            <a:off x="3036869" y="10076711"/>
            <a:ext cx="4565819" cy="586968"/>
          </a:xfrm>
          <a:prstGeom prst="rect">
            <a:avLst/>
          </a:prstGeom>
          <a:solidFill>
            <a:srgbClr val="FFD966">
              <a:alpha val="30196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Google Shape;53;p13">
            <a:extLst>
              <a:ext uri="{FF2B5EF4-FFF2-40B4-BE49-F238E27FC236}">
                <a16:creationId xmlns:a16="http://schemas.microsoft.com/office/drawing/2014/main" id="{C045A7A2-6BDF-4487-88CE-8D89D09481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6475" y="730251"/>
            <a:ext cx="21031200" cy="1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cap="small" dirty="0"/>
              <a:t>Utilize Phase Coupling</a:t>
            </a:r>
            <a:endParaRPr sz="10000" b="0" i="0" u="none" strike="noStrike" cap="none" dirty="0">
              <a:solidFill>
                <a:srgbClr val="53535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8D6098-AF18-420B-AF18-560DF628546F}"/>
              </a:ext>
            </a:extLst>
          </p:cNvPr>
          <p:cNvSpPr txBox="1"/>
          <p:nvPr/>
        </p:nvSpPr>
        <p:spPr>
          <a:xfrm>
            <a:off x="15853826" y="2629597"/>
            <a:ext cx="4571937" cy="753283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50000"/>
              </a:lnSpc>
              <a:buFont typeface="Wingdings" panose="05000000000000000000" pitchFamily="2" charset="2"/>
              <a:buNone/>
              <a:defRPr sz="240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Three-Phase core reactor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C16EA4-1E09-4942-AEE0-D378412354AD}"/>
              </a:ext>
            </a:extLst>
          </p:cNvPr>
          <p:cNvSpPr txBox="1"/>
          <p:nvPr/>
        </p:nvSpPr>
        <p:spPr>
          <a:xfrm>
            <a:off x="3036869" y="2643245"/>
            <a:ext cx="4571937" cy="753283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50000"/>
              </a:lnSpc>
              <a:buFont typeface="Wingdings" panose="05000000000000000000" pitchFamily="2" charset="2"/>
              <a:buNone/>
              <a:defRPr sz="240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Single-Phase core reactor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415EF6-D3B1-594C-8DA8-718F6940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451"/>
          <a:stretch/>
        </p:blipFill>
        <p:spPr>
          <a:xfrm>
            <a:off x="15771938" y="6493994"/>
            <a:ext cx="4726997" cy="2513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699AEE-DC3E-0244-8C3D-A9AEDFB7A3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451"/>
          <a:stretch/>
        </p:blipFill>
        <p:spPr>
          <a:xfrm>
            <a:off x="2935599" y="6493993"/>
            <a:ext cx="4726997" cy="2377051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5A75FDD-70DA-CA46-A24F-61469FF07A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0964554"/>
              </p:ext>
            </p:extLst>
          </p:nvPr>
        </p:nvGraphicFramePr>
        <p:xfrm>
          <a:off x="15857108" y="3720373"/>
          <a:ext cx="4571937" cy="2070735"/>
        </p:xfrm>
        <a:graphic>
          <a:graphicData uri="http://schemas.openxmlformats.org/drawingml/2006/table">
            <a:tbl>
              <a:tblPr/>
              <a:tblGrid>
                <a:gridCol w="1523979">
                  <a:extLst>
                    <a:ext uri="{9D8B030D-6E8A-4147-A177-3AD203B41FA5}">
                      <a16:colId xmlns:a16="http://schemas.microsoft.com/office/drawing/2014/main" val="766980458"/>
                    </a:ext>
                  </a:extLst>
                </a:gridCol>
                <a:gridCol w="1523979">
                  <a:extLst>
                    <a:ext uri="{9D8B030D-6E8A-4147-A177-3AD203B41FA5}">
                      <a16:colId xmlns:a16="http://schemas.microsoft.com/office/drawing/2014/main" val="3412043538"/>
                    </a:ext>
                  </a:extLst>
                </a:gridCol>
                <a:gridCol w="1523979">
                  <a:extLst>
                    <a:ext uri="{9D8B030D-6E8A-4147-A177-3AD203B41FA5}">
                      <a16:colId xmlns:a16="http://schemas.microsoft.com/office/drawing/2014/main" val="2493048648"/>
                    </a:ext>
                  </a:extLst>
                </a:gridCol>
              </a:tblGrid>
              <a:tr h="458534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3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Inductance (µH)</a:t>
                      </a:r>
                    </a:p>
                  </a:txBody>
                  <a:tcPr anchor="b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496787"/>
                  </a:ext>
                </a:extLst>
              </a:tr>
              <a:tr h="3187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60.9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-11.9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-11.9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583639"/>
                  </a:ext>
                </a:extLst>
              </a:tr>
              <a:tr h="3187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-11.9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60.2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-11.9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289222"/>
                  </a:ext>
                </a:extLst>
              </a:tr>
              <a:tr h="3187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-11.9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-11.9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61.5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7911346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DFC32E3B-C050-1041-91C7-41B85FFCBC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1255909"/>
              </p:ext>
            </p:extLst>
          </p:nvPr>
        </p:nvGraphicFramePr>
        <p:xfrm>
          <a:off x="3036869" y="3706725"/>
          <a:ext cx="4571937" cy="2070735"/>
        </p:xfrm>
        <a:graphic>
          <a:graphicData uri="http://schemas.openxmlformats.org/drawingml/2006/table">
            <a:tbl>
              <a:tblPr/>
              <a:tblGrid>
                <a:gridCol w="1523979">
                  <a:extLst>
                    <a:ext uri="{9D8B030D-6E8A-4147-A177-3AD203B41FA5}">
                      <a16:colId xmlns:a16="http://schemas.microsoft.com/office/drawing/2014/main" val="766980458"/>
                    </a:ext>
                  </a:extLst>
                </a:gridCol>
                <a:gridCol w="1523979">
                  <a:extLst>
                    <a:ext uri="{9D8B030D-6E8A-4147-A177-3AD203B41FA5}">
                      <a16:colId xmlns:a16="http://schemas.microsoft.com/office/drawing/2014/main" val="3412043538"/>
                    </a:ext>
                  </a:extLst>
                </a:gridCol>
                <a:gridCol w="1523979">
                  <a:extLst>
                    <a:ext uri="{9D8B030D-6E8A-4147-A177-3AD203B41FA5}">
                      <a16:colId xmlns:a16="http://schemas.microsoft.com/office/drawing/2014/main" val="2493048648"/>
                    </a:ext>
                  </a:extLst>
                </a:gridCol>
              </a:tblGrid>
              <a:tr h="458534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3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Inductance (µH)</a:t>
                      </a:r>
                    </a:p>
                  </a:txBody>
                  <a:tcPr anchor="b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496787"/>
                  </a:ext>
                </a:extLst>
              </a:tr>
              <a:tr h="3187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60.9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0.5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0.6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583639"/>
                  </a:ext>
                </a:extLst>
              </a:tr>
              <a:tr h="3187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0.6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60.2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0.6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289222"/>
                  </a:ext>
                </a:extLst>
              </a:tr>
              <a:tr h="3187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0.5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0.5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61.5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7911346"/>
                  </a:ext>
                </a:extLst>
              </a:tr>
            </a:tbl>
          </a:graphicData>
        </a:graphic>
      </p:graphicFrame>
      <p:sp>
        <p:nvSpPr>
          <p:cNvPr id="16" name="Arrow: Right 15">
            <a:extLst>
              <a:ext uri="{FF2B5EF4-FFF2-40B4-BE49-F238E27FC236}">
                <a16:creationId xmlns:a16="http://schemas.microsoft.com/office/drawing/2014/main" id="{D2988C2A-DC92-4A3A-98D9-EF4F85A1AA51}"/>
              </a:ext>
            </a:extLst>
          </p:cNvPr>
          <p:cNvSpPr/>
          <p:nvPr/>
        </p:nvSpPr>
        <p:spPr>
          <a:xfrm>
            <a:off x="10882923" y="7015224"/>
            <a:ext cx="1690107" cy="1438306"/>
          </a:xfrm>
          <a:prstGeom prst="rightArrow">
            <a:avLst>
              <a:gd name="adj1" fmla="val 50000"/>
              <a:gd name="adj2" fmla="val 60190"/>
            </a:avLst>
          </a:prstGeom>
          <a:solidFill>
            <a:srgbClr val="8DC73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rot="0" spcFirstLastPara="0" vertOverflow="overflow" horzOverflow="overflow" vert="horz" wrap="squar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8763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600" dirty="0" err="1">
              <a:solidFill>
                <a:schemeClr val="tx2">
                  <a:lumMod val="10000"/>
                </a:schemeClr>
              </a:solidFill>
              <a:latin typeface="FreightSansLFPro Semibold"/>
              <a:sym typeface="FreightSansLFPro Semibold"/>
            </a:endParaRPr>
          </a:p>
        </p:txBody>
      </p:sp>
      <p:pic>
        <p:nvPicPr>
          <p:cNvPr id="17" name="Google Shape;129;p21">
            <a:extLst>
              <a:ext uri="{FF2B5EF4-FFF2-40B4-BE49-F238E27FC236}">
                <a16:creationId xmlns:a16="http://schemas.microsoft.com/office/drawing/2014/main" id="{BF43A15A-E795-4B5F-B13A-EFA5DD696D8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727505" y="317018"/>
            <a:ext cx="2863808" cy="286380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00BBD87-54B3-4AF3-A388-973C761119A2}"/>
              </a:ext>
            </a:extLst>
          </p:cNvPr>
          <p:cNvSpPr txBox="1"/>
          <p:nvPr/>
        </p:nvSpPr>
        <p:spPr>
          <a:xfrm>
            <a:off x="6871000" y="10918307"/>
            <a:ext cx="9921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>
              <a:spcBef>
                <a:spcPts val="500"/>
              </a:spcBef>
              <a:buClr>
                <a:schemeClr val="accent6"/>
              </a:buClr>
              <a:buSzPct val="90000"/>
            </a:pPr>
            <a:r>
              <a:rPr lang="en-US" sz="3600" b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FreightSansLFPro" charset="0"/>
              </a:rPr>
              <a:t>3-phase core reactors are better for system stability than reactors with 3 single-phase cores 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FB56700-DC0C-49B3-9204-46570B5714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27515"/>
              </p:ext>
            </p:extLst>
          </p:nvPr>
        </p:nvGraphicFramePr>
        <p:xfrm>
          <a:off x="15850685" y="9481975"/>
          <a:ext cx="4575078" cy="1216768"/>
        </p:xfrm>
        <a:graphic>
          <a:graphicData uri="http://schemas.openxmlformats.org/drawingml/2006/table">
            <a:tbl>
              <a:tblPr/>
              <a:tblGrid>
                <a:gridCol w="4575078">
                  <a:extLst>
                    <a:ext uri="{9D8B030D-6E8A-4147-A177-3AD203B41FA5}">
                      <a16:colId xmlns:a16="http://schemas.microsoft.com/office/drawing/2014/main" val="302661857"/>
                    </a:ext>
                  </a:extLst>
                </a:gridCol>
              </a:tblGrid>
              <a:tr h="6083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Zero-Sequence BIR</a:t>
                      </a:r>
                    </a:p>
                  </a:txBody>
                  <a:tcPr anchor="b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2019979"/>
                  </a:ext>
                </a:extLst>
              </a:tr>
              <a:tr h="6083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2.57</a:t>
                      </a:r>
                    </a:p>
                  </a:txBody>
                  <a:tcPr anchor="b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9529771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544233A-4110-4E27-AF0E-D3E866D1D3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278926"/>
              </p:ext>
            </p:extLst>
          </p:nvPr>
        </p:nvGraphicFramePr>
        <p:xfrm>
          <a:off x="3042988" y="9454963"/>
          <a:ext cx="4565818" cy="1220908"/>
        </p:xfrm>
        <a:graphic>
          <a:graphicData uri="http://schemas.openxmlformats.org/drawingml/2006/table">
            <a:tbl>
              <a:tblPr/>
              <a:tblGrid>
                <a:gridCol w="4565818">
                  <a:extLst>
                    <a:ext uri="{9D8B030D-6E8A-4147-A177-3AD203B41FA5}">
                      <a16:colId xmlns:a16="http://schemas.microsoft.com/office/drawing/2014/main" val="302661857"/>
                    </a:ext>
                  </a:extLst>
                </a:gridCol>
              </a:tblGrid>
              <a:tr h="6104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Zero-Sequence BIR</a:t>
                      </a:r>
                    </a:p>
                  </a:txBody>
                  <a:tcPr anchor="b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2019979"/>
                  </a:ext>
                </a:extLst>
              </a:tr>
              <a:tr h="6104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2.28</a:t>
                      </a:r>
                    </a:p>
                  </a:txBody>
                  <a:tcPr anchor="b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9529771"/>
                  </a:ext>
                </a:extLst>
              </a:tr>
            </a:tbl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5C094BBC-A09E-46F8-AD83-1A0B3F90B0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272" r="38238"/>
          <a:stretch/>
        </p:blipFill>
        <p:spPr>
          <a:xfrm>
            <a:off x="9816608" y="4296227"/>
            <a:ext cx="4030021" cy="181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10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5;p15">
            <a:extLst>
              <a:ext uri="{FF2B5EF4-FFF2-40B4-BE49-F238E27FC236}">
                <a16:creationId xmlns:a16="http://schemas.microsoft.com/office/drawing/2014/main" id="{ECA195CC-7776-429E-A8ED-879CD8AD5C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1975" y="730251"/>
            <a:ext cx="21031200" cy="1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</a:pPr>
            <a:r>
              <a:rPr lang="en-US" sz="10000" b="0" i="0" u="none" strike="noStrike" cap="none" dirty="0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Contributors </a:t>
            </a:r>
            <a:endParaRPr sz="10000" b="0" i="0" u="none" strike="noStrike" cap="none" dirty="0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" name="Google Shape;54;p13">
            <a:extLst>
              <a:ext uri="{FF2B5EF4-FFF2-40B4-BE49-F238E27FC236}">
                <a16:creationId xmlns:a16="http://schemas.microsoft.com/office/drawing/2014/main" id="{EE28B040-9534-4FBC-A566-49D484757916}"/>
              </a:ext>
            </a:extLst>
          </p:cNvPr>
          <p:cNvSpPr txBox="1"/>
          <p:nvPr/>
        </p:nvSpPr>
        <p:spPr>
          <a:xfrm>
            <a:off x="1443969" y="3245394"/>
            <a:ext cx="19045809" cy="753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0" lvl="0" indent="-1143000">
              <a:buClr>
                <a:srgbClr val="5F6061"/>
              </a:buClr>
              <a:buSzPts val="3600"/>
              <a:buFont typeface="Wingdings" panose="05000000000000000000" pitchFamily="2" charset="2"/>
              <a:buChar char="q"/>
            </a:pPr>
            <a:endParaRPr lang="en-US" sz="4800" dirty="0">
              <a:solidFill>
                <a:srgbClr val="5F606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  <a:p>
            <a:pPr marL="1143000" lvl="0" indent="-1143000">
              <a:buClr>
                <a:srgbClr val="5F6061"/>
              </a:buClr>
              <a:buSzPts val="3600"/>
              <a:buFont typeface="Wingdings" panose="05000000000000000000" pitchFamily="2" charset="2"/>
              <a:buChar char="q"/>
            </a:pPr>
            <a:r>
              <a:rPr lang="en-US" sz="4800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Dr. Jian Sun, Professor, Rensselaer Polytechnic Institute</a:t>
            </a:r>
          </a:p>
          <a:p>
            <a:pPr marL="1143000" lvl="0" indent="-1143000">
              <a:buClr>
                <a:srgbClr val="5F6061"/>
              </a:buClr>
              <a:buSzPts val="3600"/>
              <a:buFont typeface="Wingdings" panose="05000000000000000000" pitchFamily="2" charset="2"/>
              <a:buChar char="q"/>
            </a:pPr>
            <a:r>
              <a:rPr lang="en-US" sz="4800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Morris Toporek, DCD, Facebook </a:t>
            </a:r>
          </a:p>
          <a:p>
            <a:pPr marL="1143000" indent="-1143000">
              <a:buClr>
                <a:srgbClr val="5F6061"/>
              </a:buClr>
              <a:buSzPts val="3600"/>
              <a:buFont typeface="Wingdings" panose="05000000000000000000" pitchFamily="2" charset="2"/>
              <a:buChar char="q"/>
            </a:pPr>
            <a:r>
              <a:rPr lang="en-US" sz="4800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Greg Epstein, SE&amp;D, Facebook </a:t>
            </a:r>
          </a:p>
          <a:p>
            <a:pPr marL="1143000" indent="-1143000">
              <a:buClr>
                <a:srgbClr val="5F6061"/>
              </a:buClr>
              <a:buSzPts val="3600"/>
              <a:buFont typeface="Wingdings" panose="05000000000000000000" pitchFamily="2" charset="2"/>
              <a:buChar char="q"/>
            </a:pPr>
            <a:r>
              <a:rPr lang="en-US" sz="4800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Debra Vieira and Mike Tu, </a:t>
            </a:r>
            <a:r>
              <a:rPr lang="en-US" sz="4800" dirty="0" err="1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FacEng</a:t>
            </a:r>
            <a:r>
              <a:rPr lang="en-US" sz="4800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, Facebook </a:t>
            </a:r>
          </a:p>
          <a:p>
            <a:pPr marL="1143000" indent="-1143000">
              <a:buClr>
                <a:srgbClr val="5F6061"/>
              </a:buClr>
              <a:buSzPts val="3600"/>
              <a:buFont typeface="Wingdings" panose="05000000000000000000" pitchFamily="2" charset="2"/>
              <a:buChar char="q"/>
            </a:pPr>
            <a:r>
              <a:rPr lang="en-US" sz="4800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Hamid Keyhani, Ted Tang and  David Sun, Hardware </a:t>
            </a:r>
            <a:r>
              <a:rPr lang="en-US" sz="4800" dirty="0" err="1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Eng</a:t>
            </a:r>
            <a:r>
              <a:rPr lang="en-US" sz="4800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, Facebook </a:t>
            </a:r>
          </a:p>
          <a:p>
            <a:pPr marL="1143000" lvl="0" indent="-1143000">
              <a:buClr>
                <a:srgbClr val="5F6061"/>
              </a:buClr>
              <a:buSzPts val="3600"/>
              <a:buFont typeface="Wingdings" panose="05000000000000000000" pitchFamily="2" charset="2"/>
              <a:buChar char="q"/>
            </a:pPr>
            <a:endParaRPr lang="en-US" sz="4800" dirty="0">
              <a:solidFill>
                <a:srgbClr val="5F606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  <a:p>
            <a:pPr marL="1143000" lvl="0" indent="-1143000">
              <a:buClr>
                <a:srgbClr val="5F6061"/>
              </a:buClr>
              <a:buSzPts val="3600"/>
              <a:buFont typeface="Wingdings" panose="05000000000000000000" pitchFamily="2" charset="2"/>
              <a:buChar char="q"/>
            </a:pPr>
            <a:endParaRPr lang="en-US" sz="8000" dirty="0">
              <a:solidFill>
                <a:srgbClr val="5F606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  <a:p>
            <a:pPr marL="685800" lvl="0" indent="-685800">
              <a:buClr>
                <a:srgbClr val="5F6061"/>
              </a:buClr>
              <a:buSzPts val="3600"/>
              <a:buFont typeface="Wingdings" panose="05000000000000000000" pitchFamily="2" charset="2"/>
              <a:buChar char="q"/>
            </a:pPr>
            <a:endParaRPr sz="5400" dirty="0">
              <a:solidFill>
                <a:srgbClr val="5F606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51205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5;p15">
            <a:extLst>
              <a:ext uri="{FF2B5EF4-FFF2-40B4-BE49-F238E27FC236}">
                <a16:creationId xmlns:a16="http://schemas.microsoft.com/office/drawing/2014/main" id="{ECA195CC-7776-429E-A8ED-879CD8AD5C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1975" y="730251"/>
            <a:ext cx="21031200" cy="1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</a:pPr>
            <a:r>
              <a:rPr lang="en-US" sz="10000" b="0" i="0" u="none" strike="noStrike" cap="none" dirty="0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Call to Action</a:t>
            </a:r>
            <a:endParaRPr sz="10000" b="0" i="0" u="none" strike="noStrike" cap="none" dirty="0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" name="Google Shape;76;p15">
            <a:extLst>
              <a:ext uri="{FF2B5EF4-FFF2-40B4-BE49-F238E27FC236}">
                <a16:creationId xmlns:a16="http://schemas.microsoft.com/office/drawing/2014/main" id="{F339C3DD-033F-4D9C-B662-50C89803E047}"/>
              </a:ext>
            </a:extLst>
          </p:cNvPr>
          <p:cNvSpPr txBox="1">
            <a:spLocks/>
          </p:cNvSpPr>
          <p:nvPr/>
        </p:nvSpPr>
        <p:spPr>
          <a:xfrm>
            <a:off x="1251975" y="3406145"/>
            <a:ext cx="20139000" cy="89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21469" indent="-321469">
              <a:buSzPct val="100000"/>
              <a:buFont typeface="Arial" panose="020B0604020202020204" pitchFamily="34" charset="0"/>
              <a:buChar char="•"/>
            </a:pPr>
            <a:r>
              <a:rPr lang="en-US" sz="5400" u="sng" dirty="0">
                <a:solidFill>
                  <a:srgbClr val="0563C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https://www.opencompute.org/projects/data-center-facility</a:t>
            </a:r>
          </a:p>
          <a:p>
            <a:pPr marL="0" indent="0">
              <a:lnSpc>
                <a:spcPct val="70000"/>
              </a:lnSpc>
            </a:pPr>
            <a:br>
              <a:rPr lang="en-US" dirty="0"/>
            </a:br>
            <a:endParaRPr lang="en-US" dirty="0"/>
          </a:p>
          <a:p>
            <a:pPr marL="0" indent="0">
              <a:lnSpc>
                <a:spcPct val="70000"/>
              </a:lnSpc>
            </a:pPr>
            <a:endParaRPr lang="en-US" dirty="0"/>
          </a:p>
          <a:p>
            <a:pPr marL="0" indent="0">
              <a:lnSpc>
                <a:spcPct val="70000"/>
              </a:lnSpc>
              <a:buSzPts val="1600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00922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134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3;p13">
            <a:extLst>
              <a:ext uri="{FF2B5EF4-FFF2-40B4-BE49-F238E27FC236}">
                <a16:creationId xmlns:a16="http://schemas.microsoft.com/office/drawing/2014/main" id="{C045A7A2-6BDF-4487-88CE-8D89D09481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6475" y="730251"/>
            <a:ext cx="21031200" cy="1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cap="small" dirty="0"/>
              <a:t>Why the Spec for System Stability?</a:t>
            </a:r>
            <a:endParaRPr sz="10000" b="0" i="0" u="none" strike="noStrike" cap="none" dirty="0">
              <a:solidFill>
                <a:srgbClr val="53535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9" name="Google Shape;129;p21">
            <a:extLst>
              <a:ext uri="{FF2B5EF4-FFF2-40B4-BE49-F238E27FC236}">
                <a16:creationId xmlns:a16="http://schemas.microsoft.com/office/drawing/2014/main" id="{754ABA84-B8B4-40A7-A85E-4E4A97C80CF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27505" y="317018"/>
            <a:ext cx="2863808" cy="286380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54;p13">
            <a:extLst>
              <a:ext uri="{FF2B5EF4-FFF2-40B4-BE49-F238E27FC236}">
                <a16:creationId xmlns:a16="http://schemas.microsoft.com/office/drawing/2014/main" id="{064CF7C0-D27C-4C9C-8EFF-F66F14F5A7C5}"/>
              </a:ext>
            </a:extLst>
          </p:cNvPr>
          <p:cNvSpPr txBox="1"/>
          <p:nvPr/>
        </p:nvSpPr>
        <p:spPr>
          <a:xfrm>
            <a:off x="3862317" y="4763069"/>
            <a:ext cx="17503868" cy="753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0" lvl="0" indent="-1143000">
              <a:buClr>
                <a:srgbClr val="5F6061"/>
              </a:buClr>
              <a:buSzPts val="3600"/>
              <a:buFont typeface="Wingdings" panose="05000000000000000000" pitchFamily="2" charset="2"/>
              <a:buChar char="q"/>
            </a:pPr>
            <a:endParaRPr lang="en-US" sz="4800" dirty="0">
              <a:solidFill>
                <a:srgbClr val="5F606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  <a:p>
            <a:pPr marL="1143000" lvl="0" indent="-1143000">
              <a:buClr>
                <a:srgbClr val="5F6061"/>
              </a:buClr>
              <a:buSzPts val="3600"/>
              <a:buFont typeface="Wingdings" panose="05000000000000000000" pitchFamily="2" charset="2"/>
              <a:buChar char="q"/>
            </a:pPr>
            <a:r>
              <a:rPr lang="en-US" sz="4800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Ensure electrical system stability by design</a:t>
            </a:r>
          </a:p>
          <a:p>
            <a:pPr marL="1143000" lvl="0" indent="-1143000">
              <a:buClr>
                <a:srgbClr val="5F6061"/>
              </a:buClr>
              <a:buSzPts val="3600"/>
              <a:buFont typeface="Wingdings" panose="05000000000000000000" pitchFamily="2" charset="2"/>
              <a:buChar char="q"/>
            </a:pPr>
            <a:endParaRPr lang="en-US" sz="4800" dirty="0">
              <a:solidFill>
                <a:srgbClr val="5F606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  <a:p>
            <a:pPr marL="1143000" indent="-1143000">
              <a:buClr>
                <a:srgbClr val="5F6061"/>
              </a:buClr>
              <a:buSzPts val="3600"/>
              <a:buFont typeface="Wingdings" panose="05000000000000000000" pitchFamily="2" charset="2"/>
              <a:buChar char="q"/>
            </a:pPr>
            <a:r>
              <a:rPr lang="en-US" sz="4800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Address end-to-end system requirement </a:t>
            </a:r>
          </a:p>
          <a:p>
            <a:pPr marL="1143000" lvl="0" indent="-1143000">
              <a:buClr>
                <a:srgbClr val="5F6061"/>
              </a:buClr>
              <a:buSzPts val="3600"/>
              <a:buFont typeface="Wingdings" panose="05000000000000000000" pitchFamily="2" charset="2"/>
              <a:buChar char="q"/>
            </a:pPr>
            <a:endParaRPr lang="en-US" sz="4800" dirty="0">
              <a:solidFill>
                <a:srgbClr val="5F606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  <a:p>
            <a:pPr marL="1143000" lvl="0" indent="-1143000">
              <a:buClr>
                <a:srgbClr val="5F6061"/>
              </a:buClr>
              <a:buSzPts val="3600"/>
              <a:buFont typeface="Wingdings" panose="05000000000000000000" pitchFamily="2" charset="2"/>
              <a:buChar char="q"/>
            </a:pPr>
            <a:r>
              <a:rPr lang="en-US" sz="4800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Minimize voltage unbalance </a:t>
            </a:r>
          </a:p>
          <a:p>
            <a:pPr marL="1143000" lvl="0" indent="-1143000">
              <a:buClr>
                <a:srgbClr val="5F6061"/>
              </a:buClr>
              <a:buSzPts val="3600"/>
              <a:buFont typeface="Wingdings" panose="05000000000000000000" pitchFamily="2" charset="2"/>
              <a:buChar char="q"/>
            </a:pPr>
            <a:endParaRPr lang="en-US" sz="8000" dirty="0">
              <a:solidFill>
                <a:srgbClr val="5F606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  <a:p>
            <a:pPr marL="685800" lvl="0" indent="-685800">
              <a:buClr>
                <a:srgbClr val="5F6061"/>
              </a:buClr>
              <a:buSzPts val="3600"/>
              <a:buFont typeface="Wingdings" panose="05000000000000000000" pitchFamily="2" charset="2"/>
              <a:buChar char="q"/>
            </a:pPr>
            <a:endParaRPr sz="5400" dirty="0">
              <a:solidFill>
                <a:srgbClr val="5F606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4382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29;p21">
            <a:extLst>
              <a:ext uri="{FF2B5EF4-FFF2-40B4-BE49-F238E27FC236}">
                <a16:creationId xmlns:a16="http://schemas.microsoft.com/office/drawing/2014/main" id="{844FED07-870E-41C2-9706-21BF62203A2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01107" y="279600"/>
            <a:ext cx="2520949" cy="25209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3;p13">
            <a:extLst>
              <a:ext uri="{FF2B5EF4-FFF2-40B4-BE49-F238E27FC236}">
                <a16:creationId xmlns:a16="http://schemas.microsoft.com/office/drawing/2014/main" id="{C045A7A2-6BDF-4487-88CE-8D89D09481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6475" y="730252"/>
            <a:ext cx="21031200" cy="1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701" rIns="91424" bIns="45701" anchor="ctr" anchorCtr="0">
            <a:noAutofit/>
          </a:bodyPr>
          <a:lstStyle/>
          <a:p>
            <a:r>
              <a:rPr lang="en-US" dirty="0">
                <a:solidFill>
                  <a:srgbClr val="5F6062"/>
                </a:solidFill>
              </a:rPr>
              <a:t>Main Switchboard (MSB) Currents</a:t>
            </a:r>
            <a:endParaRPr dirty="0">
              <a:solidFill>
                <a:srgbClr val="5F6062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3279BD5-2BE5-4A97-9EC5-0627865A5D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76" b="6488"/>
          <a:stretch/>
        </p:blipFill>
        <p:spPr>
          <a:xfrm>
            <a:off x="1201003" y="3045731"/>
            <a:ext cx="21031201" cy="86367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FE88FE-EC8C-46DD-8915-E56D9B500050}"/>
              </a:ext>
            </a:extLst>
          </p:cNvPr>
          <p:cNvSpPr txBox="1"/>
          <p:nvPr/>
        </p:nvSpPr>
        <p:spPr>
          <a:xfrm>
            <a:off x="1491960" y="4558735"/>
            <a:ext cx="896399" cy="523220"/>
          </a:xfrm>
          <a:prstGeom prst="rect">
            <a:avLst/>
          </a:prstGeom>
          <a:solidFill>
            <a:srgbClr val="171918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4000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ABFAEC-3EDA-43CA-BDBA-FF6C9A93719F}"/>
              </a:ext>
            </a:extLst>
          </p:cNvPr>
          <p:cNvSpPr txBox="1"/>
          <p:nvPr/>
        </p:nvSpPr>
        <p:spPr>
          <a:xfrm>
            <a:off x="1379750" y="9760806"/>
            <a:ext cx="1008609" cy="523220"/>
          </a:xfrm>
          <a:prstGeom prst="rect">
            <a:avLst/>
          </a:prstGeom>
          <a:solidFill>
            <a:srgbClr val="171918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-4000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EE7C83-15E0-4511-92A9-12B508B04473}"/>
              </a:ext>
            </a:extLst>
          </p:cNvPr>
          <p:cNvSpPr txBox="1"/>
          <p:nvPr/>
        </p:nvSpPr>
        <p:spPr>
          <a:xfrm>
            <a:off x="1643421" y="8566711"/>
            <a:ext cx="795410" cy="584775"/>
          </a:xfrm>
          <a:prstGeom prst="rect">
            <a:avLst/>
          </a:prstGeom>
          <a:solidFill>
            <a:srgbClr val="171918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3200" dirty="0">
                <a:solidFill>
                  <a:srgbClr val="181719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57523C-B37B-49C6-A62A-3B6336CA25F5}"/>
              </a:ext>
            </a:extLst>
          </p:cNvPr>
          <p:cNvSpPr txBox="1"/>
          <p:nvPr/>
        </p:nvSpPr>
        <p:spPr>
          <a:xfrm>
            <a:off x="1950928" y="7253597"/>
            <a:ext cx="388247" cy="584775"/>
          </a:xfrm>
          <a:prstGeom prst="rect">
            <a:avLst/>
          </a:prstGeom>
          <a:solidFill>
            <a:srgbClr val="171918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3938A7-2EEB-4E35-82E1-741DC26B967A}"/>
              </a:ext>
            </a:extLst>
          </p:cNvPr>
          <p:cNvSpPr txBox="1"/>
          <p:nvPr/>
        </p:nvSpPr>
        <p:spPr>
          <a:xfrm>
            <a:off x="1211943" y="5871849"/>
            <a:ext cx="1127232" cy="584775"/>
          </a:xfrm>
          <a:prstGeom prst="rect">
            <a:avLst/>
          </a:prstGeom>
          <a:solidFill>
            <a:srgbClr val="171918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32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-</a:t>
            </a:r>
            <a:r>
              <a:rPr lang="en-US" sz="3200" dirty="0">
                <a:solidFill>
                  <a:srgbClr val="171918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37361F-71D1-4F33-975D-BC5557BF6BB8}"/>
              </a:ext>
            </a:extLst>
          </p:cNvPr>
          <p:cNvSpPr txBox="1"/>
          <p:nvPr/>
        </p:nvSpPr>
        <p:spPr>
          <a:xfrm>
            <a:off x="20100604" y="4049443"/>
            <a:ext cx="1599336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Phase A    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3CBC63-9AE7-4F90-9E13-2445240DEB23}"/>
              </a:ext>
            </a:extLst>
          </p:cNvPr>
          <p:cNvSpPr txBox="1"/>
          <p:nvPr/>
        </p:nvSpPr>
        <p:spPr>
          <a:xfrm>
            <a:off x="20100604" y="4408609"/>
            <a:ext cx="1599336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Phase B   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9C3CEA-5FF2-4CC0-8667-30239A782AD7}"/>
              </a:ext>
            </a:extLst>
          </p:cNvPr>
          <p:cNvSpPr txBox="1"/>
          <p:nvPr/>
        </p:nvSpPr>
        <p:spPr>
          <a:xfrm>
            <a:off x="20100604" y="4754508"/>
            <a:ext cx="1599336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Phase C    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4063F6-5FE8-4118-A944-E61F10426C6C}"/>
              </a:ext>
            </a:extLst>
          </p:cNvPr>
          <p:cNvSpPr txBox="1"/>
          <p:nvPr/>
        </p:nvSpPr>
        <p:spPr>
          <a:xfrm rot="16200000">
            <a:off x="243369" y="7008809"/>
            <a:ext cx="2746265" cy="769441"/>
          </a:xfrm>
          <a:prstGeom prst="rect">
            <a:avLst/>
          </a:prstGeom>
          <a:solidFill>
            <a:srgbClr val="171918"/>
          </a:solidFill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Current (A)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528AF5-2522-4FA9-A5B8-D8D17A58C7A1}"/>
              </a:ext>
            </a:extLst>
          </p:cNvPr>
          <p:cNvSpPr txBox="1"/>
          <p:nvPr/>
        </p:nvSpPr>
        <p:spPr>
          <a:xfrm>
            <a:off x="8843456" y="11214137"/>
            <a:ext cx="1599336" cy="461665"/>
          </a:xfrm>
          <a:prstGeom prst="rect">
            <a:avLst/>
          </a:prstGeom>
          <a:solidFill>
            <a:srgbClr val="171918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400 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383A90-EFCA-4BB8-851F-8408CCFA9249}"/>
              </a:ext>
            </a:extLst>
          </p:cNvPr>
          <p:cNvSpPr txBox="1"/>
          <p:nvPr/>
        </p:nvSpPr>
        <p:spPr>
          <a:xfrm>
            <a:off x="11056682" y="11214137"/>
            <a:ext cx="1599336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100 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D29826-8E88-4D70-AA70-A5FF7D6A7C92}"/>
              </a:ext>
            </a:extLst>
          </p:cNvPr>
          <p:cNvSpPr txBox="1"/>
          <p:nvPr/>
        </p:nvSpPr>
        <p:spPr>
          <a:xfrm>
            <a:off x="20262109" y="11214137"/>
            <a:ext cx="1822303" cy="461665"/>
          </a:xfrm>
          <a:prstGeom prst="rect">
            <a:avLst/>
          </a:prstGeom>
          <a:solidFill>
            <a:srgbClr val="171918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  1 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01AE82-9EF1-4AC2-ACEE-690410574090}"/>
              </a:ext>
            </a:extLst>
          </p:cNvPr>
          <p:cNvSpPr txBox="1"/>
          <p:nvPr/>
        </p:nvSpPr>
        <p:spPr>
          <a:xfrm>
            <a:off x="18396909" y="11214137"/>
            <a:ext cx="1599336" cy="400110"/>
          </a:xfrm>
          <a:prstGeom prst="rect">
            <a:avLst/>
          </a:prstGeom>
          <a:solidFill>
            <a:srgbClr val="171918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100 ms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B03784-FDA5-4748-84F5-33C55376B294}"/>
              </a:ext>
            </a:extLst>
          </p:cNvPr>
          <p:cNvSpPr txBox="1"/>
          <p:nvPr/>
        </p:nvSpPr>
        <p:spPr>
          <a:xfrm>
            <a:off x="14299092" y="11214137"/>
            <a:ext cx="1599336" cy="400110"/>
          </a:xfrm>
          <a:prstGeom prst="rect">
            <a:avLst/>
          </a:prstGeom>
          <a:solidFill>
            <a:srgbClr val="171918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100 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A4DF95-8840-4D40-9A78-1BFEEC1F8AAD}"/>
              </a:ext>
            </a:extLst>
          </p:cNvPr>
          <p:cNvSpPr txBox="1"/>
          <p:nvPr/>
        </p:nvSpPr>
        <p:spPr>
          <a:xfrm>
            <a:off x="6866823" y="11214137"/>
            <a:ext cx="1599336" cy="400110"/>
          </a:xfrm>
          <a:prstGeom prst="rect">
            <a:avLst/>
          </a:prstGeom>
          <a:solidFill>
            <a:srgbClr val="171918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100 ms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9EBA04-3C2E-450C-A54B-10F530D45BF3}"/>
              </a:ext>
            </a:extLst>
          </p:cNvPr>
          <p:cNvSpPr txBox="1"/>
          <p:nvPr/>
        </p:nvSpPr>
        <p:spPr>
          <a:xfrm>
            <a:off x="4982154" y="11214137"/>
            <a:ext cx="1599336" cy="461665"/>
          </a:xfrm>
          <a:prstGeom prst="rect">
            <a:avLst/>
          </a:prstGeom>
          <a:solidFill>
            <a:srgbClr val="171918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200 ms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EB6FE1-7F4C-47BA-8E89-127D44B886ED}"/>
              </a:ext>
            </a:extLst>
          </p:cNvPr>
          <p:cNvSpPr txBox="1"/>
          <p:nvPr/>
        </p:nvSpPr>
        <p:spPr>
          <a:xfrm>
            <a:off x="2284941" y="11183359"/>
            <a:ext cx="1599336" cy="461665"/>
          </a:xfrm>
          <a:prstGeom prst="rect">
            <a:avLst/>
          </a:prstGeom>
          <a:solidFill>
            <a:srgbClr val="171918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0 ms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D44FBD-B562-4923-B0B1-4B09C827E2C8}"/>
              </a:ext>
            </a:extLst>
          </p:cNvPr>
          <p:cNvSpPr txBox="1"/>
          <p:nvPr/>
        </p:nvSpPr>
        <p:spPr>
          <a:xfrm>
            <a:off x="6420001" y="11214137"/>
            <a:ext cx="1599336" cy="400110"/>
          </a:xfrm>
          <a:prstGeom prst="rect">
            <a:avLst/>
          </a:prstGeom>
          <a:solidFill>
            <a:srgbClr val="171918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100 ms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AAD455-5130-45B8-B146-954FF2D0E9EA}"/>
              </a:ext>
            </a:extLst>
          </p:cNvPr>
          <p:cNvSpPr txBox="1"/>
          <p:nvPr/>
        </p:nvSpPr>
        <p:spPr>
          <a:xfrm>
            <a:off x="11001883" y="11214137"/>
            <a:ext cx="1599336" cy="461665"/>
          </a:xfrm>
          <a:prstGeom prst="rect">
            <a:avLst/>
          </a:prstGeom>
          <a:solidFill>
            <a:srgbClr val="171918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075719-8C5B-49AA-8537-4F812C95F06C}"/>
              </a:ext>
            </a:extLst>
          </p:cNvPr>
          <p:cNvSpPr txBox="1"/>
          <p:nvPr/>
        </p:nvSpPr>
        <p:spPr>
          <a:xfrm>
            <a:off x="10582608" y="11172215"/>
            <a:ext cx="1599336" cy="400110"/>
          </a:xfrm>
          <a:prstGeom prst="rect">
            <a:avLst/>
          </a:prstGeom>
          <a:solidFill>
            <a:srgbClr val="171918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100 ms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C69A32-408A-4F20-9B56-8DEB7DE6C4E9}"/>
              </a:ext>
            </a:extLst>
          </p:cNvPr>
          <p:cNvSpPr txBox="1"/>
          <p:nvPr/>
        </p:nvSpPr>
        <p:spPr>
          <a:xfrm>
            <a:off x="12639818" y="11202761"/>
            <a:ext cx="1599336" cy="461665"/>
          </a:xfrm>
          <a:prstGeom prst="rect">
            <a:avLst/>
          </a:prstGeom>
          <a:solidFill>
            <a:srgbClr val="17191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600 ms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290BA5-4345-4CCC-B0C5-AAFABF512CA0}"/>
              </a:ext>
            </a:extLst>
          </p:cNvPr>
          <p:cNvSpPr txBox="1"/>
          <p:nvPr/>
        </p:nvSpPr>
        <p:spPr>
          <a:xfrm>
            <a:off x="16531709" y="11205033"/>
            <a:ext cx="1599336" cy="461665"/>
          </a:xfrm>
          <a:prstGeom prst="rect">
            <a:avLst/>
          </a:prstGeom>
          <a:solidFill>
            <a:srgbClr val="171918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800 ms</a:t>
            </a:r>
          </a:p>
        </p:txBody>
      </p:sp>
    </p:spTree>
    <p:extLst>
      <p:ext uri="{BB962C8B-B14F-4D97-AF65-F5344CB8AC3E}">
        <p14:creationId xmlns:p14="http://schemas.microsoft.com/office/powerpoint/2010/main" val="1587074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B46FA09-8D09-4F39-9313-F1C5E45BA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236" y="2895603"/>
            <a:ext cx="19519901" cy="870594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25B8C6F-1BF9-4A6D-8FFB-5A2711991FA7}"/>
              </a:ext>
            </a:extLst>
          </p:cNvPr>
          <p:cNvSpPr/>
          <p:nvPr/>
        </p:nvSpPr>
        <p:spPr>
          <a:xfrm>
            <a:off x="1545830" y="2921000"/>
            <a:ext cx="476253" cy="8456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3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D34B5A-845D-4E47-9BB9-45DB2A79DB0D}"/>
              </a:ext>
            </a:extLst>
          </p:cNvPr>
          <p:cNvSpPr/>
          <p:nvPr/>
        </p:nvSpPr>
        <p:spPr>
          <a:xfrm>
            <a:off x="2538141" y="11408623"/>
            <a:ext cx="18897600" cy="256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3"/>
          </a:p>
        </p:txBody>
      </p:sp>
      <p:pic>
        <p:nvPicPr>
          <p:cNvPr id="9" name="Google Shape;129;p21">
            <a:extLst>
              <a:ext uri="{FF2B5EF4-FFF2-40B4-BE49-F238E27FC236}">
                <a16:creationId xmlns:a16="http://schemas.microsoft.com/office/drawing/2014/main" id="{844FED07-870E-41C2-9706-21BF62203A2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701107" y="279600"/>
            <a:ext cx="2520949" cy="25209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3;p13">
            <a:extLst>
              <a:ext uri="{FF2B5EF4-FFF2-40B4-BE49-F238E27FC236}">
                <a16:creationId xmlns:a16="http://schemas.microsoft.com/office/drawing/2014/main" id="{C045A7A2-6BDF-4487-88CE-8D89D09481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6475" y="730252"/>
            <a:ext cx="21031200" cy="1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701" rIns="91424" bIns="45701" anchor="ctr" anchorCtr="0">
            <a:noAutofit/>
          </a:bodyPr>
          <a:lstStyle/>
          <a:p>
            <a:r>
              <a:rPr lang="en-US" dirty="0">
                <a:solidFill>
                  <a:srgbClr val="5F6062"/>
                </a:solidFill>
              </a:rPr>
              <a:t>Origin of the Resonance</a:t>
            </a:r>
            <a:endParaRPr dirty="0">
              <a:solidFill>
                <a:srgbClr val="5F606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A11ABA-7752-4A94-84CA-8434B77BCEAA}"/>
              </a:ext>
            </a:extLst>
          </p:cNvPr>
          <p:cNvSpPr txBox="1"/>
          <p:nvPr/>
        </p:nvSpPr>
        <p:spPr>
          <a:xfrm>
            <a:off x="6265698" y="11440369"/>
            <a:ext cx="1649811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933" dirty="0">
                <a:latin typeface="Source Sans Pro" panose="020B0503030403020204" pitchFamily="34" charset="0"/>
                <a:ea typeface="Source Sans Pro" panose="020B0503030403020204" pitchFamily="34" charset="0"/>
              </a:rPr>
              <a:t>May 2017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0F1C81-2CEC-4DFE-888C-B715D35EC1FD}"/>
              </a:ext>
            </a:extLst>
          </p:cNvPr>
          <p:cNvSpPr txBox="1"/>
          <p:nvPr/>
        </p:nvSpPr>
        <p:spPr>
          <a:xfrm>
            <a:off x="11416651" y="11440369"/>
            <a:ext cx="1863011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933" dirty="0">
                <a:latin typeface="Source Sans Pro" panose="020B0503030403020204" pitchFamily="34" charset="0"/>
                <a:ea typeface="Source Sans Pro" panose="020B0503030403020204" pitchFamily="34" charset="0"/>
              </a:rPr>
              <a:t>June  2017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2F95BA-92A3-45BC-8267-9D68CA3654D6}"/>
              </a:ext>
            </a:extLst>
          </p:cNvPr>
          <p:cNvSpPr txBox="1"/>
          <p:nvPr/>
        </p:nvSpPr>
        <p:spPr>
          <a:xfrm>
            <a:off x="15772171" y="11440369"/>
            <a:ext cx="1669047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933" dirty="0">
                <a:latin typeface="Source Sans Pro" panose="020B0503030403020204" pitchFamily="34" charset="0"/>
                <a:ea typeface="Source Sans Pro" panose="020B0503030403020204" pitchFamily="34" charset="0"/>
              </a:rPr>
              <a:t>July 2017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D07657-B173-4437-AF69-13EEBB46A688}"/>
              </a:ext>
            </a:extLst>
          </p:cNvPr>
          <p:cNvSpPr txBox="1"/>
          <p:nvPr/>
        </p:nvSpPr>
        <p:spPr>
          <a:xfrm>
            <a:off x="20042813" y="11440369"/>
            <a:ext cx="2098652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933" dirty="0">
                <a:latin typeface="Source Sans Pro" panose="020B0503030403020204" pitchFamily="34" charset="0"/>
                <a:ea typeface="Source Sans Pro" panose="020B0503030403020204" pitchFamily="34" charset="0"/>
              </a:rPr>
              <a:t>August 2017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892AEF-73DF-4B64-AF15-5FA5B19D1C51}"/>
              </a:ext>
            </a:extLst>
          </p:cNvPr>
          <p:cNvSpPr txBox="1"/>
          <p:nvPr/>
        </p:nvSpPr>
        <p:spPr>
          <a:xfrm>
            <a:off x="3039780" y="3618627"/>
            <a:ext cx="4884671" cy="7489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267" dirty="0">
                <a:solidFill>
                  <a:schemeClr val="accent6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Total MSB Load (kW)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48F434-61F4-4B9E-BFEF-6A29BE4AE29B}"/>
              </a:ext>
            </a:extLst>
          </p:cNvPr>
          <p:cNvSpPr txBox="1"/>
          <p:nvPr/>
        </p:nvSpPr>
        <p:spPr>
          <a:xfrm>
            <a:off x="3039779" y="8669059"/>
            <a:ext cx="5607625" cy="7489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267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MSB Neutral Current (A)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F0054E3-905A-4A5C-9B1D-EAB4C81BC6B4}"/>
              </a:ext>
            </a:extLst>
          </p:cNvPr>
          <p:cNvSpPr txBox="1"/>
          <p:nvPr/>
        </p:nvSpPr>
        <p:spPr>
          <a:xfrm>
            <a:off x="1950964" y="11440369"/>
            <a:ext cx="1742785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933" dirty="0">
                <a:latin typeface="Source Sans Pro" panose="020B0503030403020204" pitchFamily="34" charset="0"/>
                <a:ea typeface="Source Sans Pro" panose="020B0503030403020204" pitchFamily="34" charset="0"/>
              </a:rPr>
              <a:t>April 2017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A12BB4F-DB1E-44E3-AAD3-7A4E716437BA}"/>
              </a:ext>
            </a:extLst>
          </p:cNvPr>
          <p:cNvGrpSpPr/>
          <p:nvPr/>
        </p:nvGrpSpPr>
        <p:grpSpPr>
          <a:xfrm>
            <a:off x="9509443" y="2782304"/>
            <a:ext cx="11609100" cy="8157422"/>
            <a:chOff x="3888471" y="1024733"/>
            <a:chExt cx="4626879" cy="317103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812B8EE-0180-4A77-A53A-65A4AC1D9DE9}"/>
                </a:ext>
              </a:extLst>
            </p:cNvPr>
            <p:cNvSpPr/>
            <p:nvPr/>
          </p:nvSpPr>
          <p:spPr>
            <a:xfrm>
              <a:off x="3888471" y="1024733"/>
              <a:ext cx="4626879" cy="3171030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733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9F62BD6-034D-4A05-9C68-D588B05B7EB3}"/>
                </a:ext>
              </a:extLst>
            </p:cNvPr>
            <p:cNvSpPr txBox="1"/>
            <p:nvPr/>
          </p:nvSpPr>
          <p:spPr>
            <a:xfrm>
              <a:off x="5335003" y="3851618"/>
              <a:ext cx="2429872" cy="28087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267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MSB Neutral Current Spikes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C01D959-C759-49A2-91AC-0CF3E3806BC6}"/>
              </a:ext>
            </a:extLst>
          </p:cNvPr>
          <p:cNvGrpSpPr/>
          <p:nvPr/>
        </p:nvGrpSpPr>
        <p:grpSpPr>
          <a:xfrm>
            <a:off x="1106659" y="2921001"/>
            <a:ext cx="998992" cy="8584058"/>
            <a:chOff x="1966473" y="2921001"/>
            <a:chExt cx="998992" cy="858405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520787F-F51F-48DF-96AF-C402690234FE}"/>
                </a:ext>
              </a:extLst>
            </p:cNvPr>
            <p:cNvSpPr txBox="1"/>
            <p:nvPr/>
          </p:nvSpPr>
          <p:spPr>
            <a:xfrm>
              <a:off x="1966473" y="2921001"/>
              <a:ext cx="9989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2000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6B7BED9-62E7-4C78-AE25-5451BDDC2A5B}"/>
                </a:ext>
              </a:extLst>
            </p:cNvPr>
            <p:cNvSpPr txBox="1"/>
            <p:nvPr/>
          </p:nvSpPr>
          <p:spPr>
            <a:xfrm>
              <a:off x="1966473" y="6899764"/>
              <a:ext cx="9989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1000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7B219EA-3D46-4EA8-92CF-7C6FC248687F}"/>
                </a:ext>
              </a:extLst>
            </p:cNvPr>
            <p:cNvSpPr txBox="1"/>
            <p:nvPr/>
          </p:nvSpPr>
          <p:spPr>
            <a:xfrm>
              <a:off x="2577216" y="10920284"/>
              <a:ext cx="3882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9A4F6C8-7C92-451A-9843-2803BE6E0819}"/>
                </a:ext>
              </a:extLst>
            </p:cNvPr>
            <p:cNvSpPr txBox="1"/>
            <p:nvPr/>
          </p:nvSpPr>
          <p:spPr>
            <a:xfrm>
              <a:off x="1966473" y="4493676"/>
              <a:ext cx="9989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1600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927A677-9F40-4BA5-ADDC-9593CBF838DE}"/>
              </a:ext>
            </a:extLst>
          </p:cNvPr>
          <p:cNvSpPr/>
          <p:nvPr/>
        </p:nvSpPr>
        <p:spPr>
          <a:xfrm>
            <a:off x="13639800" y="6284210"/>
            <a:ext cx="6188242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28600"/>
            <a:r>
              <a:rPr lang="en-US" sz="2800" b="1" dirty="0">
                <a:solidFill>
                  <a:srgbClr val="181818"/>
                </a:solidFill>
                <a:latin typeface="Calibri"/>
                <a:ea typeface="Calibri"/>
                <a:cs typeface="Calibri"/>
                <a:sym typeface="Calibri"/>
              </a:rPr>
              <a:t>The impedance interaction between the building electrical system and the power supplies are the root cause.</a:t>
            </a:r>
          </a:p>
        </p:txBody>
      </p:sp>
    </p:spTree>
    <p:extLst>
      <p:ext uri="{BB962C8B-B14F-4D97-AF65-F5344CB8AC3E}">
        <p14:creationId xmlns:p14="http://schemas.microsoft.com/office/powerpoint/2010/main" val="1340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3;p13">
            <a:extLst>
              <a:ext uri="{FF2B5EF4-FFF2-40B4-BE49-F238E27FC236}">
                <a16:creationId xmlns:a16="http://schemas.microsoft.com/office/drawing/2014/main" id="{C045A7A2-6BDF-4487-88CE-8D89D09481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6475" y="730251"/>
            <a:ext cx="21031200" cy="1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cap="small" dirty="0"/>
              <a:t>Simplified Electrical System </a:t>
            </a:r>
            <a:endParaRPr sz="10000" b="0" i="0" u="none" strike="noStrike" cap="none" dirty="0">
              <a:solidFill>
                <a:srgbClr val="53535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C51F15-BE5F-4B3A-86A7-ED0E6AA760C9}"/>
              </a:ext>
            </a:extLst>
          </p:cNvPr>
          <p:cNvSpPr txBox="1"/>
          <p:nvPr/>
        </p:nvSpPr>
        <p:spPr>
          <a:xfrm>
            <a:off x="7078821" y="10252094"/>
            <a:ext cx="1450825" cy="878177"/>
          </a:xfrm>
          <a:prstGeom prst="rect">
            <a:avLst/>
          </a:prstGeom>
          <a:ln w="19050">
            <a:noFill/>
          </a:ln>
        </p:spPr>
        <p:txBody>
          <a:bodyPr wrap="none" rtlCol="0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4E5665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PTX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i="0" u="none" strike="noStrike" kern="0" cap="none" spc="0" normalizeH="0" baseline="0" noProof="0" dirty="0">
              <a:ln>
                <a:noFill/>
              </a:ln>
              <a:solidFill>
                <a:srgbClr val="4E5665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152C57-3B43-4971-B2E0-09098BBE716C}"/>
              </a:ext>
            </a:extLst>
          </p:cNvPr>
          <p:cNvSpPr txBox="1"/>
          <p:nvPr/>
        </p:nvSpPr>
        <p:spPr>
          <a:xfrm>
            <a:off x="5406575" y="10559170"/>
            <a:ext cx="1407031" cy="719414"/>
          </a:xfrm>
          <a:prstGeom prst="rect">
            <a:avLst/>
          </a:prstGeom>
          <a:ln w="19050">
            <a:noFill/>
          </a:ln>
        </p:spPr>
        <p:txBody>
          <a:bodyPr wrap="none" rtlCol="0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4E5665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MVS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767C1B-0CA1-4C45-95FD-C5592DBF34C5}"/>
              </a:ext>
            </a:extLst>
          </p:cNvPr>
          <p:cNvSpPr txBox="1"/>
          <p:nvPr/>
        </p:nvSpPr>
        <p:spPr>
          <a:xfrm>
            <a:off x="9020649" y="10416902"/>
            <a:ext cx="1407031" cy="999462"/>
          </a:xfrm>
          <a:prstGeom prst="rect">
            <a:avLst/>
          </a:prstGeom>
          <a:ln w="19050">
            <a:noFill/>
          </a:ln>
        </p:spPr>
        <p:txBody>
          <a:bodyPr wrap="none" rtlCol="0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4E5665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MSB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856785C-9DFE-40F7-A288-C3E6A5AF949A}"/>
              </a:ext>
            </a:extLst>
          </p:cNvPr>
          <p:cNvSpPr txBox="1"/>
          <p:nvPr/>
        </p:nvSpPr>
        <p:spPr>
          <a:xfrm>
            <a:off x="15453429" y="9684281"/>
            <a:ext cx="1407031" cy="671948"/>
          </a:xfrm>
          <a:prstGeom prst="rect">
            <a:avLst/>
          </a:prstGeom>
          <a:ln w="19050">
            <a:noFill/>
          </a:ln>
        </p:spPr>
        <p:txBody>
          <a:bodyPr wrap="none" rtlCol="0">
            <a:normAutofit lnSpcReduction="1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4E5665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Busway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BEDD124-FD45-4209-9FD6-3DB4874043BD}"/>
              </a:ext>
            </a:extLst>
          </p:cNvPr>
          <p:cNvSpPr txBox="1"/>
          <p:nvPr/>
        </p:nvSpPr>
        <p:spPr>
          <a:xfrm>
            <a:off x="11709613" y="9063994"/>
            <a:ext cx="2033199" cy="1114580"/>
          </a:xfrm>
          <a:prstGeom prst="rect">
            <a:avLst/>
          </a:prstGeom>
          <a:ln w="19050">
            <a:noFill/>
          </a:ln>
        </p:spPr>
        <p:txBody>
          <a:bodyPr wrap="none" rtlCol="0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4E5665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SB</a:t>
            </a:r>
          </a:p>
        </p:txBody>
      </p:sp>
      <p:pic>
        <p:nvPicPr>
          <p:cNvPr id="83" name="Google Shape;129;p21">
            <a:extLst>
              <a:ext uri="{FF2B5EF4-FFF2-40B4-BE49-F238E27FC236}">
                <a16:creationId xmlns:a16="http://schemas.microsoft.com/office/drawing/2014/main" id="{297B1FD3-8A17-4DB1-9226-612DBDCFA2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27505" y="317018"/>
            <a:ext cx="2863808" cy="286380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54;p13">
            <a:extLst>
              <a:ext uri="{FF2B5EF4-FFF2-40B4-BE49-F238E27FC236}">
                <a16:creationId xmlns:a16="http://schemas.microsoft.com/office/drawing/2014/main" id="{EB911116-DC23-45C7-B754-B6A4AD1AFE44}"/>
              </a:ext>
            </a:extLst>
          </p:cNvPr>
          <p:cNvSpPr txBox="1"/>
          <p:nvPr/>
        </p:nvSpPr>
        <p:spPr>
          <a:xfrm>
            <a:off x="17929945" y="3311868"/>
            <a:ext cx="2625213" cy="661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5F6061"/>
              </a:buClr>
              <a:buSzPts val="3600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Normal Path</a:t>
            </a:r>
          </a:p>
        </p:txBody>
      </p: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AE7E3ECA-C211-4644-A479-0BCF4BD1A555}"/>
              </a:ext>
            </a:extLst>
          </p:cNvPr>
          <p:cNvCxnSpPr>
            <a:cxnSpLocks/>
          </p:cNvCxnSpPr>
          <p:nvPr/>
        </p:nvCxnSpPr>
        <p:spPr>
          <a:xfrm>
            <a:off x="16821950" y="3668032"/>
            <a:ext cx="878788" cy="0"/>
          </a:xfrm>
          <a:prstGeom prst="line">
            <a:avLst/>
          </a:prstGeom>
          <a:noFill/>
          <a:ln w="5080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F508D5AB-1222-4D6C-B54C-4AE4DE9E242E}"/>
              </a:ext>
            </a:extLst>
          </p:cNvPr>
          <p:cNvCxnSpPr>
            <a:cxnSpLocks/>
          </p:cNvCxnSpPr>
          <p:nvPr/>
        </p:nvCxnSpPr>
        <p:spPr>
          <a:xfrm flipV="1">
            <a:off x="16821950" y="4335235"/>
            <a:ext cx="859521" cy="10486"/>
          </a:xfrm>
          <a:prstGeom prst="line">
            <a:avLst/>
          </a:prstGeom>
          <a:noFill/>
          <a:ln w="50800" cap="flat">
            <a:solidFill>
              <a:srgbClr val="5725E3"/>
            </a:solidFill>
            <a:prstDash val="solid"/>
            <a:miter lim="400000"/>
          </a:ln>
          <a:effectLst/>
        </p:spPr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C775E873-616B-41B3-8E43-7771BD683D35}"/>
              </a:ext>
            </a:extLst>
          </p:cNvPr>
          <p:cNvCxnSpPr>
            <a:cxnSpLocks/>
          </p:cNvCxnSpPr>
          <p:nvPr/>
        </p:nvCxnSpPr>
        <p:spPr>
          <a:xfrm flipV="1">
            <a:off x="16821950" y="5002127"/>
            <a:ext cx="859521" cy="10486"/>
          </a:xfrm>
          <a:prstGeom prst="line">
            <a:avLst/>
          </a:prstGeom>
          <a:noFill/>
          <a:ln w="50800" cap="flat">
            <a:solidFill>
              <a:srgbClr val="00B0F0"/>
            </a:solidFill>
            <a:prstDash val="solid"/>
            <a:miter lim="400000"/>
          </a:ln>
          <a:effectLst/>
        </p:spPr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C6917ACD-B9E8-4D7D-AAE9-66770A044032}"/>
              </a:ext>
            </a:extLst>
          </p:cNvPr>
          <p:cNvGrpSpPr/>
          <p:nvPr/>
        </p:nvGrpSpPr>
        <p:grpSpPr>
          <a:xfrm>
            <a:off x="9605513" y="3852999"/>
            <a:ext cx="6521317" cy="4326331"/>
            <a:chOff x="9605513" y="3852999"/>
            <a:chExt cx="6521317" cy="4326331"/>
          </a:xfrm>
        </p:grpSpPr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7DA7935-E5F3-49A2-BE5E-A2F6F4CD6C47}"/>
                </a:ext>
              </a:extLst>
            </p:cNvPr>
            <p:cNvCxnSpPr>
              <a:cxnSpLocks/>
              <a:endCxn id="157" idx="1"/>
            </p:cNvCxnSpPr>
            <p:nvPr/>
          </p:nvCxnSpPr>
          <p:spPr>
            <a:xfrm>
              <a:off x="9605513" y="4656171"/>
              <a:ext cx="701522" cy="0"/>
            </a:xfrm>
            <a:prstGeom prst="line">
              <a:avLst/>
            </a:prstGeom>
            <a:noFill/>
            <a:ln w="50800" cap="flat">
              <a:solidFill>
                <a:srgbClr val="00B0F0"/>
              </a:solidFill>
              <a:prstDash val="solid"/>
              <a:miter lim="400000"/>
            </a:ln>
            <a:effectLst/>
          </p:spPr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01BADB07-3D13-4B15-B666-6707F5F7D36D}"/>
                </a:ext>
              </a:extLst>
            </p:cNvPr>
            <p:cNvCxnSpPr>
              <a:cxnSpLocks/>
            </p:cNvCxnSpPr>
            <p:nvPr/>
          </p:nvCxnSpPr>
          <p:spPr>
            <a:xfrm>
              <a:off x="13434632" y="5386644"/>
              <a:ext cx="0" cy="2788347"/>
            </a:xfrm>
            <a:prstGeom prst="line">
              <a:avLst/>
            </a:prstGeom>
            <a:noFill/>
            <a:ln w="50800" cap="flat">
              <a:solidFill>
                <a:srgbClr val="00B0F0"/>
              </a:solidFill>
              <a:prstDash val="solid"/>
              <a:miter lim="400000"/>
            </a:ln>
            <a:effectLst/>
          </p:spPr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C59EB37D-F56A-40D1-BC05-A8480AE81384}"/>
                </a:ext>
              </a:extLst>
            </p:cNvPr>
            <p:cNvCxnSpPr>
              <a:cxnSpLocks/>
            </p:cNvCxnSpPr>
            <p:nvPr/>
          </p:nvCxnSpPr>
          <p:spPr>
            <a:xfrm>
              <a:off x="13409988" y="8174991"/>
              <a:ext cx="2716842" cy="4339"/>
            </a:xfrm>
            <a:prstGeom prst="line">
              <a:avLst/>
            </a:prstGeom>
            <a:noFill/>
            <a:ln w="50800" cap="flat">
              <a:solidFill>
                <a:srgbClr val="00B0F0"/>
              </a:solidFill>
              <a:prstDash val="solid"/>
              <a:miter lim="400000"/>
            </a:ln>
            <a:effectLst/>
          </p:spPr>
        </p:cxn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D65B4344-9865-4189-B039-06E051001D39}"/>
                </a:ext>
              </a:extLst>
            </p:cNvPr>
            <p:cNvSpPr/>
            <p:nvPr/>
          </p:nvSpPr>
          <p:spPr>
            <a:xfrm>
              <a:off x="10307035" y="4205781"/>
              <a:ext cx="1854439" cy="900779"/>
            </a:xfrm>
            <a:prstGeom prst="rect">
              <a:avLst/>
            </a:prstGeom>
            <a:noFill/>
            <a:ln w="31750">
              <a:solidFill>
                <a:srgbClr val="00B0F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rot="0" spcFirstLastPara="0" vertOverflow="overflow" horzOverflow="overflow" vert="horz" wrap="square" lIns="76200" tIns="76200" rIns="76200" bIns="76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8763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000" kern="0" dirty="0">
                  <a:solidFill>
                    <a:srgbClr val="00B0F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/>
                  <a:sym typeface="FreightSansLFPro Semibold"/>
                </a:rPr>
                <a:t>Reactor</a:t>
              </a:r>
            </a:p>
          </p:txBody>
        </p: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C35E5F46-397F-490F-B87D-6FFD31C57EF5}"/>
                </a:ext>
              </a:extLst>
            </p:cNvPr>
            <p:cNvCxnSpPr>
              <a:cxnSpLocks/>
            </p:cNvCxnSpPr>
            <p:nvPr/>
          </p:nvCxnSpPr>
          <p:spPr>
            <a:xfrm>
              <a:off x="12170864" y="4639150"/>
              <a:ext cx="507310" cy="0"/>
            </a:xfrm>
            <a:prstGeom prst="line">
              <a:avLst/>
            </a:prstGeom>
            <a:noFill/>
            <a:ln w="50800" cap="flat">
              <a:solidFill>
                <a:srgbClr val="00B0F0"/>
              </a:solidFill>
              <a:prstDash val="solid"/>
              <a:miter lim="400000"/>
            </a:ln>
            <a:effectLst/>
          </p:spPr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EC7BC2AA-0767-40CC-B41A-9CCFB412D2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26213" y="3852999"/>
              <a:ext cx="15668" cy="1741747"/>
            </a:xfrm>
            <a:prstGeom prst="line">
              <a:avLst/>
            </a:prstGeom>
            <a:noFill/>
            <a:ln w="114300" cap="flat">
              <a:solidFill>
                <a:srgbClr val="00B0F0"/>
              </a:solidFill>
              <a:prstDash val="solid"/>
              <a:miter lim="400000"/>
            </a:ln>
            <a:effectLst/>
          </p:spPr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619BDDC2-932E-4BF7-AEB2-AEBA1745653A}"/>
                </a:ext>
              </a:extLst>
            </p:cNvPr>
            <p:cNvCxnSpPr>
              <a:cxnSpLocks/>
            </p:cNvCxnSpPr>
            <p:nvPr/>
          </p:nvCxnSpPr>
          <p:spPr>
            <a:xfrm>
              <a:off x="12765173" y="5401571"/>
              <a:ext cx="682159" cy="0"/>
            </a:xfrm>
            <a:prstGeom prst="line">
              <a:avLst/>
            </a:prstGeom>
            <a:noFill/>
            <a:ln w="50800" cap="flat">
              <a:solidFill>
                <a:srgbClr val="00B0F0"/>
              </a:solidFill>
              <a:prstDash val="solid"/>
              <a:miter lim="400000"/>
            </a:ln>
            <a:effectLst/>
          </p:spPr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7DB9959-55E1-4807-858B-3FFD8BD0D3F2}"/>
              </a:ext>
            </a:extLst>
          </p:cNvPr>
          <p:cNvGrpSpPr/>
          <p:nvPr/>
        </p:nvGrpSpPr>
        <p:grpSpPr>
          <a:xfrm>
            <a:off x="775621" y="5386644"/>
            <a:ext cx="17336914" cy="4923121"/>
            <a:chOff x="775621" y="5386644"/>
            <a:chExt cx="17336914" cy="4923121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B72B1B8-654B-4202-9F9C-D2D0F74A2C8A}"/>
                </a:ext>
              </a:extLst>
            </p:cNvPr>
            <p:cNvCxnSpPr>
              <a:cxnSpLocks/>
              <a:stCxn id="36" idx="3"/>
            </p:cNvCxnSpPr>
            <p:nvPr/>
          </p:nvCxnSpPr>
          <p:spPr>
            <a:xfrm>
              <a:off x="5666996" y="8099918"/>
              <a:ext cx="502158" cy="2"/>
            </a:xfrm>
            <a:prstGeom prst="line">
              <a:avLst/>
            </a:prstGeom>
            <a:noFill/>
            <a:ln w="38100" cap="flat">
              <a:solidFill>
                <a:schemeClr val="bg1">
                  <a:lumMod val="50000"/>
                </a:schemeClr>
              </a:solidFill>
              <a:prstDash val="solid"/>
              <a:miter lim="400000"/>
            </a:ln>
            <a:effectLst/>
          </p:spPr>
        </p:cxn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7425F0F-12DF-49D5-B8BB-A87C10900F7F}"/>
                </a:ext>
              </a:extLst>
            </p:cNvPr>
            <p:cNvGrpSpPr/>
            <p:nvPr/>
          </p:nvGrpSpPr>
          <p:grpSpPr>
            <a:xfrm>
              <a:off x="775621" y="5386644"/>
              <a:ext cx="17336914" cy="4923121"/>
              <a:chOff x="775621" y="5386644"/>
              <a:chExt cx="17336914" cy="4923121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902BCD4-6CC4-4F79-AD06-30AD3FB74650}"/>
                  </a:ext>
                </a:extLst>
              </p:cNvPr>
              <p:cNvSpPr txBox="1"/>
              <p:nvPr/>
            </p:nvSpPr>
            <p:spPr>
              <a:xfrm>
                <a:off x="775621" y="8790628"/>
                <a:ext cx="1262093" cy="527643"/>
              </a:xfrm>
              <a:prstGeom prst="rect">
                <a:avLst/>
              </a:prstGeom>
              <a:ln w="19050">
                <a:noFill/>
              </a:ln>
            </p:spPr>
            <p:txBody>
              <a:bodyPr wrap="none" rtlCol="0">
                <a:normAutofit fontScale="250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0" i="0" u="none" strike="noStrike" kern="0" cap="none" spc="0" normalizeH="0" baseline="0" noProof="0" dirty="0">
                    <a:ln>
                      <a:noFill/>
                    </a:ln>
                    <a:solidFill>
                      <a:srgbClr val="4E5665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  <a:cs typeface="Arial"/>
                  </a:rPr>
                  <a:t>Utility</a:t>
                </a:r>
                <a:endParaRPr kumimoji="0" lang="en-US" sz="3200" i="0" u="none" strike="noStrike" kern="0" cap="none" spc="0" normalizeH="0" baseline="0" noProof="0" dirty="0">
                  <a:ln>
                    <a:noFill/>
                  </a:ln>
                  <a:solidFill>
                    <a:srgbClr val="4E5665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/>
                </a:endParaRP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CA9520D-1764-4624-A7A8-E165C1B1B72E}"/>
                  </a:ext>
                </a:extLst>
              </p:cNvPr>
              <p:cNvGrpSpPr/>
              <p:nvPr/>
            </p:nvGrpSpPr>
            <p:grpSpPr>
              <a:xfrm>
                <a:off x="7329379" y="9374921"/>
                <a:ext cx="981532" cy="679433"/>
                <a:chOff x="3784060" y="4383932"/>
                <a:chExt cx="405318" cy="295072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8A18EC2B-3CB3-49EE-8E75-67E34A6881E8}"/>
                    </a:ext>
                  </a:extLst>
                </p:cNvPr>
                <p:cNvSpPr/>
                <p:nvPr/>
              </p:nvSpPr>
              <p:spPr>
                <a:xfrm>
                  <a:off x="3784060" y="4387175"/>
                  <a:ext cx="272374" cy="291829"/>
                </a:xfrm>
                <a:prstGeom prst="ellipse">
                  <a:avLst/>
                </a:prstGeom>
                <a:noFill/>
                <a:ln w="31750">
                  <a:solidFill>
                    <a:schemeClr val="bg1">
                      <a:lumMod val="50000"/>
                    </a:schemeClr>
                  </a:solidFill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rot="0" spcFirstLastPara="0" vertOverflow="overflow" horzOverflow="overflow" vert="horz" wrap="square" lIns="76200" tIns="76200" rIns="76200" bIns="762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8763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  <a:cs typeface="Arial"/>
                    <a:sym typeface="FreightSansLFPro Semibold"/>
                  </a:endParaRPr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167217CE-5FEC-4F82-904B-65DFFE54E632}"/>
                    </a:ext>
                  </a:extLst>
                </p:cNvPr>
                <p:cNvSpPr/>
                <p:nvPr/>
              </p:nvSpPr>
              <p:spPr>
                <a:xfrm>
                  <a:off x="3917004" y="4383932"/>
                  <a:ext cx="272374" cy="291829"/>
                </a:xfrm>
                <a:prstGeom prst="ellipse">
                  <a:avLst/>
                </a:prstGeom>
                <a:noFill/>
                <a:ln w="31750">
                  <a:solidFill>
                    <a:schemeClr val="bg1">
                      <a:lumMod val="50000"/>
                    </a:schemeClr>
                  </a:solidFill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rot="0" spcFirstLastPara="0" vertOverflow="overflow" horzOverflow="overflow" vert="horz" wrap="square" lIns="76200" tIns="76200" rIns="76200" bIns="762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8763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  <a:cs typeface="Arial"/>
                    <a:sym typeface="FreightSansLFPro Semibold"/>
                  </a:endParaRPr>
                </a:p>
              </p:txBody>
            </p:sp>
          </p:grp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7D475EF5-A805-4DDB-BE0A-F44D600982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7224" y="5386644"/>
                <a:ext cx="1" cy="4923121"/>
              </a:xfrm>
              <a:prstGeom prst="line">
                <a:avLst/>
              </a:prstGeom>
              <a:noFill/>
              <a:ln w="155575" cap="flat">
                <a:solidFill>
                  <a:schemeClr val="bg1">
                    <a:lumMod val="50000"/>
                  </a:schemeClr>
                </a:solidFill>
                <a:prstDash val="solid"/>
                <a:miter lim="400000"/>
              </a:ln>
              <a:effectLst/>
            </p:spPr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32E5031-6143-4BB3-BD83-A984A724AEDF}"/>
                  </a:ext>
                </a:extLst>
              </p:cNvPr>
              <p:cNvCxnSpPr>
                <a:cxnSpLocks/>
                <a:stCxn id="14" idx="6"/>
              </p:cNvCxnSpPr>
              <p:nvPr/>
            </p:nvCxnSpPr>
            <p:spPr>
              <a:xfrm>
                <a:off x="8310912" y="9710905"/>
                <a:ext cx="1313303" cy="11076"/>
              </a:xfrm>
              <a:prstGeom prst="line">
                <a:avLst/>
              </a:prstGeom>
              <a:noFill/>
              <a:ln w="50800" cap="flat">
                <a:solidFill>
                  <a:schemeClr val="bg1">
                    <a:lumMod val="50000"/>
                  </a:schemeClr>
                </a:solidFill>
                <a:prstDash val="solid"/>
                <a:miter lim="400000"/>
              </a:ln>
              <a:effectLst/>
            </p:spPr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B2516106-8391-46AE-BF4E-1CEA0F5A61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123683" y="8644696"/>
                <a:ext cx="1012292" cy="17532"/>
              </a:xfrm>
              <a:prstGeom prst="line">
                <a:avLst/>
              </a:prstGeom>
              <a:noFill/>
              <a:ln w="50800" cap="flat">
                <a:solidFill>
                  <a:schemeClr val="bg1">
                    <a:lumMod val="50000"/>
                  </a:schemeClr>
                </a:solidFill>
                <a:prstDash val="solid"/>
                <a:miter lim="400000"/>
              </a:ln>
              <a:effectLst/>
            </p:spPr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BFCB161-86A0-45D7-AED3-44D02608C48A}"/>
                  </a:ext>
                </a:extLst>
              </p:cNvPr>
              <p:cNvCxnSpPr>
                <a:cxnSpLocks/>
                <a:stCxn id="33" idx="6"/>
                <a:endCxn id="36" idx="1"/>
              </p:cNvCxnSpPr>
              <p:nvPr/>
            </p:nvCxnSpPr>
            <p:spPr>
              <a:xfrm flipV="1">
                <a:off x="2070271" y="8099918"/>
                <a:ext cx="1028557" cy="749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400000"/>
              </a:ln>
              <a:effectLst/>
            </p:spPr>
          </p:cxn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80EA0BE5-6225-4FE6-927B-A1AF6AFA13E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181708" y="7616795"/>
                <a:ext cx="888563" cy="967743"/>
                <a:chOff x="480872" y="1935480"/>
                <a:chExt cx="350520" cy="350520"/>
              </a:xfrm>
            </p:grpSpPr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1BC6A026-3CE4-4127-B6AB-58AAFFFE81E3}"/>
                    </a:ext>
                  </a:extLst>
                </p:cNvPr>
                <p:cNvSpPr/>
                <p:nvPr/>
              </p:nvSpPr>
              <p:spPr bwMode="auto">
                <a:xfrm>
                  <a:off x="480872" y="1935480"/>
                  <a:ext cx="350520" cy="350520"/>
                </a:xfrm>
                <a:prstGeom prst="ellipse">
                  <a:avLst/>
                </a:prstGeom>
                <a:solidFill>
                  <a:srgbClr val="FFFFFF"/>
                </a:solidFill>
                <a:ln w="3175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" name="Freeform 32">
                  <a:extLst>
                    <a:ext uri="{FF2B5EF4-FFF2-40B4-BE49-F238E27FC236}">
                      <a16:creationId xmlns:a16="http://schemas.microsoft.com/office/drawing/2014/main" id="{A51F9FBD-6248-4534-AD36-D86232B531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9614" y="2050415"/>
                  <a:ext cx="173037" cy="120650"/>
                </a:xfrm>
                <a:custGeom>
                  <a:avLst/>
                  <a:gdLst>
                    <a:gd name="T0" fmla="*/ 0 w 2352"/>
                    <a:gd name="T1" fmla="*/ 2147483646 h 1436"/>
                    <a:gd name="T2" fmla="*/ 2147483646 w 2352"/>
                    <a:gd name="T3" fmla="*/ 2147483646 h 1436"/>
                    <a:gd name="T4" fmla="*/ 2147483646 w 2352"/>
                    <a:gd name="T5" fmla="*/ 2147483646 h 1436"/>
                    <a:gd name="T6" fmla="*/ 2147483646 w 2352"/>
                    <a:gd name="T7" fmla="*/ 2147483646 h 1436"/>
                    <a:gd name="T8" fmla="*/ 2147483646 w 2352"/>
                    <a:gd name="T9" fmla="*/ 2147483646 h 1436"/>
                    <a:gd name="T10" fmla="*/ 2147483646 w 2352"/>
                    <a:gd name="T11" fmla="*/ 2147483646 h 1436"/>
                    <a:gd name="T12" fmla="*/ 2147483646 w 2352"/>
                    <a:gd name="T13" fmla="*/ 2147483646 h 1436"/>
                    <a:gd name="T14" fmla="*/ 2147483646 w 2352"/>
                    <a:gd name="T15" fmla="*/ 2147483646 h 1436"/>
                    <a:gd name="T16" fmla="*/ 2147483646 w 2352"/>
                    <a:gd name="T17" fmla="*/ 2147483646 h 1436"/>
                    <a:gd name="T18" fmla="*/ 2147483646 w 2352"/>
                    <a:gd name="T19" fmla="*/ 2147483646 h 1436"/>
                    <a:gd name="T20" fmla="*/ 2147483646 w 2352"/>
                    <a:gd name="T21" fmla="*/ 2147483646 h 1436"/>
                    <a:gd name="T22" fmla="*/ 2147483646 w 2352"/>
                    <a:gd name="T23" fmla="*/ 2147483646 h 1436"/>
                    <a:gd name="T24" fmla="*/ 2147483646 w 2352"/>
                    <a:gd name="T25" fmla="*/ 2147483646 h 1436"/>
                    <a:gd name="T26" fmla="*/ 2147483646 w 2352"/>
                    <a:gd name="T27" fmla="*/ 2147483646 h 1436"/>
                    <a:gd name="T28" fmla="*/ 2147483646 w 2352"/>
                    <a:gd name="T29" fmla="*/ 2147483646 h 1436"/>
                    <a:gd name="T30" fmla="*/ 2147483646 w 2352"/>
                    <a:gd name="T31" fmla="*/ 2147483646 h 1436"/>
                    <a:gd name="T32" fmla="*/ 2147483646 w 2352"/>
                    <a:gd name="T33" fmla="*/ 2147483646 h 1436"/>
                    <a:gd name="T34" fmla="*/ 2147483646 w 2352"/>
                    <a:gd name="T35" fmla="*/ 2147483646 h 1436"/>
                    <a:gd name="T36" fmla="*/ 2147483646 w 2352"/>
                    <a:gd name="T37" fmla="*/ 2147483646 h 1436"/>
                    <a:gd name="T38" fmla="*/ 2147483646 w 2352"/>
                    <a:gd name="T39" fmla="*/ 2147483646 h 1436"/>
                    <a:gd name="T40" fmla="*/ 2147483646 w 2352"/>
                    <a:gd name="T41" fmla="*/ 2147483646 h 1436"/>
                    <a:gd name="T42" fmla="*/ 2147483646 w 2352"/>
                    <a:gd name="T43" fmla="*/ 2147483646 h 14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352"/>
                    <a:gd name="T67" fmla="*/ 0 h 1436"/>
                    <a:gd name="T68" fmla="*/ 2352 w 2352"/>
                    <a:gd name="T69" fmla="*/ 1436 h 14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352" h="1436">
                      <a:moveTo>
                        <a:pt x="0" y="724"/>
                      </a:moveTo>
                      <a:cubicBezTo>
                        <a:pt x="65" y="594"/>
                        <a:pt x="130" y="465"/>
                        <a:pt x="192" y="364"/>
                      </a:cubicBezTo>
                      <a:cubicBezTo>
                        <a:pt x="254" y="263"/>
                        <a:pt x="316" y="177"/>
                        <a:pt x="370" y="119"/>
                      </a:cubicBezTo>
                      <a:cubicBezTo>
                        <a:pt x="424" y="61"/>
                        <a:pt x="480" y="36"/>
                        <a:pt x="514" y="18"/>
                      </a:cubicBezTo>
                      <a:cubicBezTo>
                        <a:pt x="548" y="0"/>
                        <a:pt x="553" y="13"/>
                        <a:pt x="576" y="13"/>
                      </a:cubicBezTo>
                      <a:cubicBezTo>
                        <a:pt x="599" y="13"/>
                        <a:pt x="625" y="8"/>
                        <a:pt x="653" y="18"/>
                      </a:cubicBezTo>
                      <a:cubicBezTo>
                        <a:pt x="681" y="28"/>
                        <a:pt x="702" y="33"/>
                        <a:pt x="744" y="71"/>
                      </a:cubicBezTo>
                      <a:cubicBezTo>
                        <a:pt x="786" y="109"/>
                        <a:pt x="865" y="199"/>
                        <a:pt x="903" y="248"/>
                      </a:cubicBezTo>
                      <a:cubicBezTo>
                        <a:pt x="941" y="297"/>
                        <a:pt x="939" y="303"/>
                        <a:pt x="975" y="364"/>
                      </a:cubicBezTo>
                      <a:cubicBezTo>
                        <a:pt x="1011" y="425"/>
                        <a:pt x="1068" y="517"/>
                        <a:pt x="1119" y="613"/>
                      </a:cubicBezTo>
                      <a:cubicBezTo>
                        <a:pt x="1170" y="709"/>
                        <a:pt x="1237" y="856"/>
                        <a:pt x="1282" y="940"/>
                      </a:cubicBezTo>
                      <a:cubicBezTo>
                        <a:pt x="1327" y="1024"/>
                        <a:pt x="1346" y="1056"/>
                        <a:pt x="1387" y="1117"/>
                      </a:cubicBezTo>
                      <a:cubicBezTo>
                        <a:pt x="1428" y="1178"/>
                        <a:pt x="1486" y="1256"/>
                        <a:pt x="1531" y="1304"/>
                      </a:cubicBezTo>
                      <a:cubicBezTo>
                        <a:pt x="1576" y="1352"/>
                        <a:pt x="1620" y="1384"/>
                        <a:pt x="1656" y="1405"/>
                      </a:cubicBezTo>
                      <a:cubicBezTo>
                        <a:pt x="1692" y="1426"/>
                        <a:pt x="1719" y="1426"/>
                        <a:pt x="1747" y="1429"/>
                      </a:cubicBezTo>
                      <a:cubicBezTo>
                        <a:pt x="1775" y="1432"/>
                        <a:pt x="1791" y="1436"/>
                        <a:pt x="1824" y="1424"/>
                      </a:cubicBezTo>
                      <a:cubicBezTo>
                        <a:pt x="1857" y="1412"/>
                        <a:pt x="1906" y="1390"/>
                        <a:pt x="1944" y="1357"/>
                      </a:cubicBezTo>
                      <a:cubicBezTo>
                        <a:pt x="1982" y="1324"/>
                        <a:pt x="2021" y="1269"/>
                        <a:pt x="2055" y="1223"/>
                      </a:cubicBezTo>
                      <a:cubicBezTo>
                        <a:pt x="2089" y="1177"/>
                        <a:pt x="2120" y="1129"/>
                        <a:pt x="2151" y="1079"/>
                      </a:cubicBezTo>
                      <a:cubicBezTo>
                        <a:pt x="2182" y="1029"/>
                        <a:pt x="2214" y="975"/>
                        <a:pt x="2242" y="925"/>
                      </a:cubicBezTo>
                      <a:cubicBezTo>
                        <a:pt x="2270" y="875"/>
                        <a:pt x="2301" y="815"/>
                        <a:pt x="2319" y="781"/>
                      </a:cubicBezTo>
                      <a:cubicBezTo>
                        <a:pt x="2337" y="747"/>
                        <a:pt x="2344" y="733"/>
                        <a:pt x="2352" y="719"/>
                      </a:cubicBezTo>
                    </a:path>
                  </a:pathLst>
                </a:custGeom>
                <a:noFill/>
                <a:ln w="31750" cap="flat" cmpd="sng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lg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i="0" u="none" strike="noStrike" kern="0" cap="none" spc="0" normalizeH="0" baseline="0" noProof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1225F049-D6E1-4E7C-83DF-F7E0865EC7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66983" y="7731868"/>
                <a:ext cx="0" cy="750667"/>
              </a:xfrm>
              <a:prstGeom prst="line">
                <a:avLst/>
              </a:prstGeom>
              <a:noFill/>
              <a:ln w="139700" cap="flat">
                <a:solidFill>
                  <a:schemeClr val="bg1">
                    <a:lumMod val="50000"/>
                  </a:schemeClr>
                </a:solidFill>
                <a:prstDash val="solid"/>
                <a:miter lim="400000"/>
              </a:ln>
              <a:effectLst/>
            </p:spPr>
          </p:cxn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E8ACA7EF-F99F-4DAF-BF16-47ECD7B5F6C8}"/>
                  </a:ext>
                </a:extLst>
              </p:cNvPr>
              <p:cNvSpPr/>
              <p:nvPr/>
            </p:nvSpPr>
            <p:spPr>
              <a:xfrm>
                <a:off x="3098828" y="7643027"/>
                <a:ext cx="2568168" cy="913782"/>
              </a:xfrm>
              <a:prstGeom prst="rect">
                <a:avLst/>
              </a:prstGeom>
              <a:noFill/>
              <a:ln w="31750">
                <a:solidFill>
                  <a:schemeClr val="bg1">
                    <a:lumMod val="50000"/>
                  </a:schemeClr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rot="0" spcFirstLastPara="0" vertOverflow="overflow" horzOverflow="overflow" vert="horz" wrap="square" lIns="76200" tIns="76200" rIns="76200" bIns="762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8763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4000" kern="0" dirty="0">
                    <a:solidFill>
                      <a:srgbClr val="4E5665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Arial"/>
                    <a:sym typeface="FreightSansLFPro Semibold"/>
                  </a:rPr>
                  <a:t>Substation</a:t>
                </a: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6A88B62D-9C9C-43F1-882C-4DA4B9FC9B30}"/>
                  </a:ext>
                </a:extLst>
              </p:cNvPr>
              <p:cNvSpPr/>
              <p:nvPr/>
            </p:nvSpPr>
            <p:spPr>
              <a:xfrm>
                <a:off x="7485207" y="8217847"/>
                <a:ext cx="834643" cy="795128"/>
              </a:xfrm>
              <a:prstGeom prst="ellipse">
                <a:avLst/>
              </a:prstGeom>
              <a:noFill/>
              <a:ln w="31750">
                <a:solidFill>
                  <a:schemeClr val="bg1">
                    <a:lumMod val="50000"/>
                  </a:schemeClr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rot="0" spcFirstLastPara="0" vertOverflow="overflow" horzOverflow="overflow" vert="horz" wrap="square" lIns="76200" tIns="76200" rIns="76200" bIns="762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6300" hangingPunct="0"/>
                <a:r>
                  <a:rPr lang="en-US" sz="4000" kern="0" dirty="0">
                    <a:solidFill>
                      <a:srgbClr val="4E5665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Arial"/>
                    <a:sym typeface="FreightSansLFPro Semibold"/>
                  </a:rPr>
                  <a:t>G</a:t>
                </a: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F1AC4D63-3B75-4036-A518-4B88539C38EF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 flipV="1">
                <a:off x="6127427" y="9718372"/>
                <a:ext cx="1201952" cy="19237"/>
              </a:xfrm>
              <a:prstGeom prst="line">
                <a:avLst/>
              </a:prstGeom>
              <a:noFill/>
              <a:ln w="50800" cap="flat">
                <a:solidFill>
                  <a:schemeClr val="bg1">
                    <a:lumMod val="50000"/>
                  </a:schemeClr>
                </a:solidFill>
                <a:prstDash val="solid"/>
                <a:miter lim="400000"/>
              </a:ln>
              <a:effectLst/>
            </p:spPr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E38F9401-2313-4513-9B0D-9574B127F05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28247" y="8597664"/>
                <a:ext cx="1277266" cy="17527"/>
              </a:xfrm>
              <a:prstGeom prst="line">
                <a:avLst/>
              </a:prstGeom>
              <a:noFill/>
              <a:ln w="50800" cap="flat">
                <a:solidFill>
                  <a:schemeClr val="bg1">
                    <a:lumMod val="50000"/>
                  </a:schemeClr>
                </a:solidFill>
                <a:prstDash val="solid"/>
                <a:miter lim="400000"/>
              </a:ln>
              <a:effectLst/>
            </p:spPr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3818D24-C4EE-4A59-AA58-E997C8E959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55433" y="7171794"/>
                <a:ext cx="2923" cy="2354642"/>
              </a:xfrm>
              <a:prstGeom prst="line">
                <a:avLst/>
              </a:prstGeom>
              <a:noFill/>
              <a:ln w="114300" cap="flat">
                <a:solidFill>
                  <a:schemeClr val="bg1">
                    <a:lumMod val="50000"/>
                  </a:schemeClr>
                </a:solidFill>
                <a:prstDash val="solid"/>
                <a:miter lim="400000"/>
              </a:ln>
              <a:effectLst/>
            </p:spPr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95BE39F0-9DB9-4F41-A1B2-F7DCCA6590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28045" y="7428456"/>
                <a:ext cx="730481" cy="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400000"/>
              </a:ln>
              <a:effectLst/>
            </p:spPr>
          </p:cxn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587E61F1-2C5C-497A-B070-A70FD8B4BD5D}"/>
                  </a:ext>
                </a:extLst>
              </p:cNvPr>
              <p:cNvSpPr/>
              <p:nvPr/>
            </p:nvSpPr>
            <p:spPr>
              <a:xfrm>
                <a:off x="16851808" y="7092456"/>
                <a:ext cx="1260727" cy="661462"/>
              </a:xfrm>
              <a:prstGeom prst="rect">
                <a:avLst/>
              </a:prstGeom>
              <a:noFill/>
              <a:ln w="31750">
                <a:solidFill>
                  <a:schemeClr val="bg1">
                    <a:lumMod val="50000"/>
                  </a:schemeClr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rot="0" spcFirstLastPara="0" vertOverflow="overflow" horzOverflow="overflow" vert="horz" wrap="square" lIns="76200" tIns="76200" rIns="76200" bIns="762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8763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4000" kern="0" dirty="0">
                    <a:solidFill>
                      <a:srgbClr val="4E5665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Arial"/>
                    <a:sym typeface="FreightSansLFPro Semibold"/>
                  </a:rPr>
                  <a:t>PSU</a:t>
                </a:r>
              </a:p>
            </p:txBody>
          </p: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50746AB5-96E9-4B54-877F-5F64B1B9D6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24215" y="8350000"/>
                <a:ext cx="3123938" cy="27996"/>
              </a:xfrm>
              <a:prstGeom prst="line">
                <a:avLst/>
              </a:prstGeom>
              <a:noFill/>
              <a:ln w="50800" cap="flat">
                <a:solidFill>
                  <a:schemeClr val="bg1">
                    <a:lumMod val="50000"/>
                  </a:schemeClr>
                </a:solidFill>
                <a:prstDash val="solid"/>
                <a:miter lim="400000"/>
              </a:ln>
              <a:effectLst/>
            </p:spPr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65B6DD93-D92C-4C26-9C43-BC344E61EC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63209" y="8597664"/>
                <a:ext cx="1307635" cy="19114"/>
              </a:xfrm>
              <a:prstGeom prst="line">
                <a:avLst/>
              </a:prstGeom>
              <a:noFill/>
              <a:ln w="50800" cap="flat">
                <a:solidFill>
                  <a:schemeClr val="bg1">
                    <a:lumMod val="50000"/>
                  </a:schemeClr>
                </a:solidFill>
                <a:prstDash val="solid"/>
                <a:miter lim="400000"/>
              </a:ln>
              <a:effectLst/>
            </p:spPr>
          </p:cxn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48F50264-AA54-463D-BB6D-1DD026709224}"/>
                  </a:ext>
                </a:extLst>
              </p:cNvPr>
              <p:cNvSpPr/>
              <p:nvPr/>
            </p:nvSpPr>
            <p:spPr>
              <a:xfrm>
                <a:off x="14054838" y="8016186"/>
                <a:ext cx="1063319" cy="842710"/>
              </a:xfrm>
              <a:prstGeom prst="rect">
                <a:avLst/>
              </a:prstGeom>
              <a:noFill/>
              <a:ln w="31750">
                <a:solidFill>
                  <a:schemeClr val="bg1">
                    <a:lumMod val="50000"/>
                  </a:schemeClr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rot="0" spcFirstLastPara="0" vertOverflow="overflow" horzOverflow="overflow" vert="horz" wrap="square" lIns="76200" tIns="76200" rIns="76200" bIns="762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8763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4000" kern="0" dirty="0">
                    <a:solidFill>
                      <a:srgbClr val="4E5665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Arial"/>
                    <a:sym typeface="FreightSansLFPro Semibold"/>
                  </a:rPr>
                  <a:t>RPP</a:t>
                </a:r>
              </a:p>
            </p:txBody>
          </p: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64B92AE-3353-4640-AD77-A84ACAEBC6D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569628" y="8016186"/>
                <a:ext cx="17074" cy="2173121"/>
              </a:xfrm>
              <a:prstGeom prst="line">
                <a:avLst/>
              </a:prstGeom>
              <a:noFill/>
              <a:ln w="139700" cap="flat">
                <a:solidFill>
                  <a:schemeClr val="bg1">
                    <a:lumMod val="50000"/>
                  </a:schemeClr>
                </a:solidFill>
                <a:prstDash val="solid"/>
                <a:miter lim="400000"/>
              </a:ln>
              <a:effectLst/>
            </p:spPr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5AF6B828-7A79-4D9B-A3B7-E6B5118D32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13513" y="7234754"/>
                <a:ext cx="0" cy="1598492"/>
              </a:xfrm>
              <a:prstGeom prst="line">
                <a:avLst/>
              </a:prstGeom>
              <a:noFill/>
              <a:ln w="114300" cap="flat">
                <a:solidFill>
                  <a:schemeClr val="bg1">
                    <a:lumMod val="50000"/>
                  </a:schemeClr>
                </a:solidFill>
                <a:prstDash val="solid"/>
                <a:miter lim="400000"/>
              </a:ln>
              <a:effectLst/>
            </p:spPr>
          </p:cxn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91A9DC8-E836-454D-9D06-EAC39205F8D0}"/>
              </a:ext>
            </a:extLst>
          </p:cNvPr>
          <p:cNvGrpSpPr/>
          <p:nvPr/>
        </p:nvGrpSpPr>
        <p:grpSpPr>
          <a:xfrm>
            <a:off x="6169154" y="3908380"/>
            <a:ext cx="6503016" cy="3681527"/>
            <a:chOff x="6169154" y="3908380"/>
            <a:chExt cx="6503016" cy="368152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F98F674-BB60-4865-B58B-B3B2C2E69EC1}"/>
                </a:ext>
              </a:extLst>
            </p:cNvPr>
            <p:cNvGrpSpPr/>
            <p:nvPr/>
          </p:nvGrpSpPr>
          <p:grpSpPr>
            <a:xfrm>
              <a:off x="7376470" y="5536801"/>
              <a:ext cx="981532" cy="679433"/>
              <a:chOff x="3784060" y="4383932"/>
              <a:chExt cx="405318" cy="295072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8596D6D-59F7-493A-BEDB-D06EA33CA1FC}"/>
                  </a:ext>
                </a:extLst>
              </p:cNvPr>
              <p:cNvSpPr/>
              <p:nvPr/>
            </p:nvSpPr>
            <p:spPr>
              <a:xfrm>
                <a:off x="3784060" y="4387175"/>
                <a:ext cx="272374" cy="291829"/>
              </a:xfrm>
              <a:prstGeom prst="ellipse">
                <a:avLst/>
              </a:prstGeom>
              <a:noFill/>
              <a:ln w="31750">
                <a:solidFill>
                  <a:schemeClr val="accent6">
                    <a:lumMod val="60000"/>
                    <a:lumOff val="40000"/>
                  </a:schemeClr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rot="0" spcFirstLastPara="0" vertOverflow="overflow" horzOverflow="overflow" vert="horz" wrap="square" lIns="76200" tIns="76200" rIns="76200" bIns="762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763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/>
                  <a:sym typeface="FreightSansLFPro Semibold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4EEF245E-99DB-47BD-B1AE-E2F3A1CA66F8}"/>
                  </a:ext>
                </a:extLst>
              </p:cNvPr>
              <p:cNvSpPr/>
              <p:nvPr/>
            </p:nvSpPr>
            <p:spPr>
              <a:xfrm>
                <a:off x="3917004" y="4383932"/>
                <a:ext cx="272374" cy="291829"/>
              </a:xfrm>
              <a:prstGeom prst="ellipse">
                <a:avLst/>
              </a:prstGeom>
              <a:noFill/>
              <a:ln w="31750">
                <a:solidFill>
                  <a:schemeClr val="accent6">
                    <a:lumMod val="60000"/>
                    <a:lumOff val="40000"/>
                  </a:schemeClr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rot="0" spcFirstLastPara="0" vertOverflow="overflow" horzOverflow="overflow" vert="horz" wrap="square" lIns="76200" tIns="76200" rIns="76200" bIns="762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763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/>
                  <a:sym typeface="FreightSansLFPro Semibold"/>
                </a:endParaRPr>
              </a:p>
            </p:txBody>
          </p:sp>
        </p:grp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EBF14EC-C424-4389-92F7-922144A8F13D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>
              <a:off x="6169154" y="5880251"/>
              <a:ext cx="1207316" cy="0"/>
            </a:xfrm>
            <a:prstGeom prst="line">
              <a:avLst/>
            </a:prstGeom>
            <a:noFill/>
            <a:ln w="50800" cap="flat">
              <a:solidFill>
                <a:schemeClr val="accent6">
                  <a:lumMod val="60000"/>
                  <a:lumOff val="40000"/>
                </a:schemeClr>
              </a:solidFill>
              <a:prstDash val="solid"/>
              <a:miter lim="400000"/>
            </a:ln>
            <a:effectLst/>
          </p:spPr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EBEDDAD-009A-4E6A-A41F-FDE8EF349267}"/>
                </a:ext>
              </a:extLst>
            </p:cNvPr>
            <p:cNvCxnSpPr>
              <a:cxnSpLocks/>
            </p:cNvCxnSpPr>
            <p:nvPr/>
          </p:nvCxnSpPr>
          <p:spPr>
            <a:xfrm>
              <a:off x="8358002" y="5872783"/>
              <a:ext cx="1211624" cy="0"/>
            </a:xfrm>
            <a:prstGeom prst="line">
              <a:avLst/>
            </a:prstGeom>
            <a:noFill/>
            <a:ln w="50800" cap="flat">
              <a:solidFill>
                <a:schemeClr val="accent6">
                  <a:lumMod val="60000"/>
                  <a:lumOff val="40000"/>
                </a:schemeClr>
              </a:solidFill>
              <a:prstDash val="solid"/>
              <a:miter lim="400000"/>
            </a:ln>
            <a:effectLst/>
          </p:spPr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C4E7FDF6-74B3-40F3-9AE1-D2417EBABEEA}"/>
                </a:ext>
              </a:extLst>
            </p:cNvPr>
            <p:cNvSpPr/>
            <p:nvPr/>
          </p:nvSpPr>
          <p:spPr>
            <a:xfrm>
              <a:off x="7574456" y="3908380"/>
              <a:ext cx="834643" cy="795128"/>
            </a:xfrm>
            <a:prstGeom prst="ellipse">
              <a:avLst/>
            </a:prstGeom>
            <a:noFill/>
            <a:ln w="31750">
              <a:solidFill>
                <a:schemeClr val="accent6">
                  <a:lumMod val="60000"/>
                  <a:lumOff val="40000"/>
                </a:schemeClr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rot="0" spcFirstLastPara="0" vertOverflow="overflow" horzOverflow="overflow" vert="horz" wrap="square" lIns="76200" tIns="76200" rIns="76200" bIns="76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76300" hangingPunct="0"/>
              <a:r>
                <a:rPr lang="en-US" sz="4000" kern="0" dirty="0">
                  <a:solidFill>
                    <a:srgbClr val="92D05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/>
                  <a:sym typeface="FreightSansLFPro Semibold"/>
                </a:rPr>
                <a:t>G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E2E9D1AC-8854-4995-B0D9-F409AF08FBF5}"/>
                </a:ext>
              </a:extLst>
            </p:cNvPr>
            <p:cNvCxnSpPr>
              <a:cxnSpLocks/>
            </p:cNvCxnSpPr>
            <p:nvPr/>
          </p:nvCxnSpPr>
          <p:spPr>
            <a:xfrm>
              <a:off x="8408182" y="4302893"/>
              <a:ext cx="1161444" cy="1844"/>
            </a:xfrm>
            <a:prstGeom prst="line">
              <a:avLst/>
            </a:prstGeom>
            <a:noFill/>
            <a:ln w="50800" cap="flat">
              <a:solidFill>
                <a:schemeClr val="accent6">
                  <a:lumMod val="60000"/>
                  <a:lumOff val="40000"/>
                </a:schemeClr>
              </a:solidFill>
              <a:prstDash val="solid"/>
              <a:miter lim="400000"/>
            </a:ln>
            <a:effectLst/>
          </p:spPr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C962D475-AEBF-41BF-A99E-DE1CF9A91C5A}"/>
                </a:ext>
              </a:extLst>
            </p:cNvPr>
            <p:cNvCxnSpPr>
              <a:cxnSpLocks/>
            </p:cNvCxnSpPr>
            <p:nvPr/>
          </p:nvCxnSpPr>
          <p:spPr>
            <a:xfrm>
              <a:off x="9624215" y="5742795"/>
              <a:ext cx="1606930" cy="36372"/>
            </a:xfrm>
            <a:prstGeom prst="line">
              <a:avLst/>
            </a:prstGeom>
            <a:noFill/>
            <a:ln w="50800" cap="flat">
              <a:solidFill>
                <a:srgbClr val="5725E3"/>
              </a:solidFill>
              <a:prstDash val="solid"/>
              <a:miter lim="400000"/>
            </a:ln>
            <a:effectLst/>
          </p:spPr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C92A5621-29CF-407E-A0F9-791A7C52E5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231145" y="5756829"/>
              <a:ext cx="2512" cy="1833078"/>
            </a:xfrm>
            <a:prstGeom prst="line">
              <a:avLst/>
            </a:prstGeom>
            <a:noFill/>
            <a:ln w="50800" cap="flat">
              <a:solidFill>
                <a:srgbClr val="5725E3"/>
              </a:solidFill>
              <a:prstDash val="solid"/>
              <a:miter lim="400000"/>
            </a:ln>
            <a:effectLst/>
          </p:spPr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B13BFCCC-CB03-47B2-8CB2-DA00E725305A}"/>
                </a:ext>
              </a:extLst>
            </p:cNvPr>
            <p:cNvCxnSpPr>
              <a:cxnSpLocks/>
            </p:cNvCxnSpPr>
            <p:nvPr/>
          </p:nvCxnSpPr>
          <p:spPr>
            <a:xfrm>
              <a:off x="11206758" y="7571497"/>
              <a:ext cx="1465412" cy="18410"/>
            </a:xfrm>
            <a:prstGeom prst="line">
              <a:avLst/>
            </a:prstGeom>
            <a:noFill/>
            <a:ln w="50800" cap="flat">
              <a:solidFill>
                <a:srgbClr val="5725E3"/>
              </a:solidFill>
              <a:prstDash val="solid"/>
              <a:miter lim="400000"/>
            </a:ln>
            <a:effectLst/>
          </p:spPr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B466A39-23CC-4FA9-B0A4-7B71E6DB4686}"/>
                </a:ext>
              </a:extLst>
            </p:cNvPr>
            <p:cNvCxnSpPr>
              <a:cxnSpLocks/>
            </p:cNvCxnSpPr>
            <p:nvPr/>
          </p:nvCxnSpPr>
          <p:spPr>
            <a:xfrm>
              <a:off x="9569663" y="3975652"/>
              <a:ext cx="1" cy="2212442"/>
            </a:xfrm>
            <a:prstGeom prst="line">
              <a:avLst/>
            </a:prstGeom>
            <a:noFill/>
            <a:ln w="139700" cap="flat">
              <a:solidFill>
                <a:schemeClr val="accent6">
                  <a:lumMod val="60000"/>
                  <a:lumOff val="40000"/>
                </a:schemeClr>
              </a:solidFill>
              <a:prstDash val="solid"/>
              <a:miter lim="400000"/>
            </a:ln>
            <a:effectLst/>
          </p:spPr>
        </p:cxnSp>
      </p:grpSp>
      <p:sp>
        <p:nvSpPr>
          <p:cNvPr id="61" name="Google Shape;54;p13">
            <a:extLst>
              <a:ext uri="{FF2B5EF4-FFF2-40B4-BE49-F238E27FC236}">
                <a16:creationId xmlns:a16="http://schemas.microsoft.com/office/drawing/2014/main" id="{2E66CD73-D620-4FC4-B6F1-8E5BF51D7375}"/>
              </a:ext>
            </a:extLst>
          </p:cNvPr>
          <p:cNvSpPr txBox="1"/>
          <p:nvPr/>
        </p:nvSpPr>
        <p:spPr>
          <a:xfrm>
            <a:off x="17893369" y="3997746"/>
            <a:ext cx="2614970" cy="661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5F6061"/>
              </a:buClr>
              <a:buSzPts val="3600"/>
            </a:pPr>
            <a:r>
              <a:rPr lang="en-US" sz="3600" dirty="0">
                <a:solidFill>
                  <a:srgbClr val="5725E3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MSB Bypass</a:t>
            </a:r>
          </a:p>
        </p:txBody>
      </p:sp>
      <p:sp>
        <p:nvSpPr>
          <p:cNvPr id="62" name="Google Shape;54;p13">
            <a:extLst>
              <a:ext uri="{FF2B5EF4-FFF2-40B4-BE49-F238E27FC236}">
                <a16:creationId xmlns:a16="http://schemas.microsoft.com/office/drawing/2014/main" id="{EF53BA6F-BD05-4D70-BB19-23F214565129}"/>
              </a:ext>
            </a:extLst>
          </p:cNvPr>
          <p:cNvSpPr txBox="1"/>
          <p:nvPr/>
        </p:nvSpPr>
        <p:spPr>
          <a:xfrm>
            <a:off x="17929945" y="4704506"/>
            <a:ext cx="4593903" cy="592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5F6061"/>
              </a:buClr>
              <a:buSzPts val="3600"/>
            </a:pPr>
            <a:r>
              <a:rPr lang="en-US" sz="3600" dirty="0">
                <a:solidFill>
                  <a:srgbClr val="00B0F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SB-RPP Bypass</a:t>
            </a:r>
          </a:p>
        </p:txBody>
      </p:sp>
    </p:spTree>
    <p:extLst>
      <p:ext uri="{BB962C8B-B14F-4D97-AF65-F5344CB8AC3E}">
        <p14:creationId xmlns:p14="http://schemas.microsoft.com/office/powerpoint/2010/main" val="208277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58FF17-C886-43F1-B2BD-8A5549B96D20}"/>
              </a:ext>
            </a:extLst>
          </p:cNvPr>
          <p:cNvSpPr/>
          <p:nvPr/>
        </p:nvSpPr>
        <p:spPr>
          <a:xfrm>
            <a:off x="216063" y="3649676"/>
            <a:ext cx="13722537" cy="67425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53;p13">
            <a:extLst>
              <a:ext uri="{FF2B5EF4-FFF2-40B4-BE49-F238E27FC236}">
                <a16:creationId xmlns:a16="http://schemas.microsoft.com/office/drawing/2014/main" id="{C045A7A2-6BDF-4487-88CE-8D89D09481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6475" y="730251"/>
            <a:ext cx="21031200" cy="1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cap="small" dirty="0"/>
              <a:t>Impedance Analysis</a:t>
            </a:r>
            <a:endParaRPr sz="10000" b="0" i="0" u="none" strike="noStrike" cap="none" dirty="0">
              <a:solidFill>
                <a:srgbClr val="53535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83" name="Google Shape;129;p21">
            <a:extLst>
              <a:ext uri="{FF2B5EF4-FFF2-40B4-BE49-F238E27FC236}">
                <a16:creationId xmlns:a16="http://schemas.microsoft.com/office/drawing/2014/main" id="{297B1FD3-8A17-4DB1-9226-612DBDCFA2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27505" y="317018"/>
            <a:ext cx="2863808" cy="286380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02BCD4-6CC4-4F79-AD06-30AD3FB74650}"/>
              </a:ext>
            </a:extLst>
          </p:cNvPr>
          <p:cNvSpPr txBox="1"/>
          <p:nvPr/>
        </p:nvSpPr>
        <p:spPr>
          <a:xfrm>
            <a:off x="216063" y="8853059"/>
            <a:ext cx="1101555" cy="499312"/>
          </a:xfrm>
          <a:prstGeom prst="rect">
            <a:avLst/>
          </a:prstGeom>
          <a:ln w="19050">
            <a:noFill/>
          </a:ln>
        </p:spPr>
        <p:txBody>
          <a:bodyPr wrap="non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4E5665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Utility</a:t>
            </a:r>
            <a:endParaRPr kumimoji="0" lang="en-US" sz="600" i="0" u="none" strike="noStrike" kern="0" cap="none" spc="0" normalizeH="0" baseline="0" noProof="0" dirty="0">
              <a:ln>
                <a:noFill/>
              </a:ln>
              <a:solidFill>
                <a:srgbClr val="4E5665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Arial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72B1B8-654B-4202-9F9C-D2D0F74A2C8A}"/>
              </a:ext>
            </a:extLst>
          </p:cNvPr>
          <p:cNvCxnSpPr>
            <a:cxnSpLocks/>
            <a:stCxn id="36" idx="3"/>
          </p:cNvCxnSpPr>
          <p:nvPr/>
        </p:nvCxnSpPr>
        <p:spPr>
          <a:xfrm>
            <a:off x="4485255" y="8199435"/>
            <a:ext cx="438283" cy="2"/>
          </a:xfrm>
          <a:prstGeom prst="line">
            <a:avLst/>
          </a:prstGeom>
          <a:noFill/>
          <a:ln w="3810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CA9520D-1764-4624-A7A8-E165C1B1B72E}"/>
              </a:ext>
            </a:extLst>
          </p:cNvPr>
          <p:cNvGrpSpPr/>
          <p:nvPr/>
        </p:nvGrpSpPr>
        <p:grpSpPr>
          <a:xfrm>
            <a:off x="5936183" y="9405980"/>
            <a:ext cx="856681" cy="642952"/>
            <a:chOff x="3784060" y="4383932"/>
            <a:chExt cx="405318" cy="29507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A18EC2B-3CB3-49EE-8E75-67E34A6881E8}"/>
                </a:ext>
              </a:extLst>
            </p:cNvPr>
            <p:cNvSpPr/>
            <p:nvPr/>
          </p:nvSpPr>
          <p:spPr>
            <a:xfrm>
              <a:off x="3784060" y="4387175"/>
              <a:ext cx="272374" cy="291829"/>
            </a:xfrm>
            <a:prstGeom prst="ellipse">
              <a:avLst/>
            </a:prstGeom>
            <a:noFill/>
            <a:ln w="31750">
              <a:solidFill>
                <a:schemeClr val="bg1">
                  <a:lumMod val="50000"/>
                </a:schemeClr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rot="0" spcFirstLastPara="0" vertOverflow="overflow" horzOverflow="overflow" vert="horz" wrap="square" lIns="76200" tIns="76200" rIns="76200" bIns="76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763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FreightSansLFPro Semibold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67217CE-5FEC-4F82-904B-65DFFE54E632}"/>
                </a:ext>
              </a:extLst>
            </p:cNvPr>
            <p:cNvSpPr/>
            <p:nvPr/>
          </p:nvSpPr>
          <p:spPr>
            <a:xfrm>
              <a:off x="3917004" y="4383932"/>
              <a:ext cx="272374" cy="291829"/>
            </a:xfrm>
            <a:prstGeom prst="ellipse">
              <a:avLst/>
            </a:prstGeom>
            <a:noFill/>
            <a:ln w="31750">
              <a:solidFill>
                <a:schemeClr val="bg1">
                  <a:lumMod val="50000"/>
                </a:schemeClr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rot="0" spcFirstLastPara="0" vertOverflow="overflow" horzOverflow="overflow" vert="horz" wrap="square" lIns="76200" tIns="76200" rIns="76200" bIns="76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763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FreightSansLFPro Semibold"/>
              </a:endParaRP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D475EF5-A805-4DDB-BE0A-F44D60098261}"/>
              </a:ext>
            </a:extLst>
          </p:cNvPr>
          <p:cNvCxnSpPr>
            <a:cxnSpLocks/>
          </p:cNvCxnSpPr>
          <p:nvPr/>
        </p:nvCxnSpPr>
        <p:spPr>
          <a:xfrm>
            <a:off x="4860758" y="5631845"/>
            <a:ext cx="1" cy="4658784"/>
          </a:xfrm>
          <a:prstGeom prst="line">
            <a:avLst/>
          </a:prstGeom>
          <a:noFill/>
          <a:ln w="155575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32E5031-6143-4BB3-BD83-A984A724AEDF}"/>
              </a:ext>
            </a:extLst>
          </p:cNvPr>
          <p:cNvCxnSpPr>
            <a:cxnSpLocks/>
            <a:stCxn id="14" idx="6"/>
          </p:cNvCxnSpPr>
          <p:nvPr/>
        </p:nvCxnSpPr>
        <p:spPr>
          <a:xfrm>
            <a:off x="6792865" y="9723924"/>
            <a:ext cx="1146251" cy="10481"/>
          </a:xfrm>
          <a:prstGeom prst="line">
            <a:avLst/>
          </a:prstGeom>
          <a:noFill/>
          <a:ln w="5080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2516106-8391-46AE-BF4E-1CEA0F5A61B9}"/>
              </a:ext>
            </a:extLst>
          </p:cNvPr>
          <p:cNvCxnSpPr>
            <a:cxnSpLocks/>
          </p:cNvCxnSpPr>
          <p:nvPr/>
        </p:nvCxnSpPr>
        <p:spPr>
          <a:xfrm>
            <a:off x="12739051" y="8714963"/>
            <a:ext cx="883528" cy="16591"/>
          </a:xfrm>
          <a:prstGeom prst="line">
            <a:avLst/>
          </a:prstGeom>
          <a:noFill/>
          <a:ln w="5080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F98F674-BB60-4865-B58B-B3B2C2E69EC1}"/>
              </a:ext>
            </a:extLst>
          </p:cNvPr>
          <p:cNvGrpSpPr/>
          <p:nvPr/>
        </p:nvGrpSpPr>
        <p:grpSpPr>
          <a:xfrm>
            <a:off x="5977284" y="5773940"/>
            <a:ext cx="856681" cy="642952"/>
            <a:chOff x="3784060" y="4383932"/>
            <a:chExt cx="405318" cy="29507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8596D6D-59F7-493A-BEDB-D06EA33CA1FC}"/>
                </a:ext>
              </a:extLst>
            </p:cNvPr>
            <p:cNvSpPr/>
            <p:nvPr/>
          </p:nvSpPr>
          <p:spPr>
            <a:xfrm>
              <a:off x="3784060" y="4387175"/>
              <a:ext cx="272374" cy="291829"/>
            </a:xfrm>
            <a:prstGeom prst="ellipse">
              <a:avLst/>
            </a:prstGeom>
            <a:noFill/>
            <a:ln w="31750">
              <a:solidFill>
                <a:schemeClr val="accent6">
                  <a:lumMod val="60000"/>
                  <a:lumOff val="40000"/>
                </a:schemeClr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rot="0" spcFirstLastPara="0" vertOverflow="overflow" horzOverflow="overflow" vert="horz" wrap="square" lIns="76200" tIns="76200" rIns="76200" bIns="76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763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FreightSansLFPro Semibold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EEF245E-99DB-47BD-B1AE-E2F3A1CA66F8}"/>
                </a:ext>
              </a:extLst>
            </p:cNvPr>
            <p:cNvSpPr/>
            <p:nvPr/>
          </p:nvSpPr>
          <p:spPr>
            <a:xfrm>
              <a:off x="3917004" y="4383932"/>
              <a:ext cx="272374" cy="291829"/>
            </a:xfrm>
            <a:prstGeom prst="ellipse">
              <a:avLst/>
            </a:prstGeom>
            <a:noFill/>
            <a:ln w="31750">
              <a:solidFill>
                <a:schemeClr val="accent6">
                  <a:lumMod val="60000"/>
                  <a:lumOff val="40000"/>
                </a:schemeClr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rot="0" spcFirstLastPara="0" vertOverflow="overflow" horzOverflow="overflow" vert="horz" wrap="square" lIns="76200" tIns="76200" rIns="76200" bIns="76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763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FreightSansLFPro Semibold"/>
              </a:endParaRPr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EBF14EC-C424-4389-92F7-922144A8F13D}"/>
              </a:ext>
            </a:extLst>
          </p:cNvPr>
          <p:cNvCxnSpPr>
            <a:cxnSpLocks/>
            <a:endCxn id="28" idx="2"/>
          </p:cNvCxnSpPr>
          <p:nvPr/>
        </p:nvCxnSpPr>
        <p:spPr>
          <a:xfrm>
            <a:off x="4923538" y="6098949"/>
            <a:ext cx="1053745" cy="0"/>
          </a:xfrm>
          <a:prstGeom prst="line">
            <a:avLst/>
          </a:prstGeom>
          <a:noFill/>
          <a:ln w="50800" cap="flat">
            <a:solidFill>
              <a:schemeClr val="accent6">
                <a:lumMod val="60000"/>
                <a:lumOff val="40000"/>
              </a:schemeClr>
            </a:solidFill>
            <a:prstDash val="solid"/>
            <a:miter lim="400000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BFCB161-86A0-45D7-AED3-44D02608C48A}"/>
              </a:ext>
            </a:extLst>
          </p:cNvPr>
          <p:cNvCxnSpPr>
            <a:cxnSpLocks/>
            <a:stCxn id="33" idx="6"/>
            <a:endCxn id="36" idx="1"/>
          </p:cNvCxnSpPr>
          <p:nvPr/>
        </p:nvCxnSpPr>
        <p:spPr>
          <a:xfrm flipV="1">
            <a:off x="1346033" y="8199435"/>
            <a:ext cx="897725" cy="709"/>
          </a:xfrm>
          <a:prstGeom prst="line">
            <a:avLst/>
          </a:prstGeom>
          <a:noFill/>
          <a:ln w="3810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0EA0BE5-6225-4FE6-927B-A1AF6AFA13E8}"/>
              </a:ext>
            </a:extLst>
          </p:cNvPr>
          <p:cNvGrpSpPr>
            <a:grpSpLocks noChangeAspect="1"/>
          </p:cNvGrpSpPr>
          <p:nvPr/>
        </p:nvGrpSpPr>
        <p:grpSpPr>
          <a:xfrm>
            <a:off x="570496" y="7742253"/>
            <a:ext cx="775538" cy="915782"/>
            <a:chOff x="480872" y="1935480"/>
            <a:chExt cx="350520" cy="35052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BC6A026-3CE4-4127-B6AB-58AAFFFE81E3}"/>
                </a:ext>
              </a:extLst>
            </p:cNvPr>
            <p:cNvSpPr/>
            <p:nvPr/>
          </p:nvSpPr>
          <p:spPr bwMode="auto">
            <a:xfrm>
              <a:off x="480872" y="1935480"/>
              <a:ext cx="350520" cy="350520"/>
            </a:xfrm>
            <a:prstGeom prst="ellipse">
              <a:avLst/>
            </a:prstGeom>
            <a:solidFill>
              <a:srgbClr val="FFFFFF"/>
            </a:solidFill>
            <a:ln w="317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A51F9FBD-6248-4534-AD36-D86232B53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614" y="2050415"/>
              <a:ext cx="173037" cy="120650"/>
            </a:xfrm>
            <a:custGeom>
              <a:avLst/>
              <a:gdLst>
                <a:gd name="T0" fmla="*/ 0 w 2352"/>
                <a:gd name="T1" fmla="*/ 2147483646 h 1436"/>
                <a:gd name="T2" fmla="*/ 2147483646 w 2352"/>
                <a:gd name="T3" fmla="*/ 2147483646 h 1436"/>
                <a:gd name="T4" fmla="*/ 2147483646 w 2352"/>
                <a:gd name="T5" fmla="*/ 2147483646 h 1436"/>
                <a:gd name="T6" fmla="*/ 2147483646 w 2352"/>
                <a:gd name="T7" fmla="*/ 2147483646 h 1436"/>
                <a:gd name="T8" fmla="*/ 2147483646 w 2352"/>
                <a:gd name="T9" fmla="*/ 2147483646 h 1436"/>
                <a:gd name="T10" fmla="*/ 2147483646 w 2352"/>
                <a:gd name="T11" fmla="*/ 2147483646 h 1436"/>
                <a:gd name="T12" fmla="*/ 2147483646 w 2352"/>
                <a:gd name="T13" fmla="*/ 2147483646 h 1436"/>
                <a:gd name="T14" fmla="*/ 2147483646 w 2352"/>
                <a:gd name="T15" fmla="*/ 2147483646 h 1436"/>
                <a:gd name="T16" fmla="*/ 2147483646 w 2352"/>
                <a:gd name="T17" fmla="*/ 2147483646 h 1436"/>
                <a:gd name="T18" fmla="*/ 2147483646 w 2352"/>
                <a:gd name="T19" fmla="*/ 2147483646 h 1436"/>
                <a:gd name="T20" fmla="*/ 2147483646 w 2352"/>
                <a:gd name="T21" fmla="*/ 2147483646 h 1436"/>
                <a:gd name="T22" fmla="*/ 2147483646 w 2352"/>
                <a:gd name="T23" fmla="*/ 2147483646 h 1436"/>
                <a:gd name="T24" fmla="*/ 2147483646 w 2352"/>
                <a:gd name="T25" fmla="*/ 2147483646 h 1436"/>
                <a:gd name="T26" fmla="*/ 2147483646 w 2352"/>
                <a:gd name="T27" fmla="*/ 2147483646 h 1436"/>
                <a:gd name="T28" fmla="*/ 2147483646 w 2352"/>
                <a:gd name="T29" fmla="*/ 2147483646 h 1436"/>
                <a:gd name="T30" fmla="*/ 2147483646 w 2352"/>
                <a:gd name="T31" fmla="*/ 2147483646 h 1436"/>
                <a:gd name="T32" fmla="*/ 2147483646 w 2352"/>
                <a:gd name="T33" fmla="*/ 2147483646 h 1436"/>
                <a:gd name="T34" fmla="*/ 2147483646 w 2352"/>
                <a:gd name="T35" fmla="*/ 2147483646 h 1436"/>
                <a:gd name="T36" fmla="*/ 2147483646 w 2352"/>
                <a:gd name="T37" fmla="*/ 2147483646 h 1436"/>
                <a:gd name="T38" fmla="*/ 2147483646 w 2352"/>
                <a:gd name="T39" fmla="*/ 2147483646 h 1436"/>
                <a:gd name="T40" fmla="*/ 2147483646 w 2352"/>
                <a:gd name="T41" fmla="*/ 2147483646 h 1436"/>
                <a:gd name="T42" fmla="*/ 2147483646 w 2352"/>
                <a:gd name="T43" fmla="*/ 2147483646 h 14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352"/>
                <a:gd name="T67" fmla="*/ 0 h 1436"/>
                <a:gd name="T68" fmla="*/ 2352 w 2352"/>
                <a:gd name="T69" fmla="*/ 1436 h 14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352" h="1436">
                  <a:moveTo>
                    <a:pt x="0" y="724"/>
                  </a:moveTo>
                  <a:cubicBezTo>
                    <a:pt x="65" y="594"/>
                    <a:pt x="130" y="465"/>
                    <a:pt x="192" y="364"/>
                  </a:cubicBezTo>
                  <a:cubicBezTo>
                    <a:pt x="254" y="263"/>
                    <a:pt x="316" y="177"/>
                    <a:pt x="370" y="119"/>
                  </a:cubicBezTo>
                  <a:cubicBezTo>
                    <a:pt x="424" y="61"/>
                    <a:pt x="480" y="36"/>
                    <a:pt x="514" y="18"/>
                  </a:cubicBezTo>
                  <a:cubicBezTo>
                    <a:pt x="548" y="0"/>
                    <a:pt x="553" y="13"/>
                    <a:pt x="576" y="13"/>
                  </a:cubicBezTo>
                  <a:cubicBezTo>
                    <a:pt x="599" y="13"/>
                    <a:pt x="625" y="8"/>
                    <a:pt x="653" y="18"/>
                  </a:cubicBezTo>
                  <a:cubicBezTo>
                    <a:pt x="681" y="28"/>
                    <a:pt x="702" y="33"/>
                    <a:pt x="744" y="71"/>
                  </a:cubicBezTo>
                  <a:cubicBezTo>
                    <a:pt x="786" y="109"/>
                    <a:pt x="865" y="199"/>
                    <a:pt x="903" y="248"/>
                  </a:cubicBezTo>
                  <a:cubicBezTo>
                    <a:pt x="941" y="297"/>
                    <a:pt x="939" y="303"/>
                    <a:pt x="975" y="364"/>
                  </a:cubicBezTo>
                  <a:cubicBezTo>
                    <a:pt x="1011" y="425"/>
                    <a:pt x="1068" y="517"/>
                    <a:pt x="1119" y="613"/>
                  </a:cubicBezTo>
                  <a:cubicBezTo>
                    <a:pt x="1170" y="709"/>
                    <a:pt x="1237" y="856"/>
                    <a:pt x="1282" y="940"/>
                  </a:cubicBezTo>
                  <a:cubicBezTo>
                    <a:pt x="1327" y="1024"/>
                    <a:pt x="1346" y="1056"/>
                    <a:pt x="1387" y="1117"/>
                  </a:cubicBezTo>
                  <a:cubicBezTo>
                    <a:pt x="1428" y="1178"/>
                    <a:pt x="1486" y="1256"/>
                    <a:pt x="1531" y="1304"/>
                  </a:cubicBezTo>
                  <a:cubicBezTo>
                    <a:pt x="1576" y="1352"/>
                    <a:pt x="1620" y="1384"/>
                    <a:pt x="1656" y="1405"/>
                  </a:cubicBezTo>
                  <a:cubicBezTo>
                    <a:pt x="1692" y="1426"/>
                    <a:pt x="1719" y="1426"/>
                    <a:pt x="1747" y="1429"/>
                  </a:cubicBezTo>
                  <a:cubicBezTo>
                    <a:pt x="1775" y="1432"/>
                    <a:pt x="1791" y="1436"/>
                    <a:pt x="1824" y="1424"/>
                  </a:cubicBezTo>
                  <a:cubicBezTo>
                    <a:pt x="1857" y="1412"/>
                    <a:pt x="1906" y="1390"/>
                    <a:pt x="1944" y="1357"/>
                  </a:cubicBezTo>
                  <a:cubicBezTo>
                    <a:pt x="1982" y="1324"/>
                    <a:pt x="2021" y="1269"/>
                    <a:pt x="2055" y="1223"/>
                  </a:cubicBezTo>
                  <a:cubicBezTo>
                    <a:pt x="2089" y="1177"/>
                    <a:pt x="2120" y="1129"/>
                    <a:pt x="2151" y="1079"/>
                  </a:cubicBezTo>
                  <a:cubicBezTo>
                    <a:pt x="2182" y="1029"/>
                    <a:pt x="2214" y="975"/>
                    <a:pt x="2242" y="925"/>
                  </a:cubicBezTo>
                  <a:cubicBezTo>
                    <a:pt x="2270" y="875"/>
                    <a:pt x="2301" y="815"/>
                    <a:pt x="2319" y="781"/>
                  </a:cubicBezTo>
                  <a:cubicBezTo>
                    <a:pt x="2337" y="747"/>
                    <a:pt x="2344" y="733"/>
                    <a:pt x="2352" y="719"/>
                  </a:cubicBezTo>
                </a:path>
              </a:pathLst>
            </a:custGeom>
            <a:noFill/>
            <a:ln w="31750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225F049-D6E1-4E7C-83DF-F7E0865EC794}"/>
              </a:ext>
            </a:extLst>
          </p:cNvPr>
          <p:cNvCxnSpPr>
            <a:cxnSpLocks/>
          </p:cNvCxnSpPr>
          <p:nvPr/>
        </p:nvCxnSpPr>
        <p:spPr>
          <a:xfrm>
            <a:off x="1866844" y="7851147"/>
            <a:ext cx="0" cy="710361"/>
          </a:xfrm>
          <a:prstGeom prst="line">
            <a:avLst/>
          </a:prstGeom>
          <a:noFill/>
          <a:ln w="13970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E8ACA7EF-F99F-4DAF-BF16-47ECD7B5F6C8}"/>
              </a:ext>
            </a:extLst>
          </p:cNvPr>
          <p:cNvSpPr/>
          <p:nvPr/>
        </p:nvSpPr>
        <p:spPr>
          <a:xfrm>
            <a:off x="2243758" y="7767076"/>
            <a:ext cx="2241497" cy="864718"/>
          </a:xfrm>
          <a:prstGeom prst="rect">
            <a:avLst/>
          </a:prstGeom>
          <a:noFill/>
          <a:ln w="31750">
            <a:solidFill>
              <a:schemeClr val="bg1">
                <a:lumMod val="5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rot="0" spcFirstLastPara="0" vertOverflow="overflow" horzOverflow="overflow" vert="horz" wrap="squar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8763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kern="0" dirty="0">
                <a:solidFill>
                  <a:srgbClr val="4E566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FreightSansLFPro Semibold"/>
              </a:rPr>
              <a:t>Substation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A88B62D-9C9C-43F1-882C-4DA4B9FC9B30}"/>
              </a:ext>
            </a:extLst>
          </p:cNvPr>
          <p:cNvSpPr/>
          <p:nvPr/>
        </p:nvSpPr>
        <p:spPr>
          <a:xfrm>
            <a:off x="6072189" y="8311032"/>
            <a:ext cx="728476" cy="752435"/>
          </a:xfrm>
          <a:prstGeom prst="ellipse">
            <a:avLst/>
          </a:prstGeom>
          <a:noFill/>
          <a:ln w="31750">
            <a:solidFill>
              <a:schemeClr val="bg1">
                <a:lumMod val="5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rot="0" spcFirstLastPara="0" vertOverflow="overflow" horzOverflow="overflow" vert="horz" wrap="squar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76300" hangingPunct="0"/>
            <a:r>
              <a:rPr lang="en-US" sz="4000" kern="0" dirty="0">
                <a:solidFill>
                  <a:srgbClr val="4E566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FreightSansLFPro Semibold"/>
              </a:rPr>
              <a:t>G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1AC4D63-3B75-4036-A518-4B88539C38EF}"/>
              </a:ext>
            </a:extLst>
          </p:cNvPr>
          <p:cNvCxnSpPr>
            <a:cxnSpLocks/>
            <a:endCxn id="13" idx="2"/>
          </p:cNvCxnSpPr>
          <p:nvPr/>
        </p:nvCxnSpPr>
        <p:spPr>
          <a:xfrm flipV="1">
            <a:off x="4887119" y="9730990"/>
            <a:ext cx="1049064" cy="18204"/>
          </a:xfrm>
          <a:prstGeom prst="line">
            <a:avLst/>
          </a:prstGeom>
          <a:noFill/>
          <a:ln w="5080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38F9401-2313-4513-9B0D-9574B127F05D}"/>
              </a:ext>
            </a:extLst>
          </p:cNvPr>
          <p:cNvCxnSpPr>
            <a:cxnSpLocks/>
          </p:cNvCxnSpPr>
          <p:nvPr/>
        </p:nvCxnSpPr>
        <p:spPr>
          <a:xfrm flipV="1">
            <a:off x="6807995" y="8670456"/>
            <a:ext cx="1114798" cy="16586"/>
          </a:xfrm>
          <a:prstGeom prst="line">
            <a:avLst/>
          </a:prstGeom>
          <a:noFill/>
          <a:ln w="5080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3818D24-C4EE-4A59-AA58-E997C8E959EC}"/>
              </a:ext>
            </a:extLst>
          </p:cNvPr>
          <p:cNvCxnSpPr>
            <a:cxnSpLocks/>
          </p:cNvCxnSpPr>
          <p:nvPr/>
        </p:nvCxnSpPr>
        <p:spPr>
          <a:xfrm>
            <a:off x="13639562" y="7321145"/>
            <a:ext cx="2551" cy="2228214"/>
          </a:xfrm>
          <a:prstGeom prst="line">
            <a:avLst/>
          </a:prstGeom>
          <a:noFill/>
          <a:ln w="11430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5BE39F0-9DB9-4F41-A1B2-F7DCCA659025}"/>
              </a:ext>
            </a:extLst>
          </p:cNvPr>
          <p:cNvCxnSpPr>
            <a:cxnSpLocks/>
          </p:cNvCxnSpPr>
          <p:nvPr/>
        </p:nvCxnSpPr>
        <p:spPr>
          <a:xfrm>
            <a:off x="13615658" y="7564026"/>
            <a:ext cx="637564" cy="0"/>
          </a:xfrm>
          <a:prstGeom prst="line">
            <a:avLst/>
          </a:prstGeom>
          <a:noFill/>
          <a:ln w="3810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587E61F1-2C5C-497A-B070-A70FD8B4BD5D}"/>
              </a:ext>
            </a:extLst>
          </p:cNvPr>
          <p:cNvSpPr/>
          <p:nvPr/>
        </p:nvSpPr>
        <p:spPr>
          <a:xfrm>
            <a:off x="14247359" y="7246067"/>
            <a:ext cx="1100362" cy="625946"/>
          </a:xfrm>
          <a:prstGeom prst="rect">
            <a:avLst/>
          </a:prstGeom>
          <a:noFill/>
          <a:ln w="31750">
            <a:solidFill>
              <a:schemeClr val="bg1">
                <a:lumMod val="5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rot="0" spcFirstLastPara="0" vertOverflow="overflow" horzOverflow="overflow" vert="horz" wrap="squar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8763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kern="0" dirty="0">
                <a:solidFill>
                  <a:srgbClr val="4E566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FreightSansLFPro Semibold"/>
              </a:rPr>
              <a:t>PSU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EBEDDAD-009A-4E6A-A41F-FDE8EF349267}"/>
              </a:ext>
            </a:extLst>
          </p:cNvPr>
          <p:cNvCxnSpPr>
            <a:cxnSpLocks/>
          </p:cNvCxnSpPr>
          <p:nvPr/>
        </p:nvCxnSpPr>
        <p:spPr>
          <a:xfrm>
            <a:off x="6833965" y="6091882"/>
            <a:ext cx="1057505" cy="0"/>
          </a:xfrm>
          <a:prstGeom prst="line">
            <a:avLst/>
          </a:prstGeom>
          <a:noFill/>
          <a:ln w="50800" cap="flat">
            <a:solidFill>
              <a:schemeClr val="accent6">
                <a:lumMod val="60000"/>
                <a:lumOff val="40000"/>
              </a:schemeClr>
            </a:solidFill>
            <a:prstDash val="solid"/>
            <a:miter lim="400000"/>
          </a:ln>
          <a:effectLst/>
        </p:spPr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C4E7FDF6-74B3-40F3-9AE1-D2417EBABEEA}"/>
              </a:ext>
            </a:extLst>
          </p:cNvPr>
          <p:cNvSpPr/>
          <p:nvPr/>
        </p:nvSpPr>
        <p:spPr>
          <a:xfrm>
            <a:off x="6150086" y="4232953"/>
            <a:ext cx="728476" cy="752435"/>
          </a:xfrm>
          <a:prstGeom prst="ellipse">
            <a:avLst/>
          </a:prstGeom>
          <a:noFill/>
          <a:ln w="31750">
            <a:solidFill>
              <a:schemeClr val="accent6">
                <a:lumMod val="60000"/>
                <a:lumOff val="4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rot="0" spcFirstLastPara="0" vertOverflow="overflow" horzOverflow="overflow" vert="horz" wrap="squar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76300" hangingPunct="0"/>
            <a:r>
              <a:rPr lang="en-US" sz="4000" kern="0" dirty="0">
                <a:solidFill>
                  <a:srgbClr val="92D05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FreightSansLFPro Semibold"/>
              </a:rPr>
              <a:t>G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E2E9D1AC-8854-4995-B0D9-F409AF08FBF5}"/>
              </a:ext>
            </a:extLst>
          </p:cNvPr>
          <p:cNvCxnSpPr>
            <a:cxnSpLocks/>
          </p:cNvCxnSpPr>
          <p:nvPr/>
        </p:nvCxnSpPr>
        <p:spPr>
          <a:xfrm>
            <a:off x="6877762" y="4606284"/>
            <a:ext cx="1013708" cy="1745"/>
          </a:xfrm>
          <a:prstGeom prst="line">
            <a:avLst/>
          </a:prstGeom>
          <a:noFill/>
          <a:ln w="50800" cap="flat">
            <a:solidFill>
              <a:schemeClr val="accent6">
                <a:lumMod val="60000"/>
                <a:lumOff val="40000"/>
              </a:schemeClr>
            </a:solidFill>
            <a:prstDash val="solid"/>
            <a:miter lim="400000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0746AB5-96E9-4B54-877F-5F64B1B9D620}"/>
              </a:ext>
            </a:extLst>
          </p:cNvPr>
          <p:cNvCxnSpPr>
            <a:cxnSpLocks/>
          </p:cNvCxnSpPr>
          <p:nvPr/>
        </p:nvCxnSpPr>
        <p:spPr>
          <a:xfrm>
            <a:off x="7939116" y="8436090"/>
            <a:ext cx="2726573" cy="26493"/>
          </a:xfrm>
          <a:prstGeom prst="line">
            <a:avLst/>
          </a:prstGeom>
          <a:noFill/>
          <a:ln w="5080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C962D475-AEBF-41BF-A99E-DE1CF9A91C5A}"/>
              </a:ext>
            </a:extLst>
          </p:cNvPr>
          <p:cNvCxnSpPr>
            <a:cxnSpLocks/>
          </p:cNvCxnSpPr>
          <p:nvPr/>
        </p:nvCxnSpPr>
        <p:spPr>
          <a:xfrm>
            <a:off x="7939116" y="5968873"/>
            <a:ext cx="1402528" cy="34419"/>
          </a:xfrm>
          <a:prstGeom prst="line">
            <a:avLst/>
          </a:prstGeom>
          <a:noFill/>
          <a:ln w="50800" cap="flat">
            <a:solidFill>
              <a:srgbClr val="5725E3"/>
            </a:solidFill>
            <a:prstDash val="solid"/>
            <a:miter lim="400000"/>
          </a:ln>
          <a:effectLst/>
        </p:spPr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C92A5621-29CF-407E-A0F9-791A7C52E584}"/>
              </a:ext>
            </a:extLst>
          </p:cNvPr>
          <p:cNvCxnSpPr>
            <a:cxnSpLocks/>
          </p:cNvCxnSpPr>
          <p:nvPr/>
        </p:nvCxnSpPr>
        <p:spPr>
          <a:xfrm flipH="1">
            <a:off x="9341644" y="5982154"/>
            <a:ext cx="2192" cy="1734655"/>
          </a:xfrm>
          <a:prstGeom prst="line">
            <a:avLst/>
          </a:prstGeom>
          <a:noFill/>
          <a:ln w="50800" cap="flat">
            <a:solidFill>
              <a:srgbClr val="5725E3"/>
            </a:solidFill>
            <a:prstDash val="solid"/>
            <a:miter lim="400000"/>
          </a:ln>
          <a:effectLst/>
        </p:spPr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F7DA7935-E5F3-49A2-BE5E-A2F6F4CD6C47}"/>
              </a:ext>
            </a:extLst>
          </p:cNvPr>
          <p:cNvCxnSpPr>
            <a:cxnSpLocks/>
            <a:endCxn id="157" idx="1"/>
          </p:cNvCxnSpPr>
          <p:nvPr/>
        </p:nvCxnSpPr>
        <p:spPr>
          <a:xfrm>
            <a:off x="7922792" y="4940593"/>
            <a:ext cx="612288" cy="0"/>
          </a:xfrm>
          <a:prstGeom prst="line">
            <a:avLst/>
          </a:prstGeom>
          <a:noFill/>
          <a:ln w="50800" cap="flat">
            <a:solidFill>
              <a:srgbClr val="00B0F0"/>
            </a:solidFill>
            <a:prstDash val="solid"/>
            <a:miter lim="400000"/>
          </a:ln>
          <a:effectLst/>
        </p:spPr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01BADB07-3D13-4B15-B666-6707F5F7D36D}"/>
              </a:ext>
            </a:extLst>
          </p:cNvPr>
          <p:cNvCxnSpPr>
            <a:cxnSpLocks/>
          </p:cNvCxnSpPr>
          <p:nvPr/>
        </p:nvCxnSpPr>
        <p:spPr>
          <a:xfrm>
            <a:off x="11264847" y="5631845"/>
            <a:ext cx="0" cy="2638632"/>
          </a:xfrm>
          <a:prstGeom prst="line">
            <a:avLst/>
          </a:prstGeom>
          <a:noFill/>
          <a:ln w="50800" cap="flat">
            <a:solidFill>
              <a:srgbClr val="00B0F0"/>
            </a:solidFill>
            <a:prstDash val="solid"/>
            <a:miter lim="400000"/>
          </a:ln>
          <a:effectLst/>
        </p:spPr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C59EB37D-F56A-40D1-BC05-A8480AE81384}"/>
              </a:ext>
            </a:extLst>
          </p:cNvPr>
          <p:cNvCxnSpPr>
            <a:cxnSpLocks/>
          </p:cNvCxnSpPr>
          <p:nvPr/>
        </p:nvCxnSpPr>
        <p:spPr>
          <a:xfrm>
            <a:off x="11243338" y="8270477"/>
            <a:ext cx="2371260" cy="4106"/>
          </a:xfrm>
          <a:prstGeom prst="line">
            <a:avLst/>
          </a:prstGeom>
          <a:noFill/>
          <a:ln w="50800" cap="flat">
            <a:solidFill>
              <a:srgbClr val="00B0F0"/>
            </a:solidFill>
            <a:prstDash val="solid"/>
            <a:miter lim="400000"/>
          </a:ln>
          <a:effectLst/>
        </p:spPr>
      </p:cxnSp>
      <p:sp>
        <p:nvSpPr>
          <p:cNvPr id="157" name="Rectangle 156">
            <a:extLst>
              <a:ext uri="{FF2B5EF4-FFF2-40B4-BE49-F238E27FC236}">
                <a16:creationId xmlns:a16="http://schemas.microsoft.com/office/drawing/2014/main" id="{D65B4344-9865-4189-B039-06E051001D39}"/>
              </a:ext>
            </a:extLst>
          </p:cNvPr>
          <p:cNvSpPr/>
          <p:nvPr/>
        </p:nvSpPr>
        <p:spPr>
          <a:xfrm>
            <a:off x="8535081" y="4514386"/>
            <a:ext cx="1618554" cy="852413"/>
          </a:xfrm>
          <a:prstGeom prst="rect">
            <a:avLst/>
          </a:prstGeom>
          <a:noFill/>
          <a:ln w="31750">
            <a:solidFill>
              <a:srgbClr val="00B0F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rot="0" spcFirstLastPara="0" vertOverflow="overflow" horzOverflow="overflow" vert="horz" wrap="squar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8763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kern="0" dirty="0">
                <a:solidFill>
                  <a:srgbClr val="00B0F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FreightSansLFPro Semibold"/>
              </a:rPr>
              <a:t>Reactor</a:t>
            </a:r>
          </a:p>
        </p:txBody>
      </p: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C35E5F46-397F-490F-B87D-6FFD31C57EF5}"/>
              </a:ext>
            </a:extLst>
          </p:cNvPr>
          <p:cNvCxnSpPr>
            <a:cxnSpLocks/>
          </p:cNvCxnSpPr>
          <p:nvPr/>
        </p:nvCxnSpPr>
        <p:spPr>
          <a:xfrm>
            <a:off x="10161831" y="4924486"/>
            <a:ext cx="442780" cy="0"/>
          </a:xfrm>
          <a:prstGeom prst="line">
            <a:avLst/>
          </a:prstGeom>
          <a:noFill/>
          <a:ln w="50800" cap="flat">
            <a:solidFill>
              <a:srgbClr val="00B0F0"/>
            </a:solidFill>
            <a:prstDash val="solid"/>
            <a:miter lim="400000"/>
          </a:ln>
          <a:effectLst/>
        </p:spPr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65B6DD93-D92C-4C26-9C43-BC344E61EC3B}"/>
              </a:ext>
            </a:extLst>
          </p:cNvPr>
          <p:cNvCxnSpPr>
            <a:cxnSpLocks/>
          </p:cNvCxnSpPr>
          <p:nvPr/>
        </p:nvCxnSpPr>
        <p:spPr>
          <a:xfrm>
            <a:off x="10678829" y="8670456"/>
            <a:ext cx="1141304" cy="18088"/>
          </a:xfrm>
          <a:prstGeom prst="line">
            <a:avLst/>
          </a:prstGeom>
          <a:noFill/>
          <a:ln w="5080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</p:cxnSp>
      <p:sp>
        <p:nvSpPr>
          <p:cNvPr id="144" name="Rectangle 143">
            <a:extLst>
              <a:ext uri="{FF2B5EF4-FFF2-40B4-BE49-F238E27FC236}">
                <a16:creationId xmlns:a16="http://schemas.microsoft.com/office/drawing/2014/main" id="{48F50264-AA54-463D-BB6D-1DD026709224}"/>
              </a:ext>
            </a:extLst>
          </p:cNvPr>
          <p:cNvSpPr/>
          <p:nvPr/>
        </p:nvSpPr>
        <p:spPr>
          <a:xfrm>
            <a:off x="11806163" y="8120199"/>
            <a:ext cx="928065" cy="797462"/>
          </a:xfrm>
          <a:prstGeom prst="rect">
            <a:avLst/>
          </a:prstGeom>
          <a:noFill/>
          <a:ln w="31750">
            <a:solidFill>
              <a:schemeClr val="bg1">
                <a:lumMod val="5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rot="0" spcFirstLastPara="0" vertOverflow="overflow" horzOverflow="overflow" vert="horz" wrap="squar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8763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kern="0" dirty="0">
                <a:solidFill>
                  <a:srgbClr val="4E566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FreightSansLFPro Semibold"/>
              </a:rPr>
              <a:t>RPP</a:t>
            </a:r>
          </a:p>
        </p:txBody>
      </p: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EC7BC2AA-0767-40CC-B41A-9CCFB412D2FD}"/>
              </a:ext>
            </a:extLst>
          </p:cNvPr>
          <p:cNvCxnSpPr>
            <a:cxnSpLocks/>
          </p:cNvCxnSpPr>
          <p:nvPr/>
        </p:nvCxnSpPr>
        <p:spPr>
          <a:xfrm flipH="1">
            <a:off x="10646539" y="4180546"/>
            <a:ext cx="13675" cy="1648227"/>
          </a:xfrm>
          <a:prstGeom prst="line">
            <a:avLst/>
          </a:prstGeom>
          <a:noFill/>
          <a:ln w="114300" cap="flat">
            <a:solidFill>
              <a:srgbClr val="00B0F0"/>
            </a:solidFill>
            <a:prstDash val="solid"/>
            <a:miter lim="400000"/>
          </a:ln>
          <a:effectLst/>
        </p:spPr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619BDDC2-932E-4BF7-AEB2-AEBA1745653A}"/>
              </a:ext>
            </a:extLst>
          </p:cNvPr>
          <p:cNvCxnSpPr>
            <a:cxnSpLocks/>
          </p:cNvCxnSpPr>
          <p:nvPr/>
        </p:nvCxnSpPr>
        <p:spPr>
          <a:xfrm>
            <a:off x="10680544" y="5658886"/>
            <a:ext cx="595388" cy="0"/>
          </a:xfrm>
          <a:prstGeom prst="line">
            <a:avLst/>
          </a:prstGeom>
          <a:noFill/>
          <a:ln w="50800" cap="flat">
            <a:solidFill>
              <a:srgbClr val="00B0F0"/>
            </a:solidFill>
            <a:prstDash val="solid"/>
            <a:miter lim="400000"/>
          </a:ln>
          <a:effectLst/>
        </p:spPr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64B92AE-3353-4640-AD77-A84ACAEBC6DF}"/>
              </a:ext>
            </a:extLst>
          </p:cNvPr>
          <p:cNvCxnSpPr>
            <a:cxnSpLocks/>
          </p:cNvCxnSpPr>
          <p:nvPr/>
        </p:nvCxnSpPr>
        <p:spPr>
          <a:xfrm flipH="1">
            <a:off x="7891472" y="8120199"/>
            <a:ext cx="14902" cy="2056440"/>
          </a:xfrm>
          <a:prstGeom prst="line">
            <a:avLst/>
          </a:prstGeom>
          <a:noFill/>
          <a:ln w="13970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5AF6B828-7A79-4D9B-A3B7-E6B5118D32DA}"/>
              </a:ext>
            </a:extLst>
          </p:cNvPr>
          <p:cNvCxnSpPr>
            <a:cxnSpLocks/>
          </p:cNvCxnSpPr>
          <p:nvPr/>
        </p:nvCxnSpPr>
        <p:spPr>
          <a:xfrm>
            <a:off x="10635455" y="7380725"/>
            <a:ext cx="0" cy="1512664"/>
          </a:xfrm>
          <a:prstGeom prst="line">
            <a:avLst/>
          </a:prstGeom>
          <a:noFill/>
          <a:ln w="11430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B13BFCCC-CB03-47B2-8CB2-DA00E725305A}"/>
              </a:ext>
            </a:extLst>
          </p:cNvPr>
          <p:cNvCxnSpPr>
            <a:cxnSpLocks/>
          </p:cNvCxnSpPr>
          <p:nvPr/>
        </p:nvCxnSpPr>
        <p:spPr>
          <a:xfrm>
            <a:off x="9320359" y="7699387"/>
            <a:ext cx="1279012" cy="17422"/>
          </a:xfrm>
          <a:prstGeom prst="line">
            <a:avLst/>
          </a:prstGeom>
          <a:noFill/>
          <a:ln w="50800" cap="flat">
            <a:solidFill>
              <a:srgbClr val="5725E3"/>
            </a:solidFill>
            <a:prstDash val="solid"/>
            <a:miter lim="400000"/>
          </a:ln>
          <a:effectLst/>
        </p:spPr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1B466A39-23CC-4FA9-B0A4-7B71E6DB4686}"/>
              </a:ext>
            </a:extLst>
          </p:cNvPr>
          <p:cNvCxnSpPr>
            <a:cxnSpLocks/>
          </p:cNvCxnSpPr>
          <p:nvPr/>
        </p:nvCxnSpPr>
        <p:spPr>
          <a:xfrm>
            <a:off x="7891503" y="4296613"/>
            <a:ext cx="1" cy="2093649"/>
          </a:xfrm>
          <a:prstGeom prst="line">
            <a:avLst/>
          </a:prstGeom>
          <a:noFill/>
          <a:ln w="139700" cap="flat">
            <a:solidFill>
              <a:schemeClr val="accent6">
                <a:lumMod val="60000"/>
                <a:lumOff val="40000"/>
              </a:schemeClr>
            </a:solidFill>
            <a:prstDash val="solid"/>
            <a:miter lim="400000"/>
          </a:ln>
          <a:effectLst/>
        </p:spPr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75E66A76-8610-48DE-9DC5-3CA9661AE010}"/>
              </a:ext>
            </a:extLst>
          </p:cNvPr>
          <p:cNvSpPr/>
          <p:nvPr/>
        </p:nvSpPr>
        <p:spPr>
          <a:xfrm>
            <a:off x="14311576" y="8041401"/>
            <a:ext cx="11641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</a:t>
            </a:r>
            <a:r>
              <a:rPr lang="en-US" sz="4400" baseline="-25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</a:t>
            </a:r>
            <a:r>
              <a:rPr lang="en-US" sz="4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(s)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CAFC7A4-2ED1-4E73-AA24-A118924A4947}"/>
              </a:ext>
            </a:extLst>
          </p:cNvPr>
          <p:cNvSpPr/>
          <p:nvPr/>
        </p:nvSpPr>
        <p:spPr>
          <a:xfrm>
            <a:off x="5940466" y="2705445"/>
            <a:ext cx="12250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</a:t>
            </a:r>
            <a:r>
              <a:rPr lang="en-US" sz="4400" baseline="-25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</a:t>
            </a:r>
            <a:r>
              <a:rPr lang="en-US" sz="4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(s)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7E7781E-64F5-4AD3-8843-54B0C6E59EA6}"/>
              </a:ext>
            </a:extLst>
          </p:cNvPr>
          <p:cNvGrpSpPr/>
          <p:nvPr/>
        </p:nvGrpSpPr>
        <p:grpSpPr>
          <a:xfrm>
            <a:off x="18351761" y="5680660"/>
            <a:ext cx="3235539" cy="2412656"/>
            <a:chOff x="18418868" y="4107169"/>
            <a:chExt cx="3235539" cy="2412656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BEEE0B2-FD1B-4282-BDE0-508172F5C843}"/>
                </a:ext>
              </a:extLst>
            </p:cNvPr>
            <p:cNvSpPr/>
            <p:nvPr/>
          </p:nvSpPr>
          <p:spPr>
            <a:xfrm>
              <a:off x="19429994" y="4107169"/>
              <a:ext cx="1034257" cy="6463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Z</a:t>
              </a:r>
              <a:r>
                <a:rPr lang="en-US" sz="3600" baseline="-25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</a:t>
              </a:r>
              <a:r>
                <a:rPr lang="en-US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(s)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7CC63C7-4676-43A9-AD59-935CC2C9CFB0}"/>
                </a:ext>
              </a:extLst>
            </p:cNvPr>
            <p:cNvSpPr/>
            <p:nvPr/>
          </p:nvSpPr>
          <p:spPr>
            <a:xfrm>
              <a:off x="20669842" y="5101357"/>
              <a:ext cx="984565" cy="64633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Z</a:t>
              </a:r>
              <a:r>
                <a:rPr lang="en-US" sz="3600" baseline="-25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l</a:t>
              </a:r>
              <a:r>
                <a:rPr lang="en-US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(s)</a:t>
              </a: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D912217-F057-40BD-8282-513A5BA74538}"/>
                </a:ext>
              </a:extLst>
            </p:cNvPr>
            <p:cNvGrpSpPr/>
            <p:nvPr/>
          </p:nvGrpSpPr>
          <p:grpSpPr>
            <a:xfrm>
              <a:off x="18418868" y="5164073"/>
              <a:ext cx="762677" cy="704481"/>
              <a:chOff x="17159921" y="5468789"/>
              <a:chExt cx="762677" cy="704481"/>
            </a:xfrm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48ACA44F-23CE-4EF7-86F3-C8DAC16A8379}"/>
                  </a:ext>
                </a:extLst>
              </p:cNvPr>
              <p:cNvSpPr/>
              <p:nvPr/>
            </p:nvSpPr>
            <p:spPr bwMode="auto">
              <a:xfrm>
                <a:off x="17159921" y="5468789"/>
                <a:ext cx="762677" cy="704481"/>
              </a:xfrm>
              <a:prstGeom prst="ellipse">
                <a:avLst/>
              </a:pr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32">
                <a:extLst>
                  <a:ext uri="{FF2B5EF4-FFF2-40B4-BE49-F238E27FC236}">
                    <a16:creationId xmlns:a16="http://schemas.microsoft.com/office/drawing/2014/main" id="{08ED32C7-DC4A-4947-8DED-184B6FEAE7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15896" y="5629219"/>
                <a:ext cx="494466" cy="341797"/>
              </a:xfrm>
              <a:custGeom>
                <a:avLst/>
                <a:gdLst>
                  <a:gd name="T0" fmla="*/ 0 w 2352"/>
                  <a:gd name="T1" fmla="*/ 2147483646 h 1436"/>
                  <a:gd name="T2" fmla="*/ 2147483646 w 2352"/>
                  <a:gd name="T3" fmla="*/ 2147483646 h 1436"/>
                  <a:gd name="T4" fmla="*/ 2147483646 w 2352"/>
                  <a:gd name="T5" fmla="*/ 2147483646 h 1436"/>
                  <a:gd name="T6" fmla="*/ 2147483646 w 2352"/>
                  <a:gd name="T7" fmla="*/ 2147483646 h 1436"/>
                  <a:gd name="T8" fmla="*/ 2147483646 w 2352"/>
                  <a:gd name="T9" fmla="*/ 2147483646 h 1436"/>
                  <a:gd name="T10" fmla="*/ 2147483646 w 2352"/>
                  <a:gd name="T11" fmla="*/ 2147483646 h 1436"/>
                  <a:gd name="T12" fmla="*/ 2147483646 w 2352"/>
                  <a:gd name="T13" fmla="*/ 2147483646 h 1436"/>
                  <a:gd name="T14" fmla="*/ 2147483646 w 2352"/>
                  <a:gd name="T15" fmla="*/ 2147483646 h 1436"/>
                  <a:gd name="T16" fmla="*/ 2147483646 w 2352"/>
                  <a:gd name="T17" fmla="*/ 2147483646 h 1436"/>
                  <a:gd name="T18" fmla="*/ 2147483646 w 2352"/>
                  <a:gd name="T19" fmla="*/ 2147483646 h 1436"/>
                  <a:gd name="T20" fmla="*/ 2147483646 w 2352"/>
                  <a:gd name="T21" fmla="*/ 2147483646 h 1436"/>
                  <a:gd name="T22" fmla="*/ 2147483646 w 2352"/>
                  <a:gd name="T23" fmla="*/ 2147483646 h 1436"/>
                  <a:gd name="T24" fmla="*/ 2147483646 w 2352"/>
                  <a:gd name="T25" fmla="*/ 2147483646 h 1436"/>
                  <a:gd name="T26" fmla="*/ 2147483646 w 2352"/>
                  <a:gd name="T27" fmla="*/ 2147483646 h 1436"/>
                  <a:gd name="T28" fmla="*/ 2147483646 w 2352"/>
                  <a:gd name="T29" fmla="*/ 2147483646 h 1436"/>
                  <a:gd name="T30" fmla="*/ 2147483646 w 2352"/>
                  <a:gd name="T31" fmla="*/ 2147483646 h 1436"/>
                  <a:gd name="T32" fmla="*/ 2147483646 w 2352"/>
                  <a:gd name="T33" fmla="*/ 2147483646 h 1436"/>
                  <a:gd name="T34" fmla="*/ 2147483646 w 2352"/>
                  <a:gd name="T35" fmla="*/ 2147483646 h 1436"/>
                  <a:gd name="T36" fmla="*/ 2147483646 w 2352"/>
                  <a:gd name="T37" fmla="*/ 2147483646 h 1436"/>
                  <a:gd name="T38" fmla="*/ 2147483646 w 2352"/>
                  <a:gd name="T39" fmla="*/ 2147483646 h 1436"/>
                  <a:gd name="T40" fmla="*/ 2147483646 w 2352"/>
                  <a:gd name="T41" fmla="*/ 2147483646 h 1436"/>
                  <a:gd name="T42" fmla="*/ 2147483646 w 2352"/>
                  <a:gd name="T43" fmla="*/ 2147483646 h 14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352"/>
                  <a:gd name="T67" fmla="*/ 0 h 1436"/>
                  <a:gd name="T68" fmla="*/ 2352 w 2352"/>
                  <a:gd name="T69" fmla="*/ 1436 h 14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352" h="1436">
                    <a:moveTo>
                      <a:pt x="0" y="724"/>
                    </a:moveTo>
                    <a:cubicBezTo>
                      <a:pt x="65" y="594"/>
                      <a:pt x="130" y="465"/>
                      <a:pt x="192" y="364"/>
                    </a:cubicBezTo>
                    <a:cubicBezTo>
                      <a:pt x="254" y="263"/>
                      <a:pt x="316" y="177"/>
                      <a:pt x="370" y="119"/>
                    </a:cubicBezTo>
                    <a:cubicBezTo>
                      <a:pt x="424" y="61"/>
                      <a:pt x="480" y="36"/>
                      <a:pt x="514" y="18"/>
                    </a:cubicBezTo>
                    <a:cubicBezTo>
                      <a:pt x="548" y="0"/>
                      <a:pt x="553" y="13"/>
                      <a:pt x="576" y="13"/>
                    </a:cubicBezTo>
                    <a:cubicBezTo>
                      <a:pt x="599" y="13"/>
                      <a:pt x="625" y="8"/>
                      <a:pt x="653" y="18"/>
                    </a:cubicBezTo>
                    <a:cubicBezTo>
                      <a:pt x="681" y="28"/>
                      <a:pt x="702" y="33"/>
                      <a:pt x="744" y="71"/>
                    </a:cubicBezTo>
                    <a:cubicBezTo>
                      <a:pt x="786" y="109"/>
                      <a:pt x="865" y="199"/>
                      <a:pt x="903" y="248"/>
                    </a:cubicBezTo>
                    <a:cubicBezTo>
                      <a:pt x="941" y="297"/>
                      <a:pt x="939" y="303"/>
                      <a:pt x="975" y="364"/>
                    </a:cubicBezTo>
                    <a:cubicBezTo>
                      <a:pt x="1011" y="425"/>
                      <a:pt x="1068" y="517"/>
                      <a:pt x="1119" y="613"/>
                    </a:cubicBezTo>
                    <a:cubicBezTo>
                      <a:pt x="1170" y="709"/>
                      <a:pt x="1237" y="856"/>
                      <a:pt x="1282" y="940"/>
                    </a:cubicBezTo>
                    <a:cubicBezTo>
                      <a:pt x="1327" y="1024"/>
                      <a:pt x="1346" y="1056"/>
                      <a:pt x="1387" y="1117"/>
                    </a:cubicBezTo>
                    <a:cubicBezTo>
                      <a:pt x="1428" y="1178"/>
                      <a:pt x="1486" y="1256"/>
                      <a:pt x="1531" y="1304"/>
                    </a:cubicBezTo>
                    <a:cubicBezTo>
                      <a:pt x="1576" y="1352"/>
                      <a:pt x="1620" y="1384"/>
                      <a:pt x="1656" y="1405"/>
                    </a:cubicBezTo>
                    <a:cubicBezTo>
                      <a:pt x="1692" y="1426"/>
                      <a:pt x="1719" y="1426"/>
                      <a:pt x="1747" y="1429"/>
                    </a:cubicBezTo>
                    <a:cubicBezTo>
                      <a:pt x="1775" y="1432"/>
                      <a:pt x="1791" y="1436"/>
                      <a:pt x="1824" y="1424"/>
                    </a:cubicBezTo>
                    <a:cubicBezTo>
                      <a:pt x="1857" y="1412"/>
                      <a:pt x="1906" y="1390"/>
                      <a:pt x="1944" y="1357"/>
                    </a:cubicBezTo>
                    <a:cubicBezTo>
                      <a:pt x="1982" y="1324"/>
                      <a:pt x="2021" y="1269"/>
                      <a:pt x="2055" y="1223"/>
                    </a:cubicBezTo>
                    <a:cubicBezTo>
                      <a:pt x="2089" y="1177"/>
                      <a:pt x="2120" y="1129"/>
                      <a:pt x="2151" y="1079"/>
                    </a:cubicBezTo>
                    <a:cubicBezTo>
                      <a:pt x="2182" y="1029"/>
                      <a:pt x="2214" y="975"/>
                      <a:pt x="2242" y="925"/>
                    </a:cubicBezTo>
                    <a:cubicBezTo>
                      <a:pt x="2270" y="875"/>
                      <a:pt x="2301" y="815"/>
                      <a:pt x="2319" y="781"/>
                    </a:cubicBezTo>
                    <a:cubicBezTo>
                      <a:pt x="2337" y="747"/>
                      <a:pt x="2344" y="733"/>
                      <a:pt x="2352" y="719"/>
                    </a:cubicBezTo>
                  </a:path>
                </a:pathLst>
              </a:custGeom>
              <a:noFill/>
              <a:ln w="254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6BE5DB4-8B73-41EA-A6DF-6ACAF8FAF7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805437" y="4457286"/>
              <a:ext cx="64768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15FF01FB-2D65-42A2-BC36-B8AC74D98553}"/>
                </a:ext>
              </a:extLst>
            </p:cNvPr>
            <p:cNvCxnSpPr>
              <a:cxnSpLocks/>
            </p:cNvCxnSpPr>
            <p:nvPr/>
          </p:nvCxnSpPr>
          <p:spPr>
            <a:xfrm>
              <a:off x="18821526" y="6519825"/>
              <a:ext cx="234059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F2112E1-EB3B-4E2C-BC4E-427AA0A1CFD4}"/>
                </a:ext>
              </a:extLst>
            </p:cNvPr>
            <p:cNvCxnSpPr>
              <a:cxnSpLocks/>
              <a:stCxn id="69" idx="2"/>
            </p:cNvCxnSpPr>
            <p:nvPr/>
          </p:nvCxnSpPr>
          <p:spPr>
            <a:xfrm flipH="1">
              <a:off x="21162124" y="5747688"/>
              <a:ext cx="1" cy="7721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6283755E-9400-4410-9B55-56705F42F0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821526" y="5880586"/>
              <a:ext cx="1" cy="6392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3B1D6B5D-01BD-4FDD-89BC-54A50226196D}"/>
                </a:ext>
              </a:extLst>
            </p:cNvPr>
            <p:cNvCxnSpPr>
              <a:cxnSpLocks/>
            </p:cNvCxnSpPr>
            <p:nvPr/>
          </p:nvCxnSpPr>
          <p:spPr>
            <a:xfrm>
              <a:off x="18805437" y="4457286"/>
              <a:ext cx="3132" cy="7098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7F9A6B-2A26-4465-8A6A-0C8629E76D87}"/>
                </a:ext>
              </a:extLst>
            </p:cNvPr>
            <p:cNvCxnSpPr>
              <a:cxnSpLocks/>
            </p:cNvCxnSpPr>
            <p:nvPr/>
          </p:nvCxnSpPr>
          <p:spPr>
            <a:xfrm>
              <a:off x="21165257" y="4416476"/>
              <a:ext cx="0" cy="6763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E84651A-6EC1-4316-ABC5-84FFF4F963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464251" y="4416476"/>
              <a:ext cx="697873" cy="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D80A65FF-9BCC-49AE-8075-3B4B06169F38}"/>
                  </a:ext>
                </a:extLst>
              </p:cNvPr>
              <p:cNvSpPr/>
              <p:nvPr/>
            </p:nvSpPr>
            <p:spPr>
              <a:xfrm>
                <a:off x="18772532" y="4612400"/>
                <a:ext cx="221496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4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4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𝑠𝐿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D80A65FF-9BCC-49AE-8075-3B4B06169F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72532" y="4612400"/>
                <a:ext cx="2214965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93B2A251-0F22-476A-AEA6-0061D2062EBC}"/>
              </a:ext>
            </a:extLst>
          </p:cNvPr>
          <p:cNvSpPr/>
          <p:nvPr/>
        </p:nvSpPr>
        <p:spPr>
          <a:xfrm>
            <a:off x="15906831" y="3216969"/>
            <a:ext cx="68990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5F6061"/>
              </a:buClr>
              <a:buSzPts val="3600"/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Calibri"/>
              </a:rPr>
              <a:t>Single-phase equivalent circuits, </a:t>
            </a:r>
          </a:p>
          <a:p>
            <a:pPr>
              <a:buClr>
                <a:srgbClr val="5F6061"/>
              </a:buClr>
              <a:buSzPts val="3600"/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Calibri"/>
              </a:rPr>
              <a:t>one in each sequence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0A3E8B-4E8C-4FBA-B9F3-4E26642BB685}"/>
              </a:ext>
            </a:extLst>
          </p:cNvPr>
          <p:cNvSpPr/>
          <p:nvPr/>
        </p:nvSpPr>
        <p:spPr>
          <a:xfrm>
            <a:off x="15906831" y="8597000"/>
            <a:ext cx="77604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5F6061"/>
              </a:buClr>
              <a:buSzPts val="3600"/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Calibri"/>
              </a:rPr>
              <a:t>Three-phase power distribution system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F0E2EE14-E57F-4AF1-AE1A-B96E149280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639" r="38238"/>
          <a:stretch/>
        </p:blipFill>
        <p:spPr>
          <a:xfrm>
            <a:off x="16188095" y="9431099"/>
            <a:ext cx="7138588" cy="2395610"/>
          </a:xfrm>
          <a:prstGeom prst="rect">
            <a:avLst/>
          </a:prstGeom>
        </p:spPr>
      </p:pic>
      <p:sp>
        <p:nvSpPr>
          <p:cNvPr id="73" name="Arrow: Right 72">
            <a:extLst>
              <a:ext uri="{FF2B5EF4-FFF2-40B4-BE49-F238E27FC236}">
                <a16:creationId xmlns:a16="http://schemas.microsoft.com/office/drawing/2014/main" id="{B5E2CA3A-37E6-47CA-A773-5AEDF664FBD0}"/>
              </a:ext>
            </a:extLst>
          </p:cNvPr>
          <p:cNvSpPr/>
          <p:nvPr/>
        </p:nvSpPr>
        <p:spPr>
          <a:xfrm>
            <a:off x="15998211" y="6389831"/>
            <a:ext cx="1690107" cy="1438306"/>
          </a:xfrm>
          <a:prstGeom prst="rightArrow">
            <a:avLst>
              <a:gd name="adj1" fmla="val 50000"/>
              <a:gd name="adj2" fmla="val 60190"/>
            </a:avLst>
          </a:prstGeom>
          <a:solidFill>
            <a:srgbClr val="8DC73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rot="0" spcFirstLastPara="0" vertOverflow="overflow" horzOverflow="overflow" vert="horz" wrap="squar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8763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600" dirty="0" err="1">
              <a:solidFill>
                <a:srgbClr val="FFFFFF"/>
              </a:solidFill>
              <a:latin typeface="FreightSansLFPro Semibold"/>
              <a:sym typeface="FreightSansLFPro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16911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0" grpId="0"/>
      <p:bldP spid="61" grpId="0"/>
      <p:bldP spid="85" grpId="0"/>
      <p:bldP spid="6" grpId="0"/>
      <p:bldP spid="7" grpId="0"/>
      <p:bldP spid="7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3;p13">
            <a:extLst>
              <a:ext uri="{FF2B5EF4-FFF2-40B4-BE49-F238E27FC236}">
                <a16:creationId xmlns:a16="http://schemas.microsoft.com/office/drawing/2014/main" id="{C045A7A2-6BDF-4487-88CE-8D89D09481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6475" y="730251"/>
            <a:ext cx="21031200" cy="1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cap="small" dirty="0">
                <a:latin typeface="Source Sans Pro" panose="020B0503030403020204" pitchFamily="34" charset="0"/>
                <a:ea typeface="Source Sans Pro" panose="020B0503030403020204" pitchFamily="34" charset="0"/>
              </a:rPr>
              <a:t>Equivalent Building Impedance</a:t>
            </a:r>
            <a:endParaRPr sz="10000" b="0" i="0" u="none" strike="noStrike" cap="none" dirty="0">
              <a:solidFill>
                <a:srgbClr val="535353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Source Sans Pro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DC0370BD-1080-425A-A104-4BCC029F9C9A}"/>
              </a:ext>
            </a:extLst>
          </p:cNvPr>
          <p:cNvSpPr/>
          <p:nvPr/>
        </p:nvSpPr>
        <p:spPr>
          <a:xfrm>
            <a:off x="12118183" y="7546594"/>
            <a:ext cx="10849970" cy="186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5F6061"/>
              </a:buClr>
              <a:buSzPts val="3600"/>
            </a:pPr>
            <a:endParaRPr lang="en-US" sz="3200" dirty="0">
              <a:solidFill>
                <a:srgbClr val="5F606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4" name="TextBox 71">
                <a:extLst>
                  <a:ext uri="{FF2B5EF4-FFF2-40B4-BE49-F238E27FC236}">
                    <a16:creationId xmlns:a16="http://schemas.microsoft.com/office/drawing/2014/main" id="{37608FEE-FA6C-4B4C-A1B6-DC92C9789F43}"/>
                  </a:ext>
                </a:extLst>
              </p:cNvPr>
              <p:cNvSpPr txBox="1"/>
              <p:nvPr/>
            </p:nvSpPr>
            <p:spPr>
              <a:xfrm>
                <a:off x="12192000" y="8855203"/>
                <a:ext cx="11034989" cy="1694503"/>
              </a:xfrm>
              <a:prstGeom prst="rect">
                <a:avLst/>
              </a:prstGeom>
              <a:ln w="28575">
                <a:noFill/>
              </a:ln>
            </p:spPr>
            <p:txBody>
              <a:bodyPr wrap="squar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>
                  <a:defRPr sz="2400">
                    <a:latin typeface="Cambria Math" panose="02040503050406030204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Arial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320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3200">
                          <a:latin typeface="Cambria Math" panose="02040503050406030204" pitchFamily="18" charset="0"/>
                        </a:rPr>
                        <m:t>≜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320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200">
                          <a:latin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320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sz="32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sz="32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sz="320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320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f>
                                        <m:fPr>
                                          <m:ctrlPr>
                                            <a:rPr lang="en-US" sz="3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sz="3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3200">
                                                  <a:latin typeface="Cambria Math" panose="02040503050406030204" pitchFamily="18" charset="0"/>
                                                </a:rPr>
                                                <m:t>𝐿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320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320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3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3200">
                                                  <a:latin typeface="Cambria Math" panose="02040503050406030204" pitchFamily="18" charset="0"/>
                                                </a:rPr>
                                                <m:t>𝐿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320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sz="3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3200">
                                                  <a:latin typeface="Cambria Math" panose="02040503050406030204" pitchFamily="18" charset="0"/>
                                                </a:rPr>
                                                <m:t>𝐿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3200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32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320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  <m:sub>
                                          <m:r>
                                            <a:rPr lang="en-US" sz="320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320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  <m:sub>
                                          <m:r>
                                            <a:rPr lang="en-US" sz="320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en-US" sz="320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320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320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en-US" sz="320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320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rad>
                          <m: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</m:oMath>
                  </m:oMathPara>
                </a14:m>
                <a:endParaRPr lang="en-US" sz="32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254" name="TextBox 71">
                <a:extLst>
                  <a:ext uri="{FF2B5EF4-FFF2-40B4-BE49-F238E27FC236}">
                    <a16:creationId xmlns:a16="http://schemas.microsoft.com/office/drawing/2014/main" id="{37608FEE-FA6C-4B4C-A1B6-DC92C9789F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0" y="8855203"/>
                <a:ext cx="11034989" cy="16945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0" name="Google Shape;129;p21">
            <a:extLst>
              <a:ext uri="{FF2B5EF4-FFF2-40B4-BE49-F238E27FC236}">
                <a16:creationId xmlns:a16="http://schemas.microsoft.com/office/drawing/2014/main" id="{6DBA422E-A75F-4C01-8B0A-0E80EDEBEE9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727505" y="317018"/>
            <a:ext cx="2863808" cy="286380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EC39A3-8698-4837-AE13-D3C762394459}"/>
              </a:ext>
            </a:extLst>
          </p:cNvPr>
          <p:cNvSpPr/>
          <p:nvPr/>
        </p:nvSpPr>
        <p:spPr>
          <a:xfrm>
            <a:off x="3400593" y="3088853"/>
            <a:ext cx="57967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cap="small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Nonhomogeneous Loading</a:t>
            </a:r>
            <a:endParaRPr lang="en-US" sz="4000" b="1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1CDD2027-F9C0-4D39-AC32-8DE4DD4F16F0}"/>
              </a:ext>
            </a:extLst>
          </p:cNvPr>
          <p:cNvSpPr/>
          <p:nvPr/>
        </p:nvSpPr>
        <p:spPr bwMode="auto">
          <a:xfrm>
            <a:off x="20274664" y="6525123"/>
            <a:ext cx="75515" cy="74901"/>
          </a:xfrm>
          <a:prstGeom prst="rect">
            <a:avLst/>
          </a:prstGeom>
          <a:noFill/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Arrow: Right 95">
            <a:extLst>
              <a:ext uri="{FF2B5EF4-FFF2-40B4-BE49-F238E27FC236}">
                <a16:creationId xmlns:a16="http://schemas.microsoft.com/office/drawing/2014/main" id="{F24B452B-42FD-43C0-AAB3-0DB0B8D12744}"/>
              </a:ext>
            </a:extLst>
          </p:cNvPr>
          <p:cNvSpPr/>
          <p:nvPr/>
        </p:nvSpPr>
        <p:spPr>
          <a:xfrm>
            <a:off x="12192000" y="6238855"/>
            <a:ext cx="1690107" cy="1438306"/>
          </a:xfrm>
          <a:prstGeom prst="rightArrow">
            <a:avLst>
              <a:gd name="adj1" fmla="val 50000"/>
              <a:gd name="adj2" fmla="val 60190"/>
            </a:avLst>
          </a:prstGeom>
          <a:solidFill>
            <a:srgbClr val="8DC73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rot="0" spcFirstLastPara="0" vertOverflow="overflow" horzOverflow="overflow" vert="horz" wrap="squar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8763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600" dirty="0" err="1">
              <a:solidFill>
                <a:srgbClr val="FFFFFF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FreightSansLFPro Semibold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991549E-CD77-493B-B3B0-5E35DCEEB8C9}"/>
              </a:ext>
            </a:extLst>
          </p:cNvPr>
          <p:cNvGrpSpPr/>
          <p:nvPr/>
        </p:nvGrpSpPr>
        <p:grpSpPr>
          <a:xfrm>
            <a:off x="520227" y="4165466"/>
            <a:ext cx="10683206" cy="5685080"/>
            <a:chOff x="1108458" y="4738750"/>
            <a:chExt cx="10683206" cy="5685080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E143B4E-3169-4558-B16F-1C6C81D53569}"/>
                </a:ext>
              </a:extLst>
            </p:cNvPr>
            <p:cNvSpPr txBox="1"/>
            <p:nvPr/>
          </p:nvSpPr>
          <p:spPr>
            <a:xfrm>
              <a:off x="2663349" y="6543228"/>
              <a:ext cx="608451" cy="58477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i="1" dirty="0">
                  <a:solidFill>
                    <a:srgbClr val="0000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L</a:t>
              </a:r>
              <a:r>
                <a:rPr lang="en-US" sz="3200" baseline="-25000" dirty="0">
                  <a:solidFill>
                    <a:srgbClr val="0000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53870D6-AC3A-4219-81FD-25111CC9E761}"/>
                </a:ext>
              </a:extLst>
            </p:cNvPr>
            <p:cNvCxnSpPr>
              <a:cxnSpLocks/>
              <a:endCxn id="264" idx="6"/>
            </p:cNvCxnSpPr>
            <p:nvPr/>
          </p:nvCxnSpPr>
          <p:spPr>
            <a:xfrm flipH="1" flipV="1">
              <a:off x="2024556" y="7651885"/>
              <a:ext cx="573254" cy="898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7DE3823-1DDD-40B2-A8C0-EA6BE2CDFE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05577" y="5325374"/>
              <a:ext cx="1" cy="4575079"/>
            </a:xfrm>
            <a:prstGeom prst="line">
              <a:avLst/>
            </a:prstGeom>
            <a:noFill/>
            <a:ln w="114300" cap="flat">
              <a:solidFill>
                <a:srgbClr val="00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6" name="Google Shape;54;p13">
                  <a:extLst>
                    <a:ext uri="{FF2B5EF4-FFF2-40B4-BE49-F238E27FC236}">
                      <a16:creationId xmlns:a16="http://schemas.microsoft.com/office/drawing/2014/main" id="{56BC9CA6-A9DB-4BB8-A49A-775942BC3ED0}"/>
                    </a:ext>
                  </a:extLst>
                </p:cNvPr>
                <p:cNvSpPr txBox="1"/>
                <p:nvPr/>
              </p:nvSpPr>
              <p:spPr>
                <a:xfrm>
                  <a:off x="7139365" y="4738750"/>
                  <a:ext cx="4321115" cy="35662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lvl="0">
                    <a:buClr>
                      <a:srgbClr val="5F6061"/>
                    </a:buClr>
                    <a:buSzPts val="3600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rgbClr val="8DC73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8DC73E"/>
                              </a:solidFill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8DC73E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3200" i="1">
                          <a:solidFill>
                            <a:srgbClr val="8DC73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3200" dirty="0">
                      <a:solidFill>
                        <a:srgbClr val="8DC73E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Source Sans Pro"/>
                      <a:sym typeface="Source Sans Pro"/>
                    </a:rPr>
                    <a:t>PSUs on reserve MSB</a:t>
                  </a:r>
                </a:p>
                <a:p>
                  <a:pPr marL="571500" lvl="0" indent="-571500">
                    <a:buClr>
                      <a:srgbClr val="5F6061"/>
                    </a:buClr>
                    <a:buSzPts val="3600"/>
                    <a:buFont typeface="Arial" panose="020B0604020202020204" pitchFamily="34" charset="0"/>
                    <a:buChar char="•"/>
                  </a:pPr>
                  <a:endParaRPr sz="3200" dirty="0">
                    <a:solidFill>
                      <a:srgbClr val="8DC73E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/>
                    <a:sym typeface="Source Sans Pro"/>
                  </a:endParaRPr>
                </a:p>
              </p:txBody>
            </p:sp>
          </mc:Choice>
          <mc:Fallback xmlns="">
            <p:sp>
              <p:nvSpPr>
                <p:cNvPr id="176" name="Google Shape;54;p13">
                  <a:extLst>
                    <a:ext uri="{FF2B5EF4-FFF2-40B4-BE49-F238E27FC236}">
                      <a16:creationId xmlns:a16="http://schemas.microsoft.com/office/drawing/2014/main" id="{56BC9CA6-A9DB-4BB8-A49A-775942BC3E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9365" y="4738750"/>
                  <a:ext cx="4321115" cy="356628"/>
                </a:xfrm>
                <a:prstGeom prst="rect">
                  <a:avLst/>
                </a:prstGeom>
                <a:blipFill>
                  <a:blip r:embed="rId5"/>
                  <a:stretch>
                    <a:fillRect t="-22034" r="-2539" b="-1169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52C59E44-AD61-416E-86A9-E1ECCF931D6D}"/>
                </a:ext>
              </a:extLst>
            </p:cNvPr>
            <p:cNvSpPr txBox="1"/>
            <p:nvPr/>
          </p:nvSpPr>
          <p:spPr>
            <a:xfrm>
              <a:off x="1108458" y="8118020"/>
              <a:ext cx="811371" cy="314567"/>
            </a:xfrm>
            <a:prstGeom prst="rect">
              <a:avLst/>
            </a:prstGeom>
            <a:ln w="38100">
              <a:noFill/>
            </a:ln>
          </p:spPr>
          <p:txBody>
            <a:bodyPr wrap="none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i="0" u="none" strike="noStrike" kern="0" cap="none" spc="0" normalizeH="0" baseline="0" noProof="0" dirty="0">
                  <a:ln>
                    <a:noFill/>
                  </a:ln>
                  <a:solidFill>
                    <a:srgbClr val="4E5665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</a:rPr>
                <a:t>Utility</a:t>
              </a: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26ADB978-2E85-4E1E-AF7B-E04F4FC2853D}"/>
                </a:ext>
              </a:extLst>
            </p:cNvPr>
            <p:cNvSpPr/>
            <p:nvPr/>
          </p:nvSpPr>
          <p:spPr bwMode="auto">
            <a:xfrm>
              <a:off x="5476255" y="5307663"/>
              <a:ext cx="75515" cy="74901"/>
            </a:xfrm>
            <a:prstGeom prst="rect">
              <a:avLst/>
            </a:prstGeom>
            <a:noFill/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E5ED3DA-5030-462F-8928-6D144CAEB7A3}"/>
                </a:ext>
              </a:extLst>
            </p:cNvPr>
            <p:cNvSpPr txBox="1"/>
            <p:nvPr/>
          </p:nvSpPr>
          <p:spPr>
            <a:xfrm>
              <a:off x="5320619" y="4770895"/>
              <a:ext cx="799237" cy="58477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i="1" dirty="0">
                  <a:solidFill>
                    <a:srgbClr val="8DC73E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L</a:t>
              </a:r>
              <a:r>
                <a:rPr lang="en-US" sz="3200" baseline="-25000" dirty="0">
                  <a:solidFill>
                    <a:srgbClr val="8DC73E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E3B420BB-7D74-40C8-BBDD-91D5FB6C834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047574" y="5757119"/>
              <a:ext cx="1230354" cy="8545"/>
            </a:xfrm>
            <a:prstGeom prst="line">
              <a:avLst/>
            </a:prstGeom>
            <a:solidFill>
              <a:srgbClr val="BBE0E3"/>
            </a:solidFill>
            <a:ln w="38100" cap="flat" cmpd="sng" algn="ctr">
              <a:solidFill>
                <a:srgbClr val="8DC73E"/>
              </a:solidFill>
              <a:prstDash val="solid"/>
              <a:round/>
              <a:headEnd type="none" w="lg" len="lg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92FF90DF-AB1C-4C19-8438-1C805AF7F33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085328" y="5758490"/>
              <a:ext cx="1211184" cy="2530"/>
            </a:xfrm>
            <a:prstGeom prst="line">
              <a:avLst/>
            </a:prstGeom>
            <a:solidFill>
              <a:srgbClr val="BBE0E3"/>
            </a:solidFill>
            <a:ln w="38100" cap="flat" cmpd="sng" algn="ctr">
              <a:solidFill>
                <a:srgbClr val="8DC73E"/>
              </a:solidFill>
              <a:prstDash val="solid"/>
              <a:round/>
              <a:headEnd type="none" w="lg" len="lg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DD595BE4-A889-4CCF-9474-4E4264F8C4D3}"/>
                </a:ext>
              </a:extLst>
            </p:cNvPr>
            <p:cNvSpPr/>
            <p:nvPr/>
          </p:nvSpPr>
          <p:spPr>
            <a:xfrm>
              <a:off x="7284551" y="5450161"/>
              <a:ext cx="1184735" cy="625946"/>
            </a:xfrm>
            <a:prstGeom prst="rect">
              <a:avLst/>
            </a:prstGeom>
            <a:noFill/>
            <a:ln w="31750">
              <a:solidFill>
                <a:srgbClr val="8DC73E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rot="0" spcFirstLastPara="0" vertOverflow="overflow" horzOverflow="overflow" vert="horz" wrap="square" lIns="76200" tIns="76200" rIns="76200" bIns="76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8763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200" kern="0" dirty="0">
                  <a:solidFill>
                    <a:srgbClr val="92D05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sym typeface="FreightSansLFPro Semibold"/>
                </a:rPr>
                <a:t>PSU</a:t>
              </a:r>
            </a:p>
          </p:txBody>
        </p: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B4F3A217-4636-432B-BB2B-1CEFDB883D9A}"/>
                </a:ext>
              </a:extLst>
            </p:cNvPr>
            <p:cNvGrpSpPr/>
            <p:nvPr/>
          </p:nvGrpSpPr>
          <p:grpSpPr>
            <a:xfrm>
              <a:off x="5256554" y="5510142"/>
              <a:ext cx="828774" cy="274542"/>
              <a:chOff x="3390306" y="10215229"/>
              <a:chExt cx="709001" cy="190809"/>
            </a:xfrm>
          </p:grpSpPr>
          <p:sp>
            <p:nvSpPr>
              <p:cNvPr id="184" name="Arc 364">
                <a:extLst>
                  <a:ext uri="{FF2B5EF4-FFF2-40B4-BE49-F238E27FC236}">
                    <a16:creationId xmlns:a16="http://schemas.microsoft.com/office/drawing/2014/main" id="{28A0FACA-BD2B-468D-8480-F31A2BE6014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3390306" y="10215229"/>
                <a:ext cx="122242" cy="19080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8DC73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Arc 365">
                <a:extLst>
                  <a:ext uri="{FF2B5EF4-FFF2-40B4-BE49-F238E27FC236}">
                    <a16:creationId xmlns:a16="http://schemas.microsoft.com/office/drawing/2014/main" id="{66ACC9DD-E3CF-4C14-9DCE-7EBA739CD94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509492" y="10215229"/>
                <a:ext cx="116129" cy="19080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8DC73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Arc 366">
                <a:extLst>
                  <a:ext uri="{FF2B5EF4-FFF2-40B4-BE49-F238E27FC236}">
                    <a16:creationId xmlns:a16="http://schemas.microsoft.com/office/drawing/2014/main" id="{18AE5656-3415-46DB-A91F-F6299C0A7AF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3628677" y="10215229"/>
                <a:ext cx="119186" cy="19080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8DC73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Arc 367">
                <a:extLst>
                  <a:ext uri="{FF2B5EF4-FFF2-40B4-BE49-F238E27FC236}">
                    <a16:creationId xmlns:a16="http://schemas.microsoft.com/office/drawing/2014/main" id="{C142C226-7976-48F2-80E9-9195AA6A073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744807" y="10215229"/>
                <a:ext cx="119186" cy="19080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8DC73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Arc 368">
                <a:extLst>
                  <a:ext uri="{FF2B5EF4-FFF2-40B4-BE49-F238E27FC236}">
                    <a16:creationId xmlns:a16="http://schemas.microsoft.com/office/drawing/2014/main" id="{A9C24F5B-67BD-47CF-A47B-9C41D9A919C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3867048" y="10215229"/>
                <a:ext cx="119186" cy="19080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8DC73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Arc 369">
                <a:extLst>
                  <a:ext uri="{FF2B5EF4-FFF2-40B4-BE49-F238E27FC236}">
                    <a16:creationId xmlns:a16="http://schemas.microsoft.com/office/drawing/2014/main" id="{E164ED9B-A4E2-4979-AE37-D349B2EBCD2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983178" y="10215229"/>
                <a:ext cx="116129" cy="19080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8DC73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447001A6-0BA9-411E-A39A-D5C6DD93F7C9}"/>
                </a:ext>
              </a:extLst>
            </p:cNvPr>
            <p:cNvGrpSpPr/>
            <p:nvPr/>
          </p:nvGrpSpPr>
          <p:grpSpPr>
            <a:xfrm>
              <a:off x="2591903" y="7375540"/>
              <a:ext cx="828774" cy="274542"/>
              <a:chOff x="3390306" y="10215229"/>
              <a:chExt cx="709001" cy="190809"/>
            </a:xfrm>
          </p:grpSpPr>
          <p:sp>
            <p:nvSpPr>
              <p:cNvPr id="212" name="Arc 364">
                <a:extLst>
                  <a:ext uri="{FF2B5EF4-FFF2-40B4-BE49-F238E27FC236}">
                    <a16:creationId xmlns:a16="http://schemas.microsoft.com/office/drawing/2014/main" id="{B92F5AFA-3444-47F1-A5FE-1AA30A7CD5B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3390306" y="10215229"/>
                <a:ext cx="122242" cy="19080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Arc 365">
                <a:extLst>
                  <a:ext uri="{FF2B5EF4-FFF2-40B4-BE49-F238E27FC236}">
                    <a16:creationId xmlns:a16="http://schemas.microsoft.com/office/drawing/2014/main" id="{39DEE4D2-9F85-484B-AB15-F4499D7C1CD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509492" y="10215229"/>
                <a:ext cx="116129" cy="19080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Arc 366">
                <a:extLst>
                  <a:ext uri="{FF2B5EF4-FFF2-40B4-BE49-F238E27FC236}">
                    <a16:creationId xmlns:a16="http://schemas.microsoft.com/office/drawing/2014/main" id="{2302B7B9-E050-49A8-BB4F-FA2EDB0C082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3628677" y="10215229"/>
                <a:ext cx="119186" cy="19080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Arc 367">
                <a:extLst>
                  <a:ext uri="{FF2B5EF4-FFF2-40B4-BE49-F238E27FC236}">
                    <a16:creationId xmlns:a16="http://schemas.microsoft.com/office/drawing/2014/main" id="{E5FB1F7A-1480-42E1-B937-FB841B105F4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744807" y="10215229"/>
                <a:ext cx="119186" cy="19080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Arc 368">
                <a:extLst>
                  <a:ext uri="{FF2B5EF4-FFF2-40B4-BE49-F238E27FC236}">
                    <a16:creationId xmlns:a16="http://schemas.microsoft.com/office/drawing/2014/main" id="{E539D6FF-FEAC-4B78-A973-FE270CF9A3A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3867048" y="10215229"/>
                <a:ext cx="119186" cy="19080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Arc 369">
                <a:extLst>
                  <a:ext uri="{FF2B5EF4-FFF2-40B4-BE49-F238E27FC236}">
                    <a16:creationId xmlns:a16="http://schemas.microsoft.com/office/drawing/2014/main" id="{FE18C066-8880-4429-9539-6F0242DE0EB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983178" y="10215229"/>
                <a:ext cx="116129" cy="19080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C181A147-525C-4E4E-B450-EFB61748F7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0677" y="7650081"/>
              <a:ext cx="591272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96087753-F124-4590-8943-76CE8562635A}"/>
                </a:ext>
              </a:extLst>
            </p:cNvPr>
            <p:cNvSpPr/>
            <p:nvPr/>
          </p:nvSpPr>
          <p:spPr bwMode="auto">
            <a:xfrm>
              <a:off x="1261879" y="7299644"/>
              <a:ext cx="762677" cy="704481"/>
            </a:xfrm>
            <a:prstGeom prst="ellipse">
              <a:avLst/>
            </a:pr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32">
              <a:extLst>
                <a:ext uri="{FF2B5EF4-FFF2-40B4-BE49-F238E27FC236}">
                  <a16:creationId xmlns:a16="http://schemas.microsoft.com/office/drawing/2014/main" id="{E8F2BDBA-156E-4714-97EE-74AB2FFBE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7854" y="7474588"/>
              <a:ext cx="494466" cy="341797"/>
            </a:xfrm>
            <a:custGeom>
              <a:avLst/>
              <a:gdLst>
                <a:gd name="T0" fmla="*/ 0 w 2352"/>
                <a:gd name="T1" fmla="*/ 2147483646 h 1436"/>
                <a:gd name="T2" fmla="*/ 2147483646 w 2352"/>
                <a:gd name="T3" fmla="*/ 2147483646 h 1436"/>
                <a:gd name="T4" fmla="*/ 2147483646 w 2352"/>
                <a:gd name="T5" fmla="*/ 2147483646 h 1436"/>
                <a:gd name="T6" fmla="*/ 2147483646 w 2352"/>
                <a:gd name="T7" fmla="*/ 2147483646 h 1436"/>
                <a:gd name="T8" fmla="*/ 2147483646 w 2352"/>
                <a:gd name="T9" fmla="*/ 2147483646 h 1436"/>
                <a:gd name="T10" fmla="*/ 2147483646 w 2352"/>
                <a:gd name="T11" fmla="*/ 2147483646 h 1436"/>
                <a:gd name="T12" fmla="*/ 2147483646 w 2352"/>
                <a:gd name="T13" fmla="*/ 2147483646 h 1436"/>
                <a:gd name="T14" fmla="*/ 2147483646 w 2352"/>
                <a:gd name="T15" fmla="*/ 2147483646 h 1436"/>
                <a:gd name="T16" fmla="*/ 2147483646 w 2352"/>
                <a:gd name="T17" fmla="*/ 2147483646 h 1436"/>
                <a:gd name="T18" fmla="*/ 2147483646 w 2352"/>
                <a:gd name="T19" fmla="*/ 2147483646 h 1436"/>
                <a:gd name="T20" fmla="*/ 2147483646 w 2352"/>
                <a:gd name="T21" fmla="*/ 2147483646 h 1436"/>
                <a:gd name="T22" fmla="*/ 2147483646 w 2352"/>
                <a:gd name="T23" fmla="*/ 2147483646 h 1436"/>
                <a:gd name="T24" fmla="*/ 2147483646 w 2352"/>
                <a:gd name="T25" fmla="*/ 2147483646 h 1436"/>
                <a:gd name="T26" fmla="*/ 2147483646 w 2352"/>
                <a:gd name="T27" fmla="*/ 2147483646 h 1436"/>
                <a:gd name="T28" fmla="*/ 2147483646 w 2352"/>
                <a:gd name="T29" fmla="*/ 2147483646 h 1436"/>
                <a:gd name="T30" fmla="*/ 2147483646 w 2352"/>
                <a:gd name="T31" fmla="*/ 2147483646 h 1436"/>
                <a:gd name="T32" fmla="*/ 2147483646 w 2352"/>
                <a:gd name="T33" fmla="*/ 2147483646 h 1436"/>
                <a:gd name="T34" fmla="*/ 2147483646 w 2352"/>
                <a:gd name="T35" fmla="*/ 2147483646 h 1436"/>
                <a:gd name="T36" fmla="*/ 2147483646 w 2352"/>
                <a:gd name="T37" fmla="*/ 2147483646 h 1436"/>
                <a:gd name="T38" fmla="*/ 2147483646 w 2352"/>
                <a:gd name="T39" fmla="*/ 2147483646 h 1436"/>
                <a:gd name="T40" fmla="*/ 2147483646 w 2352"/>
                <a:gd name="T41" fmla="*/ 2147483646 h 1436"/>
                <a:gd name="T42" fmla="*/ 2147483646 w 2352"/>
                <a:gd name="T43" fmla="*/ 2147483646 h 14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352"/>
                <a:gd name="T67" fmla="*/ 0 h 1436"/>
                <a:gd name="T68" fmla="*/ 2352 w 2352"/>
                <a:gd name="T69" fmla="*/ 1436 h 14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352" h="1436">
                  <a:moveTo>
                    <a:pt x="0" y="724"/>
                  </a:moveTo>
                  <a:cubicBezTo>
                    <a:pt x="65" y="594"/>
                    <a:pt x="130" y="465"/>
                    <a:pt x="192" y="364"/>
                  </a:cubicBezTo>
                  <a:cubicBezTo>
                    <a:pt x="254" y="263"/>
                    <a:pt x="316" y="177"/>
                    <a:pt x="370" y="119"/>
                  </a:cubicBezTo>
                  <a:cubicBezTo>
                    <a:pt x="424" y="61"/>
                    <a:pt x="480" y="36"/>
                    <a:pt x="514" y="18"/>
                  </a:cubicBezTo>
                  <a:cubicBezTo>
                    <a:pt x="548" y="0"/>
                    <a:pt x="553" y="13"/>
                    <a:pt x="576" y="13"/>
                  </a:cubicBezTo>
                  <a:cubicBezTo>
                    <a:pt x="599" y="13"/>
                    <a:pt x="625" y="8"/>
                    <a:pt x="653" y="18"/>
                  </a:cubicBezTo>
                  <a:cubicBezTo>
                    <a:pt x="681" y="28"/>
                    <a:pt x="702" y="33"/>
                    <a:pt x="744" y="71"/>
                  </a:cubicBezTo>
                  <a:cubicBezTo>
                    <a:pt x="786" y="109"/>
                    <a:pt x="865" y="199"/>
                    <a:pt x="903" y="248"/>
                  </a:cubicBezTo>
                  <a:cubicBezTo>
                    <a:pt x="941" y="297"/>
                    <a:pt x="939" y="303"/>
                    <a:pt x="975" y="364"/>
                  </a:cubicBezTo>
                  <a:cubicBezTo>
                    <a:pt x="1011" y="425"/>
                    <a:pt x="1068" y="517"/>
                    <a:pt x="1119" y="613"/>
                  </a:cubicBezTo>
                  <a:cubicBezTo>
                    <a:pt x="1170" y="709"/>
                    <a:pt x="1237" y="856"/>
                    <a:pt x="1282" y="940"/>
                  </a:cubicBezTo>
                  <a:cubicBezTo>
                    <a:pt x="1327" y="1024"/>
                    <a:pt x="1346" y="1056"/>
                    <a:pt x="1387" y="1117"/>
                  </a:cubicBezTo>
                  <a:cubicBezTo>
                    <a:pt x="1428" y="1178"/>
                    <a:pt x="1486" y="1256"/>
                    <a:pt x="1531" y="1304"/>
                  </a:cubicBezTo>
                  <a:cubicBezTo>
                    <a:pt x="1576" y="1352"/>
                    <a:pt x="1620" y="1384"/>
                    <a:pt x="1656" y="1405"/>
                  </a:cubicBezTo>
                  <a:cubicBezTo>
                    <a:pt x="1692" y="1426"/>
                    <a:pt x="1719" y="1426"/>
                    <a:pt x="1747" y="1429"/>
                  </a:cubicBezTo>
                  <a:cubicBezTo>
                    <a:pt x="1775" y="1432"/>
                    <a:pt x="1791" y="1436"/>
                    <a:pt x="1824" y="1424"/>
                  </a:cubicBezTo>
                  <a:cubicBezTo>
                    <a:pt x="1857" y="1412"/>
                    <a:pt x="1906" y="1390"/>
                    <a:pt x="1944" y="1357"/>
                  </a:cubicBezTo>
                  <a:cubicBezTo>
                    <a:pt x="1982" y="1324"/>
                    <a:pt x="2021" y="1269"/>
                    <a:pt x="2055" y="1223"/>
                  </a:cubicBezTo>
                  <a:cubicBezTo>
                    <a:pt x="2089" y="1177"/>
                    <a:pt x="2120" y="1129"/>
                    <a:pt x="2151" y="1079"/>
                  </a:cubicBezTo>
                  <a:cubicBezTo>
                    <a:pt x="2182" y="1029"/>
                    <a:pt x="2214" y="975"/>
                    <a:pt x="2242" y="925"/>
                  </a:cubicBezTo>
                  <a:cubicBezTo>
                    <a:pt x="2270" y="875"/>
                    <a:pt x="2301" y="815"/>
                    <a:pt x="2319" y="781"/>
                  </a:cubicBezTo>
                  <a:cubicBezTo>
                    <a:pt x="2337" y="747"/>
                    <a:pt x="2344" y="733"/>
                    <a:pt x="2352" y="719"/>
                  </a:cubicBezTo>
                </a:path>
              </a:pathLst>
            </a:cu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9AD788D0-1409-4BDF-8D65-1D21198C62FB}"/>
                </a:ext>
              </a:extLst>
            </p:cNvPr>
            <p:cNvSpPr/>
            <p:nvPr/>
          </p:nvSpPr>
          <p:spPr bwMode="auto">
            <a:xfrm>
              <a:off x="5475964" y="6592473"/>
              <a:ext cx="75515" cy="74901"/>
            </a:xfrm>
            <a:prstGeom prst="rect">
              <a:avLst/>
            </a:prstGeom>
            <a:noFill/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F8F50D89-5510-4985-880F-09E61A43EE05}"/>
                </a:ext>
              </a:extLst>
            </p:cNvPr>
            <p:cNvSpPr txBox="1"/>
            <p:nvPr/>
          </p:nvSpPr>
          <p:spPr>
            <a:xfrm>
              <a:off x="5320619" y="6099334"/>
              <a:ext cx="799237" cy="58477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i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L</a:t>
              </a:r>
              <a:r>
                <a:rPr lang="en-US" sz="3200" baseline="-25000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FE91611A-B658-4394-A945-AB74A36639FB}"/>
                </a:ext>
              </a:extLst>
            </p:cNvPr>
            <p:cNvSpPr/>
            <p:nvPr/>
          </p:nvSpPr>
          <p:spPr>
            <a:xfrm>
              <a:off x="7284260" y="6720458"/>
              <a:ext cx="1184735" cy="625946"/>
            </a:xfrm>
            <a:prstGeom prst="rect">
              <a:avLst/>
            </a:prstGeom>
            <a:noFill/>
            <a:ln w="31750">
              <a:solidFill>
                <a:schemeClr val="bg1">
                  <a:lumMod val="50000"/>
                </a:schemeClr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rot="0" spcFirstLastPara="0" vertOverflow="overflow" horzOverflow="overflow" vert="horz" wrap="square" lIns="76200" tIns="76200" rIns="76200" bIns="76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8763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200" kern="0" dirty="0">
                  <a:solidFill>
                    <a:srgbClr val="4E5665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sym typeface="FreightSansLFPro Semibold"/>
                </a:rPr>
                <a:t>PSU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0" name="Google Shape;54;p13">
                  <a:extLst>
                    <a:ext uri="{FF2B5EF4-FFF2-40B4-BE49-F238E27FC236}">
                      <a16:creationId xmlns:a16="http://schemas.microsoft.com/office/drawing/2014/main" id="{1737C5ED-FFCE-469B-9728-3544ACAD0DDD}"/>
                    </a:ext>
                  </a:extLst>
                </p:cNvPr>
                <p:cNvSpPr txBox="1"/>
                <p:nvPr/>
              </p:nvSpPr>
              <p:spPr>
                <a:xfrm>
                  <a:off x="7182448" y="7444226"/>
                  <a:ext cx="4609216" cy="35662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lvl="0">
                    <a:buClr>
                      <a:srgbClr val="5F6061"/>
                    </a:buClr>
                    <a:buSzPts val="3600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ar-AE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ar-AE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ar-AE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Source Sans Pro"/>
                      <a:sym typeface="Source Sans Pro"/>
                    </a:rPr>
                    <a:t>PSUs on each MSBs</a:t>
                  </a:r>
                </a:p>
                <a:p>
                  <a:pPr marL="571500" lvl="0" indent="-571500">
                    <a:buClr>
                      <a:srgbClr val="5F6061"/>
                    </a:buClr>
                    <a:buSzPts val="3600"/>
                    <a:buFont typeface="Arial" panose="020B0604020202020204" pitchFamily="34" charset="0"/>
                    <a:buChar char="•"/>
                  </a:pPr>
                  <a:endParaRPr lang="en-US" sz="32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/>
                    <a:sym typeface="Source Sans Pro"/>
                  </a:endParaRPr>
                </a:p>
              </p:txBody>
            </p:sp>
          </mc:Choice>
          <mc:Fallback xmlns="">
            <p:sp>
              <p:nvSpPr>
                <p:cNvPr id="280" name="Google Shape;54;p13">
                  <a:extLst>
                    <a:ext uri="{FF2B5EF4-FFF2-40B4-BE49-F238E27FC236}">
                      <a16:creationId xmlns:a16="http://schemas.microsoft.com/office/drawing/2014/main" id="{1737C5ED-FFCE-469B-9728-3544ACAD0D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2448" y="7444226"/>
                  <a:ext cx="4609216" cy="356628"/>
                </a:xfrm>
                <a:prstGeom prst="rect">
                  <a:avLst/>
                </a:prstGeom>
                <a:blipFill>
                  <a:blip r:embed="rId6"/>
                  <a:stretch>
                    <a:fillRect t="-22034" b="-1169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F76553A0-D797-4BA3-8C14-F54A9EACD9D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040318" y="7041627"/>
              <a:ext cx="1230354" cy="8545"/>
            </a:xfrm>
            <a:prstGeom prst="line">
              <a:avLst/>
            </a:prstGeom>
            <a:solidFill>
              <a:srgbClr val="BBE0E3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A1E77749-23BF-4A7C-957F-234A03F2E1E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078072" y="7042998"/>
              <a:ext cx="1211184" cy="2530"/>
            </a:xfrm>
            <a:prstGeom prst="line">
              <a:avLst/>
            </a:prstGeom>
            <a:solidFill>
              <a:srgbClr val="BBE0E3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23" name="Group 322">
              <a:extLst>
                <a:ext uri="{FF2B5EF4-FFF2-40B4-BE49-F238E27FC236}">
                  <a16:creationId xmlns:a16="http://schemas.microsoft.com/office/drawing/2014/main" id="{0D78F82F-3F94-41CB-82B8-484EEA1C775C}"/>
                </a:ext>
              </a:extLst>
            </p:cNvPr>
            <p:cNvGrpSpPr/>
            <p:nvPr/>
          </p:nvGrpSpPr>
          <p:grpSpPr>
            <a:xfrm>
              <a:off x="5249298" y="6794650"/>
              <a:ext cx="828774" cy="274542"/>
              <a:chOff x="3390306" y="10215229"/>
              <a:chExt cx="709001" cy="190809"/>
            </a:xfrm>
          </p:grpSpPr>
          <p:sp>
            <p:nvSpPr>
              <p:cNvPr id="324" name="Arc 364">
                <a:extLst>
                  <a:ext uri="{FF2B5EF4-FFF2-40B4-BE49-F238E27FC236}">
                    <a16:creationId xmlns:a16="http://schemas.microsoft.com/office/drawing/2014/main" id="{38184882-28E0-4F61-9808-6DACECEA4B8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3390306" y="10215229"/>
                <a:ext cx="122242" cy="19080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5" name="Arc 365">
                <a:extLst>
                  <a:ext uri="{FF2B5EF4-FFF2-40B4-BE49-F238E27FC236}">
                    <a16:creationId xmlns:a16="http://schemas.microsoft.com/office/drawing/2014/main" id="{E529C2D2-68A8-4F8D-A782-D41D75B42EB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509492" y="10215229"/>
                <a:ext cx="116129" cy="19080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6" name="Arc 366">
                <a:extLst>
                  <a:ext uri="{FF2B5EF4-FFF2-40B4-BE49-F238E27FC236}">
                    <a16:creationId xmlns:a16="http://schemas.microsoft.com/office/drawing/2014/main" id="{4BC8664F-FD9E-4436-9018-91A8AB034CF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3628677" y="10215229"/>
                <a:ext cx="119186" cy="19080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7" name="Arc 367">
                <a:extLst>
                  <a:ext uri="{FF2B5EF4-FFF2-40B4-BE49-F238E27FC236}">
                    <a16:creationId xmlns:a16="http://schemas.microsoft.com/office/drawing/2014/main" id="{14E17128-03D4-4559-9C79-35635A3A096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744807" y="10215229"/>
                <a:ext cx="119186" cy="19080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" name="Arc 368">
                <a:extLst>
                  <a:ext uri="{FF2B5EF4-FFF2-40B4-BE49-F238E27FC236}">
                    <a16:creationId xmlns:a16="http://schemas.microsoft.com/office/drawing/2014/main" id="{ED32684D-F6D7-40E9-839F-B98A09F489B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3867048" y="10215229"/>
                <a:ext cx="119186" cy="19080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9" name="Arc 369">
                <a:extLst>
                  <a:ext uri="{FF2B5EF4-FFF2-40B4-BE49-F238E27FC236}">
                    <a16:creationId xmlns:a16="http://schemas.microsoft.com/office/drawing/2014/main" id="{A0EB04C9-647A-43BD-97F5-5A319DF300D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983178" y="10215229"/>
                <a:ext cx="116129" cy="19080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B96786E-D3CF-4037-A71E-37DAE91EFC50}"/>
                </a:ext>
              </a:extLst>
            </p:cNvPr>
            <p:cNvCxnSpPr>
              <a:cxnSpLocks/>
            </p:cNvCxnSpPr>
            <p:nvPr/>
          </p:nvCxnSpPr>
          <p:spPr>
            <a:xfrm>
              <a:off x="4655495" y="7982039"/>
              <a:ext cx="0" cy="492886"/>
            </a:xfrm>
            <a:prstGeom prst="line">
              <a:avLst/>
            </a:prstGeom>
            <a:ln w="762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Google Shape;54;p13">
                  <a:extLst>
                    <a:ext uri="{FF2B5EF4-FFF2-40B4-BE49-F238E27FC236}">
                      <a16:creationId xmlns:a16="http://schemas.microsoft.com/office/drawing/2014/main" id="{00915381-30A6-4B9E-8FCC-78D24C8F2EF1}"/>
                    </a:ext>
                  </a:extLst>
                </p:cNvPr>
                <p:cNvSpPr txBox="1"/>
                <p:nvPr/>
              </p:nvSpPr>
              <p:spPr>
                <a:xfrm>
                  <a:off x="4406995" y="10067202"/>
                  <a:ext cx="6331675" cy="35662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lvl="0">
                    <a:buClr>
                      <a:srgbClr val="5F6061"/>
                    </a:buClr>
                    <a:buSzPts val="3600"/>
                  </a:pPr>
                  <a14:m>
                    <m:oMath xmlns:m="http://schemas.openxmlformats.org/officeDocument/2006/math">
                      <m:r>
                        <a:rPr lang="ar-AE" sz="3200" i="1">
                          <a:solidFill>
                            <a:schemeClr val="tx1"/>
                          </a:solidFill>
                          <a:latin typeface="Cambria Math"/>
                        </a:rPr>
                        <m:t>𝑁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Source Sans Pro"/>
                      <a:sym typeface="Source Sans Pro"/>
                    </a:rPr>
                    <a:t> MSBs per reserve</a:t>
                  </a:r>
                </a:p>
                <a:p>
                  <a:pPr marL="571500" lvl="0" indent="-571500">
                    <a:buClr>
                      <a:srgbClr val="5F6061"/>
                    </a:buClr>
                    <a:buSzPts val="3600"/>
                    <a:buFont typeface="Arial" panose="020B0604020202020204" pitchFamily="34" charset="0"/>
                    <a:buChar char="•"/>
                  </a:pPr>
                  <a:endParaRPr lang="en-US" sz="32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/>
                    <a:sym typeface="Source Sans Pro"/>
                  </a:endParaRPr>
                </a:p>
              </p:txBody>
            </p:sp>
          </mc:Choice>
          <mc:Fallback xmlns="">
            <p:sp>
              <p:nvSpPr>
                <p:cNvPr id="99" name="Google Shape;54;p13">
                  <a:extLst>
                    <a:ext uri="{FF2B5EF4-FFF2-40B4-BE49-F238E27FC236}">
                      <a16:creationId xmlns:a16="http://schemas.microsoft.com/office/drawing/2014/main" id="{00915381-30A6-4B9E-8FCC-78D24C8F2E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6995" y="10067202"/>
                  <a:ext cx="6331675" cy="356628"/>
                </a:xfrm>
                <a:prstGeom prst="rect">
                  <a:avLst/>
                </a:prstGeom>
                <a:blipFill>
                  <a:blip r:embed="rId7"/>
                  <a:stretch>
                    <a:fillRect t="-22034" b="-1169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21204BE2-DC69-41E4-BA1D-C74BAFD591AF}"/>
                </a:ext>
              </a:extLst>
            </p:cNvPr>
            <p:cNvSpPr txBox="1"/>
            <p:nvPr/>
          </p:nvSpPr>
          <p:spPr>
            <a:xfrm>
              <a:off x="5320619" y="8571561"/>
              <a:ext cx="799237" cy="58477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i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L</a:t>
              </a:r>
              <a:r>
                <a:rPr lang="en-US" sz="3200" baseline="-25000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37764457-D1B5-49CF-8B1A-90D25F684CEB}"/>
                </a:ext>
              </a:extLst>
            </p:cNvPr>
            <p:cNvSpPr/>
            <p:nvPr/>
          </p:nvSpPr>
          <p:spPr>
            <a:xfrm>
              <a:off x="7284260" y="9192685"/>
              <a:ext cx="1184735" cy="625946"/>
            </a:xfrm>
            <a:prstGeom prst="rect">
              <a:avLst/>
            </a:prstGeom>
            <a:noFill/>
            <a:ln w="31750">
              <a:solidFill>
                <a:schemeClr val="bg1">
                  <a:lumMod val="50000"/>
                </a:schemeClr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rot="0" spcFirstLastPara="0" vertOverflow="overflow" horzOverflow="overflow" vert="horz" wrap="square" lIns="76200" tIns="76200" rIns="76200" bIns="76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8763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200" kern="0" dirty="0">
                  <a:solidFill>
                    <a:srgbClr val="4E5665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sym typeface="FreightSansLFPro Semibold"/>
                </a:rPr>
                <a:t>PSU</a:t>
              </a:r>
            </a:p>
          </p:txBody>
        </p: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B3EF394A-8674-4FA5-A0AE-24D8A9B31D9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040318" y="9513854"/>
              <a:ext cx="1230354" cy="8545"/>
            </a:xfrm>
            <a:prstGeom prst="line">
              <a:avLst/>
            </a:prstGeom>
            <a:solidFill>
              <a:srgbClr val="BBE0E3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5CE81F6-E67D-4CCD-8B26-A45D948D3F7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078072" y="9515225"/>
              <a:ext cx="1211184" cy="2530"/>
            </a:xfrm>
            <a:prstGeom prst="line">
              <a:avLst/>
            </a:prstGeom>
            <a:solidFill>
              <a:srgbClr val="BBE0E3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AFC448F4-FB80-4080-B853-EDF1A5B5FAF6}"/>
                </a:ext>
              </a:extLst>
            </p:cNvPr>
            <p:cNvGrpSpPr/>
            <p:nvPr/>
          </p:nvGrpSpPr>
          <p:grpSpPr>
            <a:xfrm>
              <a:off x="5249298" y="9266877"/>
              <a:ext cx="828774" cy="274542"/>
              <a:chOff x="3390306" y="10215229"/>
              <a:chExt cx="709001" cy="190809"/>
            </a:xfrm>
          </p:grpSpPr>
          <p:sp>
            <p:nvSpPr>
              <p:cNvPr id="110" name="Arc 364">
                <a:extLst>
                  <a:ext uri="{FF2B5EF4-FFF2-40B4-BE49-F238E27FC236}">
                    <a16:creationId xmlns:a16="http://schemas.microsoft.com/office/drawing/2014/main" id="{7049BAE2-3E8B-421E-85C0-03CBA1062A0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3390306" y="10215229"/>
                <a:ext cx="122242" cy="19080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Arc 365">
                <a:extLst>
                  <a:ext uri="{FF2B5EF4-FFF2-40B4-BE49-F238E27FC236}">
                    <a16:creationId xmlns:a16="http://schemas.microsoft.com/office/drawing/2014/main" id="{F706C0DD-FED2-452E-9327-06688FA4B9B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509492" y="10215229"/>
                <a:ext cx="116129" cy="19080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Arc 366">
                <a:extLst>
                  <a:ext uri="{FF2B5EF4-FFF2-40B4-BE49-F238E27FC236}">
                    <a16:creationId xmlns:a16="http://schemas.microsoft.com/office/drawing/2014/main" id="{763AA9C5-EFE1-4267-8666-E7293A4B045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3628677" y="10215229"/>
                <a:ext cx="119186" cy="19080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Arc 367">
                <a:extLst>
                  <a:ext uri="{FF2B5EF4-FFF2-40B4-BE49-F238E27FC236}">
                    <a16:creationId xmlns:a16="http://schemas.microsoft.com/office/drawing/2014/main" id="{88DD327A-0674-4D45-90DC-0C498B6D6EE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744807" y="10215229"/>
                <a:ext cx="119186" cy="19080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Arc 368">
                <a:extLst>
                  <a:ext uri="{FF2B5EF4-FFF2-40B4-BE49-F238E27FC236}">
                    <a16:creationId xmlns:a16="http://schemas.microsoft.com/office/drawing/2014/main" id="{32293E55-7B29-48A3-B46D-632E57F4968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3867048" y="10215229"/>
                <a:ext cx="119186" cy="19080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Arc 369">
                <a:extLst>
                  <a:ext uri="{FF2B5EF4-FFF2-40B4-BE49-F238E27FC236}">
                    <a16:creationId xmlns:a16="http://schemas.microsoft.com/office/drawing/2014/main" id="{A4D92598-8E6C-401E-B3B6-FE576C6F5FE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983178" y="10215229"/>
                <a:ext cx="116129" cy="19080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36AECF-7298-4ADB-8A8D-2487DD4EFA28}"/>
              </a:ext>
            </a:extLst>
          </p:cNvPr>
          <p:cNvGrpSpPr/>
          <p:nvPr/>
        </p:nvGrpSpPr>
        <p:grpSpPr>
          <a:xfrm>
            <a:off x="15514669" y="5862631"/>
            <a:ext cx="4794879" cy="1262952"/>
            <a:chOff x="16559768" y="5133117"/>
            <a:chExt cx="4794879" cy="1262952"/>
          </a:xfrm>
        </p:grpSpPr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id="{00B5DE33-0AC2-4EA8-B4D4-EA109857F704}"/>
                </a:ext>
              </a:extLst>
            </p:cNvPr>
            <p:cNvGrpSpPr/>
            <p:nvPr/>
          </p:nvGrpSpPr>
          <p:grpSpPr>
            <a:xfrm>
              <a:off x="18306111" y="5822816"/>
              <a:ext cx="828774" cy="274542"/>
              <a:chOff x="3390306" y="10215229"/>
              <a:chExt cx="709001" cy="190809"/>
            </a:xfrm>
          </p:grpSpPr>
          <p:sp>
            <p:nvSpPr>
              <p:cNvPr id="298" name="Arc 364">
                <a:extLst>
                  <a:ext uri="{FF2B5EF4-FFF2-40B4-BE49-F238E27FC236}">
                    <a16:creationId xmlns:a16="http://schemas.microsoft.com/office/drawing/2014/main" id="{018D542C-7847-439F-AD53-C9C16220E93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3390306" y="10215229"/>
                <a:ext cx="122242" cy="19080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9" name="Arc 365">
                <a:extLst>
                  <a:ext uri="{FF2B5EF4-FFF2-40B4-BE49-F238E27FC236}">
                    <a16:creationId xmlns:a16="http://schemas.microsoft.com/office/drawing/2014/main" id="{A72C5CD3-0517-4EA4-A95A-2A4B02DF99E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509492" y="10215229"/>
                <a:ext cx="116129" cy="19080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0" name="Arc 366">
                <a:extLst>
                  <a:ext uri="{FF2B5EF4-FFF2-40B4-BE49-F238E27FC236}">
                    <a16:creationId xmlns:a16="http://schemas.microsoft.com/office/drawing/2014/main" id="{AC719539-45ED-4385-8A2B-CE3B1A29572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3628677" y="10215229"/>
                <a:ext cx="119186" cy="19080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1" name="Arc 367">
                <a:extLst>
                  <a:ext uri="{FF2B5EF4-FFF2-40B4-BE49-F238E27FC236}">
                    <a16:creationId xmlns:a16="http://schemas.microsoft.com/office/drawing/2014/main" id="{ECEB2498-591C-4D33-AC2F-3950BDC0E38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744807" y="10215229"/>
                <a:ext cx="119186" cy="19080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2" name="Arc 368">
                <a:extLst>
                  <a:ext uri="{FF2B5EF4-FFF2-40B4-BE49-F238E27FC236}">
                    <a16:creationId xmlns:a16="http://schemas.microsoft.com/office/drawing/2014/main" id="{298ED936-A144-44C8-BD91-5D1BD240D75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3867048" y="10215229"/>
                <a:ext cx="119186" cy="19080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3" name="Arc 369">
                <a:extLst>
                  <a:ext uri="{FF2B5EF4-FFF2-40B4-BE49-F238E27FC236}">
                    <a16:creationId xmlns:a16="http://schemas.microsoft.com/office/drawing/2014/main" id="{3C105774-58B8-4D8C-A0AB-02FAFBF041C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983178" y="10215229"/>
                <a:ext cx="116129" cy="19080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F51BE657-41B2-4F9E-B9CA-68CCF479A780}"/>
                </a:ext>
              </a:extLst>
            </p:cNvPr>
            <p:cNvSpPr/>
            <p:nvPr/>
          </p:nvSpPr>
          <p:spPr bwMode="auto">
            <a:xfrm>
              <a:off x="16559768" y="5742277"/>
              <a:ext cx="748210" cy="653792"/>
            </a:xfrm>
            <a:prstGeom prst="ellipse">
              <a:avLst/>
            </a:pr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32">
              <a:extLst>
                <a:ext uri="{FF2B5EF4-FFF2-40B4-BE49-F238E27FC236}">
                  <a16:creationId xmlns:a16="http://schemas.microsoft.com/office/drawing/2014/main" id="{5FA8FC94-1501-4751-976F-942851B80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74571" y="5892836"/>
              <a:ext cx="494466" cy="341797"/>
            </a:xfrm>
            <a:custGeom>
              <a:avLst/>
              <a:gdLst>
                <a:gd name="T0" fmla="*/ 0 w 2352"/>
                <a:gd name="T1" fmla="*/ 2147483646 h 1436"/>
                <a:gd name="T2" fmla="*/ 2147483646 w 2352"/>
                <a:gd name="T3" fmla="*/ 2147483646 h 1436"/>
                <a:gd name="T4" fmla="*/ 2147483646 w 2352"/>
                <a:gd name="T5" fmla="*/ 2147483646 h 1436"/>
                <a:gd name="T6" fmla="*/ 2147483646 w 2352"/>
                <a:gd name="T7" fmla="*/ 2147483646 h 1436"/>
                <a:gd name="T8" fmla="*/ 2147483646 w 2352"/>
                <a:gd name="T9" fmla="*/ 2147483646 h 1436"/>
                <a:gd name="T10" fmla="*/ 2147483646 w 2352"/>
                <a:gd name="T11" fmla="*/ 2147483646 h 1436"/>
                <a:gd name="T12" fmla="*/ 2147483646 w 2352"/>
                <a:gd name="T13" fmla="*/ 2147483646 h 1436"/>
                <a:gd name="T14" fmla="*/ 2147483646 w 2352"/>
                <a:gd name="T15" fmla="*/ 2147483646 h 1436"/>
                <a:gd name="T16" fmla="*/ 2147483646 w 2352"/>
                <a:gd name="T17" fmla="*/ 2147483646 h 1436"/>
                <a:gd name="T18" fmla="*/ 2147483646 w 2352"/>
                <a:gd name="T19" fmla="*/ 2147483646 h 1436"/>
                <a:gd name="T20" fmla="*/ 2147483646 w 2352"/>
                <a:gd name="T21" fmla="*/ 2147483646 h 1436"/>
                <a:gd name="T22" fmla="*/ 2147483646 w 2352"/>
                <a:gd name="T23" fmla="*/ 2147483646 h 1436"/>
                <a:gd name="T24" fmla="*/ 2147483646 w 2352"/>
                <a:gd name="T25" fmla="*/ 2147483646 h 1436"/>
                <a:gd name="T26" fmla="*/ 2147483646 w 2352"/>
                <a:gd name="T27" fmla="*/ 2147483646 h 1436"/>
                <a:gd name="T28" fmla="*/ 2147483646 w 2352"/>
                <a:gd name="T29" fmla="*/ 2147483646 h 1436"/>
                <a:gd name="T30" fmla="*/ 2147483646 w 2352"/>
                <a:gd name="T31" fmla="*/ 2147483646 h 1436"/>
                <a:gd name="T32" fmla="*/ 2147483646 w 2352"/>
                <a:gd name="T33" fmla="*/ 2147483646 h 1436"/>
                <a:gd name="T34" fmla="*/ 2147483646 w 2352"/>
                <a:gd name="T35" fmla="*/ 2147483646 h 1436"/>
                <a:gd name="T36" fmla="*/ 2147483646 w 2352"/>
                <a:gd name="T37" fmla="*/ 2147483646 h 1436"/>
                <a:gd name="T38" fmla="*/ 2147483646 w 2352"/>
                <a:gd name="T39" fmla="*/ 2147483646 h 1436"/>
                <a:gd name="T40" fmla="*/ 2147483646 w 2352"/>
                <a:gd name="T41" fmla="*/ 2147483646 h 1436"/>
                <a:gd name="T42" fmla="*/ 2147483646 w 2352"/>
                <a:gd name="T43" fmla="*/ 2147483646 h 14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352"/>
                <a:gd name="T67" fmla="*/ 0 h 1436"/>
                <a:gd name="T68" fmla="*/ 2352 w 2352"/>
                <a:gd name="T69" fmla="*/ 1436 h 14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352" h="1436">
                  <a:moveTo>
                    <a:pt x="0" y="724"/>
                  </a:moveTo>
                  <a:cubicBezTo>
                    <a:pt x="65" y="594"/>
                    <a:pt x="130" y="465"/>
                    <a:pt x="192" y="364"/>
                  </a:cubicBezTo>
                  <a:cubicBezTo>
                    <a:pt x="254" y="263"/>
                    <a:pt x="316" y="177"/>
                    <a:pt x="370" y="119"/>
                  </a:cubicBezTo>
                  <a:cubicBezTo>
                    <a:pt x="424" y="61"/>
                    <a:pt x="480" y="36"/>
                    <a:pt x="514" y="18"/>
                  </a:cubicBezTo>
                  <a:cubicBezTo>
                    <a:pt x="548" y="0"/>
                    <a:pt x="553" y="13"/>
                    <a:pt x="576" y="13"/>
                  </a:cubicBezTo>
                  <a:cubicBezTo>
                    <a:pt x="599" y="13"/>
                    <a:pt x="625" y="8"/>
                    <a:pt x="653" y="18"/>
                  </a:cubicBezTo>
                  <a:cubicBezTo>
                    <a:pt x="681" y="28"/>
                    <a:pt x="702" y="33"/>
                    <a:pt x="744" y="71"/>
                  </a:cubicBezTo>
                  <a:cubicBezTo>
                    <a:pt x="786" y="109"/>
                    <a:pt x="865" y="199"/>
                    <a:pt x="903" y="248"/>
                  </a:cubicBezTo>
                  <a:cubicBezTo>
                    <a:pt x="941" y="297"/>
                    <a:pt x="939" y="303"/>
                    <a:pt x="975" y="364"/>
                  </a:cubicBezTo>
                  <a:cubicBezTo>
                    <a:pt x="1011" y="425"/>
                    <a:pt x="1068" y="517"/>
                    <a:pt x="1119" y="613"/>
                  </a:cubicBezTo>
                  <a:cubicBezTo>
                    <a:pt x="1170" y="709"/>
                    <a:pt x="1237" y="856"/>
                    <a:pt x="1282" y="940"/>
                  </a:cubicBezTo>
                  <a:cubicBezTo>
                    <a:pt x="1327" y="1024"/>
                    <a:pt x="1346" y="1056"/>
                    <a:pt x="1387" y="1117"/>
                  </a:cubicBezTo>
                  <a:cubicBezTo>
                    <a:pt x="1428" y="1178"/>
                    <a:pt x="1486" y="1256"/>
                    <a:pt x="1531" y="1304"/>
                  </a:cubicBezTo>
                  <a:cubicBezTo>
                    <a:pt x="1576" y="1352"/>
                    <a:pt x="1620" y="1384"/>
                    <a:pt x="1656" y="1405"/>
                  </a:cubicBezTo>
                  <a:cubicBezTo>
                    <a:pt x="1692" y="1426"/>
                    <a:pt x="1719" y="1426"/>
                    <a:pt x="1747" y="1429"/>
                  </a:cubicBezTo>
                  <a:cubicBezTo>
                    <a:pt x="1775" y="1432"/>
                    <a:pt x="1791" y="1436"/>
                    <a:pt x="1824" y="1424"/>
                  </a:cubicBezTo>
                  <a:cubicBezTo>
                    <a:pt x="1857" y="1412"/>
                    <a:pt x="1906" y="1390"/>
                    <a:pt x="1944" y="1357"/>
                  </a:cubicBezTo>
                  <a:cubicBezTo>
                    <a:pt x="1982" y="1324"/>
                    <a:pt x="2021" y="1269"/>
                    <a:pt x="2055" y="1223"/>
                  </a:cubicBezTo>
                  <a:cubicBezTo>
                    <a:pt x="2089" y="1177"/>
                    <a:pt x="2120" y="1129"/>
                    <a:pt x="2151" y="1079"/>
                  </a:cubicBezTo>
                  <a:cubicBezTo>
                    <a:pt x="2182" y="1029"/>
                    <a:pt x="2214" y="975"/>
                    <a:pt x="2242" y="925"/>
                  </a:cubicBezTo>
                  <a:cubicBezTo>
                    <a:pt x="2270" y="875"/>
                    <a:pt x="2301" y="815"/>
                    <a:pt x="2319" y="781"/>
                  </a:cubicBezTo>
                  <a:cubicBezTo>
                    <a:pt x="2337" y="747"/>
                    <a:pt x="2344" y="733"/>
                    <a:pt x="2352" y="719"/>
                  </a:cubicBezTo>
                </a:path>
              </a:pathLst>
            </a:cu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D981DE19-4877-44CB-9416-7473E5C225CF}"/>
                </a:ext>
              </a:extLst>
            </p:cNvPr>
            <p:cNvSpPr/>
            <p:nvPr/>
          </p:nvSpPr>
          <p:spPr>
            <a:xfrm>
              <a:off x="20169912" y="5770122"/>
              <a:ext cx="1184735" cy="625946"/>
            </a:xfrm>
            <a:prstGeom prst="rect">
              <a:avLst/>
            </a:prstGeom>
            <a:noFill/>
            <a:ln w="31750">
              <a:solidFill>
                <a:schemeClr val="bg1">
                  <a:lumMod val="50000"/>
                </a:schemeClr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rot="0" spcFirstLastPara="0" vertOverflow="overflow" horzOverflow="overflow" vert="horz" wrap="square" lIns="76200" tIns="76200" rIns="76200" bIns="76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8763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200" kern="0" dirty="0">
                  <a:solidFill>
                    <a:srgbClr val="4E5665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sym typeface="FreightSansLFPro Semibold"/>
                </a:rPr>
                <a:t>PSU</a:t>
              </a:r>
            </a:p>
          </p:txBody>
        </p: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0FC3F79C-F167-48C1-B4C2-FE8CE76DDB7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303770" y="6107515"/>
              <a:ext cx="1021698" cy="0"/>
            </a:xfrm>
            <a:prstGeom prst="line">
              <a:avLst/>
            </a:prstGeom>
            <a:solidFill>
              <a:srgbClr val="BBE0E3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AA09FE10-3D31-460C-87BD-710E96FBE1D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140767" y="6085831"/>
              <a:ext cx="1021698" cy="0"/>
            </a:xfrm>
            <a:prstGeom prst="line">
              <a:avLst/>
            </a:prstGeom>
            <a:solidFill>
              <a:srgbClr val="BBE0E3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DA6F15A1-70AE-40A7-8DCA-66661C585B98}"/>
                </a:ext>
              </a:extLst>
            </p:cNvPr>
            <p:cNvSpPr txBox="1"/>
            <p:nvPr/>
          </p:nvSpPr>
          <p:spPr>
            <a:xfrm>
              <a:off x="18365166" y="5133117"/>
              <a:ext cx="799237" cy="58477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i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L</a:t>
              </a:r>
              <a:r>
                <a:rPr lang="en-US" sz="3200" baseline="-25000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818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0"/>
      <p:bldP spid="254" grpId="0"/>
      <p:bldP spid="307" grpId="0" animBg="1"/>
      <p:bldP spid="9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3;p13">
            <a:extLst>
              <a:ext uri="{FF2B5EF4-FFF2-40B4-BE49-F238E27FC236}">
                <a16:creationId xmlns:a16="http://schemas.microsoft.com/office/drawing/2014/main" id="{C045A7A2-6BDF-4487-88CE-8D89D09481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6475" y="730251"/>
            <a:ext cx="21031200" cy="1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cap="small" dirty="0"/>
              <a:t>Base Impedance Ratio (BIR)</a:t>
            </a:r>
            <a:endParaRPr sz="10000" b="0" i="0" u="none" strike="noStrike" cap="none" dirty="0">
              <a:solidFill>
                <a:srgbClr val="53535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4" name="Google Shape;156;p7">
            <a:extLst>
              <a:ext uri="{FF2B5EF4-FFF2-40B4-BE49-F238E27FC236}">
                <a16:creationId xmlns:a16="http://schemas.microsoft.com/office/drawing/2014/main" id="{2EDFB2D4-512E-4E93-AEA4-88FE30D844F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2383" y="4636575"/>
            <a:ext cx="3898870" cy="1496662"/>
          </a:xfrm>
          <a:prstGeom prst="rect">
            <a:avLst/>
          </a:prstGeom>
          <a:solidFill>
            <a:srgbClr val="8DC73E"/>
          </a:solidFill>
          <a:ln w="28575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0A4FB9-391A-47EF-8557-BAB41BB1250A}"/>
              </a:ext>
            </a:extLst>
          </p:cNvPr>
          <p:cNvSpPr/>
          <p:nvPr/>
        </p:nvSpPr>
        <p:spPr>
          <a:xfrm>
            <a:off x="13496245" y="5589709"/>
            <a:ext cx="9217451" cy="2765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 system is more stable if: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000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Building inductance is small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000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Power supply input impedance is large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634033F-994E-424F-B74C-A912F26484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6229"/>
          <a:stretch/>
        </p:blipFill>
        <p:spPr>
          <a:xfrm>
            <a:off x="1520242" y="7212953"/>
            <a:ext cx="8713235" cy="3288232"/>
          </a:xfrm>
          <a:prstGeom prst="rect">
            <a:avLst/>
          </a:prstGeom>
        </p:spPr>
      </p:pic>
      <p:pic>
        <p:nvPicPr>
          <p:cNvPr id="7" name="Google Shape;129;p21">
            <a:extLst>
              <a:ext uri="{FF2B5EF4-FFF2-40B4-BE49-F238E27FC236}">
                <a16:creationId xmlns:a16="http://schemas.microsoft.com/office/drawing/2014/main" id="{345F4CE1-9823-435E-A7ED-A1BA38EB444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727505" y="317018"/>
            <a:ext cx="2863808" cy="28638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8A4026C-4D4D-48A1-BAC0-5F09D058C31F}"/>
              </a:ext>
            </a:extLst>
          </p:cNvPr>
          <p:cNvSpPr/>
          <p:nvPr/>
        </p:nvSpPr>
        <p:spPr>
          <a:xfrm>
            <a:off x="1162021" y="3123235"/>
            <a:ext cx="11804835" cy="918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BIR is the ratio of PSU to building impedance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A01549-FC60-4F2F-BC04-8B609D61948B}"/>
              </a:ext>
            </a:extLst>
          </p:cNvPr>
          <p:cNvSpPr/>
          <p:nvPr/>
        </p:nvSpPr>
        <p:spPr>
          <a:xfrm>
            <a:off x="2066247" y="8081031"/>
            <a:ext cx="1768642" cy="1503947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Data Center Building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1B8B6B-AC21-45DC-8D7F-43A712551EF8}"/>
              </a:ext>
            </a:extLst>
          </p:cNvPr>
          <p:cNvSpPr/>
          <p:nvPr/>
        </p:nvSpPr>
        <p:spPr>
          <a:xfrm>
            <a:off x="7512543" y="8068999"/>
            <a:ext cx="1463015" cy="1508138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Power Supply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EF3B85-9E2D-4C93-86E2-3E4D6E23484B}"/>
              </a:ext>
            </a:extLst>
          </p:cNvPr>
          <p:cNvSpPr/>
          <p:nvPr/>
        </p:nvSpPr>
        <p:spPr>
          <a:xfrm>
            <a:off x="4285871" y="8439742"/>
            <a:ext cx="695204" cy="646331"/>
          </a:xfrm>
          <a:prstGeom prst="rect">
            <a:avLst/>
          </a:prstGeom>
          <a:solidFill>
            <a:srgbClr val="A4CB96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</a:t>
            </a:r>
            <a:r>
              <a:rPr lang="en-US" sz="3600" b="1" baseline="-25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</a:t>
            </a:r>
            <a:endParaRPr lang="en-US" sz="36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DFE7C0-829C-4BDE-AF8C-0169D79B5F07}"/>
              </a:ext>
            </a:extLst>
          </p:cNvPr>
          <p:cNvSpPr/>
          <p:nvPr/>
        </p:nvSpPr>
        <p:spPr>
          <a:xfrm>
            <a:off x="6063568" y="8439742"/>
            <a:ext cx="695204" cy="646331"/>
          </a:xfrm>
          <a:prstGeom prst="rect">
            <a:avLst/>
          </a:prstGeom>
          <a:solidFill>
            <a:srgbClr val="A4CB96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</a:t>
            </a:r>
            <a:r>
              <a:rPr lang="en-US" sz="3600" b="1" baseline="-25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</a:t>
            </a:r>
            <a:endParaRPr lang="en-US" sz="36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9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CP Template">
  <a:themeElements>
    <a:clrScheme name="OCP Template">
      <a:dk1>
        <a:srgbClr val="5F6061"/>
      </a:dk1>
      <a:lt1>
        <a:srgbClr val="613202"/>
      </a:lt1>
      <a:dk2>
        <a:srgbClr val="A7A7A7"/>
      </a:dk2>
      <a:lt2>
        <a:srgbClr val="535353"/>
      </a:lt2>
      <a:accent1>
        <a:srgbClr val="343895"/>
      </a:accent1>
      <a:accent2>
        <a:srgbClr val="2C2C71"/>
      </a:accent2>
      <a:accent3>
        <a:srgbClr val="1C1A4B"/>
      </a:accent3>
      <a:accent4>
        <a:srgbClr val="F6B71C"/>
      </a:accent4>
      <a:accent5>
        <a:srgbClr val="B98C2E"/>
      </a:accent5>
      <a:accent6>
        <a:srgbClr val="7B5E2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CP Template">
  <a:themeElements>
    <a:clrScheme name="OCP 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43895"/>
      </a:accent1>
      <a:accent2>
        <a:srgbClr val="2C2C71"/>
      </a:accent2>
      <a:accent3>
        <a:srgbClr val="1C1A4B"/>
      </a:accent3>
      <a:accent4>
        <a:srgbClr val="F6B71C"/>
      </a:accent4>
      <a:accent5>
        <a:srgbClr val="B98C2E"/>
      </a:accent5>
      <a:accent6>
        <a:srgbClr val="7B5E2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12279</TotalTime>
  <Words>1299</Words>
  <Application>Microsoft Macintosh PowerPoint</Application>
  <PresentationFormat>Custom</PresentationFormat>
  <Paragraphs>438</Paragraphs>
  <Slides>27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Source Sans Pro</vt:lpstr>
      <vt:lpstr>FreightSansLFPro Semibold</vt:lpstr>
      <vt:lpstr>Calibri</vt:lpstr>
      <vt:lpstr>FreightSansLFPro</vt:lpstr>
      <vt:lpstr>Cambria Math</vt:lpstr>
      <vt:lpstr>Arial</vt:lpstr>
      <vt:lpstr>Wingdings</vt:lpstr>
      <vt:lpstr>OCP Template</vt:lpstr>
      <vt:lpstr>Custom Design</vt:lpstr>
      <vt:lpstr>PowerPoint Presentation</vt:lpstr>
      <vt:lpstr>Data Center Electrical Spec for System Stability  Melaku Mihret, Electrical Engineer, Facebook </vt:lpstr>
      <vt:lpstr>Why the Spec for System Stability?</vt:lpstr>
      <vt:lpstr>Main Switchboard (MSB) Currents</vt:lpstr>
      <vt:lpstr>Origin of the Resonance</vt:lpstr>
      <vt:lpstr>Simplified Electrical System </vt:lpstr>
      <vt:lpstr>Impedance Analysis</vt:lpstr>
      <vt:lpstr>Equivalent Building Impedance</vt:lpstr>
      <vt:lpstr>Base Impedance Ratio (BIR)</vt:lpstr>
      <vt:lpstr>Building Requirement </vt:lpstr>
      <vt:lpstr>Power Supply Requirement </vt:lpstr>
      <vt:lpstr>Site Impedance Measurement</vt:lpstr>
      <vt:lpstr>Data Center Impedance Measurement</vt:lpstr>
      <vt:lpstr>Software Modeling </vt:lpstr>
      <vt:lpstr>Model with Failed PSU</vt:lpstr>
      <vt:lpstr>Impedance Spec</vt:lpstr>
      <vt:lpstr>Impedance Composition </vt:lpstr>
      <vt:lpstr>Main Switchboard Comparison</vt:lpstr>
      <vt:lpstr>Main Switchboard Comparison</vt:lpstr>
      <vt:lpstr>Main Switchboard Comparison</vt:lpstr>
      <vt:lpstr>How to Improve System Stability?</vt:lpstr>
      <vt:lpstr>Zero Sequence is the Weakest Link</vt:lpstr>
      <vt:lpstr>Increase Phase-Neutral Coupling</vt:lpstr>
      <vt:lpstr>Utilize Phase Coupling</vt:lpstr>
      <vt:lpstr>Contributors </vt:lpstr>
      <vt:lpstr>Call to Action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Kali Burdette</dc:creator>
  <cp:lastModifiedBy>Melaku Mihret</cp:lastModifiedBy>
  <cp:revision>339</cp:revision>
  <dcterms:modified xsi:type="dcterms:W3CDTF">2020-04-07T00:38:25Z</dcterms:modified>
</cp:coreProperties>
</file>