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1" r:id="rId4"/>
    <p:sldMasterId id="214748365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5143500" cx="9144000"/>
  <p:notesSz cx="6858000" cy="9144000"/>
  <p:embeddedFontLst>
    <p:embeddedFont>
      <p:font typeface="Source Sans Pro"/>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SourceSansPro-bold.fntdata"/><Relationship Id="rId23" Type="http://schemas.openxmlformats.org/officeDocument/2006/relationships/font" Target="fonts/SourceSansPro-regular.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SourceSansPro-boldItalic.fntdata"/><Relationship Id="rId25" Type="http://schemas.openxmlformats.org/officeDocument/2006/relationships/font" Target="fonts/SourceSansPro-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 name="Shape 26"/>
        <p:cNvGrpSpPr/>
        <p:nvPr/>
      </p:nvGrpSpPr>
      <p:grpSpPr>
        <a:xfrm>
          <a:off x="0" y="0"/>
          <a:ext cx="0" cy="0"/>
          <a:chOff x="0" y="0"/>
          <a:chExt cx="0" cy="0"/>
        </a:xfrm>
      </p:grpSpPr>
      <p:sp>
        <p:nvSpPr>
          <p:cNvPr id="27" name="Google Shape;27;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 name="Google Shape;28;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7" name="Google Shape;97;p1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5" name="Google Shape;105;p1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p1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3" name="Google Shape;113;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p1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1" name="Google Shape;121;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p1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8" name="Google Shape;128;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p1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4" name="Google Shape;134;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p1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0" name="Google Shape;140;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 name="Shape 30"/>
        <p:cNvGrpSpPr/>
        <p:nvPr/>
      </p:nvGrpSpPr>
      <p:grpSpPr>
        <a:xfrm>
          <a:off x="0" y="0"/>
          <a:ext cx="0" cy="0"/>
          <a:chOff x="0" y="0"/>
          <a:chExt cx="0" cy="0"/>
        </a:xfrm>
      </p:grpSpPr>
      <p:sp>
        <p:nvSpPr>
          <p:cNvPr id="31" name="Google Shape;31;p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 name="Google Shape;32;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 name="Shape 37"/>
        <p:cNvGrpSpPr/>
        <p:nvPr/>
      </p:nvGrpSpPr>
      <p:grpSpPr>
        <a:xfrm>
          <a:off x="0" y="0"/>
          <a:ext cx="0" cy="0"/>
          <a:chOff x="0" y="0"/>
          <a:chExt cx="0" cy="0"/>
        </a:xfrm>
      </p:grpSpPr>
      <p:sp>
        <p:nvSpPr>
          <p:cNvPr id="38" name="Google Shape;38;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9" name="Google Shape;39;p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 name="Shape 46"/>
        <p:cNvGrpSpPr/>
        <p:nvPr/>
      </p:nvGrpSpPr>
      <p:grpSpPr>
        <a:xfrm>
          <a:off x="0" y="0"/>
          <a:ext cx="0" cy="0"/>
          <a:chOff x="0" y="0"/>
          <a:chExt cx="0" cy="0"/>
        </a:xfrm>
      </p:grpSpPr>
      <p:sp>
        <p:nvSpPr>
          <p:cNvPr id="47" name="Google Shape;47;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8" name="Google Shape;48;p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b="0" i="0" lang="en-US" sz="2400" u="none" cap="none" strike="noStrike">
                <a:solidFill>
                  <a:schemeClr val="dk1"/>
                </a:solidFill>
                <a:latin typeface="Calibri"/>
                <a:ea typeface="Calibri"/>
                <a:cs typeface="Calibri"/>
                <a:sym typeface="Calibri"/>
              </a:rPr>
              <a:t>This prefabricated modular data center is a flexible solution designed for sites with a requirement for up to 14 racks.</a:t>
            </a:r>
            <a:endParaRPr/>
          </a:p>
          <a:p>
            <a:pPr indent="-228600" lvl="0" marL="457200" marR="0" rtl="0" algn="l">
              <a:lnSpc>
                <a:spcPct val="100000"/>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 name="Shape 54"/>
        <p:cNvGrpSpPr/>
        <p:nvPr/>
      </p:nvGrpSpPr>
      <p:grpSpPr>
        <a:xfrm>
          <a:off x="0" y="0"/>
          <a:ext cx="0" cy="0"/>
          <a:chOff x="0" y="0"/>
          <a:chExt cx="0" cy="0"/>
        </a:xfrm>
      </p:grpSpPr>
      <p:sp>
        <p:nvSpPr>
          <p:cNvPr id="55" name="Google Shape;55;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6" name="Google Shape;56;p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b="0" i="0" lang="en-US" sz="2400" u="none" cap="none" strike="noStrike">
                <a:solidFill>
                  <a:schemeClr val="dk1"/>
                </a:solidFill>
                <a:latin typeface="Calibri"/>
                <a:ea typeface="Calibri"/>
                <a:cs typeface="Calibri"/>
                <a:sym typeface="Calibri"/>
              </a:rPr>
              <a:t>This prefabricated modular data center is a flexible solution designed for sites with a requirement for up to 14 racks.</a:t>
            </a:r>
            <a:endParaRPr/>
          </a:p>
          <a:p>
            <a:pPr indent="-228600" lvl="0" marL="457200" marR="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4" name="Google Shape;64;p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Google Shape;71;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2" name="Google Shape;72;p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0" name="Google Shape;80;p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7" name="Google Shape;87;p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 Slide">
    <p:spTree>
      <p:nvGrpSpPr>
        <p:cNvPr id="7" name="Shape 7"/>
        <p:cNvGrpSpPr/>
        <p:nvPr/>
      </p:nvGrpSpPr>
      <p:grpSpPr>
        <a:xfrm>
          <a:off x="0" y="0"/>
          <a:ext cx="0" cy="0"/>
          <a:chOff x="0" y="0"/>
          <a:chExt cx="0" cy="0"/>
        </a:xfrm>
      </p:grpSpPr>
      <p:sp>
        <p:nvSpPr>
          <p:cNvPr id="8" name="Google Shape;8;p2"/>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525"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525"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525"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525"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525"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525"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525"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525"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525" u="none" cap="none" strike="noStrike">
                <a:solidFill>
                  <a:srgbClr val="000000"/>
                </a:solidFill>
                <a:latin typeface="Arial"/>
                <a:ea typeface="Arial"/>
                <a:cs typeface="Arial"/>
                <a:sym typeface="Arial"/>
              </a:defRPr>
            </a:lvl9pPr>
          </a:lstStyle>
          <a:p/>
        </p:txBody>
      </p:sp>
      <p:sp>
        <p:nvSpPr>
          <p:cNvPr id="9" name="Google Shape;9;p2"/>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525"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525"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525"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525"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525"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525"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525"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525"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525" u="none" cap="none" strike="noStrike">
                <a:solidFill>
                  <a:srgbClr val="000000"/>
                </a:solidFill>
                <a:latin typeface="Arial"/>
                <a:ea typeface="Arial"/>
                <a:cs typeface="Arial"/>
                <a:sym typeface="Arial"/>
              </a:defRPr>
            </a:lvl9pPr>
          </a:lstStyle>
          <a:p/>
        </p:txBody>
      </p:sp>
      <p:sp>
        <p:nvSpPr>
          <p:cNvPr id="10" name="Google Shape;10;p2"/>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525"/>
              <a:buFont typeface="Arial"/>
              <a:buNone/>
              <a:defRPr b="0" i="0" sz="525"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525"/>
              <a:buFont typeface="Arial"/>
              <a:buNone/>
              <a:defRPr b="0" i="0" sz="525"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525"/>
              <a:buFont typeface="Arial"/>
              <a:buNone/>
              <a:defRPr b="0" i="0" sz="525"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525"/>
              <a:buFont typeface="Arial"/>
              <a:buNone/>
              <a:defRPr b="0" i="0" sz="525"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525"/>
              <a:buFont typeface="Arial"/>
              <a:buNone/>
              <a:defRPr b="0" i="0" sz="525"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525"/>
              <a:buFont typeface="Arial"/>
              <a:buNone/>
              <a:defRPr b="0" i="0" sz="525"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525"/>
              <a:buFont typeface="Arial"/>
              <a:buNone/>
              <a:defRPr b="0" i="0" sz="525"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525"/>
              <a:buFont typeface="Arial"/>
              <a:buNone/>
              <a:defRPr b="0" i="0" sz="525"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525"/>
              <a:buFont typeface="Arial"/>
              <a:buNone/>
              <a:defRPr b="0" i="0" sz="525"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11" name="Google Shape;11;p2"/>
          <p:cNvPicPr preferRelativeResize="0"/>
          <p:nvPr/>
        </p:nvPicPr>
        <p:blipFill rotWithShape="1">
          <a:blip r:embed="rId2">
            <a:alphaModFix/>
          </a:blip>
          <a:srcRect b="0" l="0" r="0" t="0"/>
          <a:stretch/>
        </p:blipFill>
        <p:spPr>
          <a:xfrm>
            <a:off x="0" y="0"/>
            <a:ext cx="9144000" cy="51435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p:cSld name="Custom Layout">
    <p:spTree>
      <p:nvGrpSpPr>
        <p:cNvPr id="12" name="Shape 12"/>
        <p:cNvGrpSpPr/>
        <p:nvPr/>
      </p:nvGrpSpPr>
      <p:grpSpPr>
        <a:xfrm>
          <a:off x="0" y="0"/>
          <a:ext cx="0" cy="0"/>
          <a:chOff x="0" y="0"/>
          <a:chExt cx="0" cy="0"/>
        </a:xfrm>
      </p:grpSpPr>
      <p:sp>
        <p:nvSpPr>
          <p:cNvPr id="13" name="Google Shape;13;p3"/>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525"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525"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525"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525"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525"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525"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525"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525"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525" u="none" cap="none" strike="noStrike">
                <a:solidFill>
                  <a:srgbClr val="000000"/>
                </a:solidFill>
                <a:latin typeface="Arial"/>
                <a:ea typeface="Arial"/>
                <a:cs typeface="Arial"/>
                <a:sym typeface="Arial"/>
              </a:defRPr>
            </a:lvl9pPr>
          </a:lstStyle>
          <a:p/>
        </p:txBody>
      </p:sp>
      <p:sp>
        <p:nvSpPr>
          <p:cNvPr id="14" name="Google Shape;14;p3"/>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525"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525"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525"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525"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525"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525"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525"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525"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525" u="none" cap="none" strike="noStrike">
                <a:solidFill>
                  <a:srgbClr val="000000"/>
                </a:solidFill>
                <a:latin typeface="Arial"/>
                <a:ea typeface="Arial"/>
                <a:cs typeface="Arial"/>
                <a:sym typeface="Arial"/>
              </a:defRPr>
            </a:lvl9pPr>
          </a:lstStyle>
          <a:p/>
        </p:txBody>
      </p:sp>
      <p:sp>
        <p:nvSpPr>
          <p:cNvPr id="15" name="Google Shape;15;p3"/>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525"/>
              <a:buFont typeface="Arial"/>
              <a:buNone/>
              <a:defRPr b="0" i="0" sz="525"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525"/>
              <a:buFont typeface="Arial"/>
              <a:buNone/>
              <a:defRPr b="0" i="0" sz="525"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525"/>
              <a:buFont typeface="Arial"/>
              <a:buNone/>
              <a:defRPr b="0" i="0" sz="525"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525"/>
              <a:buFont typeface="Arial"/>
              <a:buNone/>
              <a:defRPr b="0" i="0" sz="525"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525"/>
              <a:buFont typeface="Arial"/>
              <a:buNone/>
              <a:defRPr b="0" i="0" sz="525"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525"/>
              <a:buFont typeface="Arial"/>
              <a:buNone/>
              <a:defRPr b="0" i="0" sz="525"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525"/>
              <a:buFont typeface="Arial"/>
              <a:buNone/>
              <a:defRPr b="0" i="0" sz="525"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525"/>
              <a:buFont typeface="Arial"/>
              <a:buNone/>
              <a:defRPr b="0" i="0" sz="525"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525"/>
              <a:buFont typeface="Arial"/>
              <a:buNone/>
              <a:defRPr b="0" i="0" sz="525"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16" name="Google Shape;16;p3"/>
          <p:cNvPicPr preferRelativeResize="0"/>
          <p:nvPr/>
        </p:nvPicPr>
        <p:blipFill rotWithShape="1">
          <a:blip r:embed="rId2">
            <a:alphaModFix/>
          </a:blip>
          <a:srcRect b="0" l="0" r="0" t="0"/>
          <a:stretch/>
        </p:blipFill>
        <p:spPr>
          <a:xfrm>
            <a:off x="0" y="0"/>
            <a:ext cx="9144000" cy="51435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0" name="Shape 20"/>
        <p:cNvGrpSpPr/>
        <p:nvPr/>
      </p:nvGrpSpPr>
      <p:grpSpPr>
        <a:xfrm>
          <a:off x="0" y="0"/>
          <a:ext cx="0" cy="0"/>
          <a:chOff x="0" y="0"/>
          <a:chExt cx="0" cy="0"/>
        </a:xfrm>
      </p:grpSpPr>
      <p:sp>
        <p:nvSpPr>
          <p:cNvPr id="21" name="Google Shape;21;p5"/>
          <p:cNvSpPr txBox="1"/>
          <p:nvPr>
            <p:ph type="title"/>
          </p:nvPr>
        </p:nvSpPr>
        <p:spPr>
          <a:xfrm>
            <a:off x="628650" y="273844"/>
            <a:ext cx="7886700" cy="57761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0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5"/>
          <p:cNvSpPr txBox="1"/>
          <p:nvPr>
            <p:ph idx="1" type="body"/>
          </p:nvPr>
        </p:nvSpPr>
        <p:spPr>
          <a:xfrm>
            <a:off x="628650" y="966312"/>
            <a:ext cx="7886700" cy="32635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2000"/>
              </a:spcBef>
              <a:spcAft>
                <a:spcPts val="0"/>
              </a:spcAft>
              <a:buSzPts val="6400"/>
              <a:buNone/>
              <a:defRPr/>
            </a:lvl1pPr>
            <a:lvl2pPr indent="-635000" lvl="1" marL="914400" algn="l">
              <a:lnSpc>
                <a:spcPct val="90000"/>
              </a:lnSpc>
              <a:spcBef>
                <a:spcPts val="2000"/>
              </a:spcBef>
              <a:spcAft>
                <a:spcPts val="0"/>
              </a:spcAft>
              <a:buSzPts val="6400"/>
              <a:buChar char="•"/>
              <a:defRPr/>
            </a:lvl2pPr>
            <a:lvl3pPr indent="-635000" lvl="2" marL="1371600" algn="l">
              <a:lnSpc>
                <a:spcPct val="90000"/>
              </a:lnSpc>
              <a:spcBef>
                <a:spcPts val="2000"/>
              </a:spcBef>
              <a:spcAft>
                <a:spcPts val="0"/>
              </a:spcAft>
              <a:buSzPts val="6400"/>
              <a:buChar char="•"/>
              <a:defRPr/>
            </a:lvl3pPr>
            <a:lvl4pPr indent="-635000" lvl="3" marL="1828800" algn="l">
              <a:lnSpc>
                <a:spcPct val="90000"/>
              </a:lnSpc>
              <a:spcBef>
                <a:spcPts val="2000"/>
              </a:spcBef>
              <a:spcAft>
                <a:spcPts val="0"/>
              </a:spcAft>
              <a:buSzPts val="6400"/>
              <a:buChar char="•"/>
              <a:defRPr/>
            </a:lvl4pPr>
            <a:lvl5pPr indent="-635000" lvl="4" marL="2286000" algn="l">
              <a:lnSpc>
                <a:spcPct val="90000"/>
              </a:lnSpc>
              <a:spcBef>
                <a:spcPts val="2000"/>
              </a:spcBef>
              <a:spcAft>
                <a:spcPts val="0"/>
              </a:spcAft>
              <a:buSzPts val="64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23" name="Google Shape;23;p5"/>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525"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525"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525"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525"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525"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525"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525"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525"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525" u="none" cap="none" strike="noStrike">
                <a:solidFill>
                  <a:srgbClr val="000000"/>
                </a:solidFill>
                <a:latin typeface="Arial"/>
                <a:ea typeface="Arial"/>
                <a:cs typeface="Arial"/>
                <a:sym typeface="Arial"/>
              </a:defRPr>
            </a:lvl9pPr>
          </a:lstStyle>
          <a:p/>
        </p:txBody>
      </p:sp>
      <p:sp>
        <p:nvSpPr>
          <p:cNvPr id="24" name="Google Shape;24;p5"/>
          <p:cNvSpPr txBox="1"/>
          <p:nvPr>
            <p:ph idx="11" type="ftr"/>
          </p:nvPr>
        </p:nvSpPr>
        <p:spPr>
          <a:xfrm>
            <a:off x="3028950" y="4767262"/>
            <a:ext cx="3086100" cy="27384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525"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525"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525"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525"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525"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525"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525"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525"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525" u="none" cap="none" strike="noStrike">
                <a:solidFill>
                  <a:srgbClr val="000000"/>
                </a:solidFill>
                <a:latin typeface="Arial"/>
                <a:ea typeface="Arial"/>
                <a:cs typeface="Arial"/>
                <a:sym typeface="Arial"/>
              </a:defRPr>
            </a:lvl9pPr>
          </a:lstStyle>
          <a:p/>
        </p:txBody>
      </p:sp>
      <p:sp>
        <p:nvSpPr>
          <p:cNvPr id="25" name="Google Shape;25;p5"/>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525"/>
              <a:buFont typeface="Arial"/>
              <a:buNone/>
              <a:defRPr b="0" i="0" sz="525"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525"/>
              <a:buFont typeface="Arial"/>
              <a:buNone/>
              <a:defRPr b="0" i="0" sz="525"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525"/>
              <a:buFont typeface="Arial"/>
              <a:buNone/>
              <a:defRPr b="0" i="0" sz="525"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525"/>
              <a:buFont typeface="Arial"/>
              <a:buNone/>
              <a:defRPr b="0" i="0" sz="525"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525"/>
              <a:buFont typeface="Arial"/>
              <a:buNone/>
              <a:defRPr b="0" i="0" sz="525"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525"/>
              <a:buFont typeface="Arial"/>
              <a:buNone/>
              <a:defRPr b="0" i="0" sz="525"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525"/>
              <a:buFont typeface="Arial"/>
              <a:buNone/>
              <a:defRPr b="0" i="0" sz="525"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525"/>
              <a:buFont typeface="Arial"/>
              <a:buNone/>
              <a:defRPr b="0" i="0" sz="525"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525"/>
              <a:buFont typeface="Arial"/>
              <a:buNone/>
              <a:defRPr b="0" i="0" sz="525"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3.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 name="Shape 5"/>
        <p:cNvGrpSpPr/>
        <p:nvPr/>
      </p:nvGrpSpPr>
      <p:grpSpPr>
        <a:xfrm>
          <a:off x="0" y="0"/>
          <a:ext cx="0" cy="0"/>
          <a:chOff x="0" y="0"/>
          <a:chExt cx="0" cy="0"/>
        </a:xfrm>
      </p:grpSpPr>
      <p:pic>
        <p:nvPicPr>
          <p:cNvPr id="6" name="Google Shape;6;p1"/>
          <p:cNvPicPr preferRelativeResize="0"/>
          <p:nvPr/>
        </p:nvPicPr>
        <p:blipFill rotWithShape="1">
          <a:blip r:embed="rId1">
            <a:alphaModFix/>
          </a:blip>
          <a:srcRect b="0" l="0" r="0" t="0"/>
          <a:stretch/>
        </p:blipFill>
        <p:spPr>
          <a:xfrm>
            <a:off x="0" y="0"/>
            <a:ext cx="9144000" cy="51435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17" name="Shape 17"/>
        <p:cNvGrpSpPr/>
        <p:nvPr/>
      </p:nvGrpSpPr>
      <p:grpSpPr>
        <a:xfrm>
          <a:off x="0" y="0"/>
          <a:ext cx="0" cy="0"/>
          <a:chOff x="0" y="0"/>
          <a:chExt cx="0" cy="0"/>
        </a:xfrm>
      </p:grpSpPr>
      <p:sp>
        <p:nvSpPr>
          <p:cNvPr id="18" name="Google Shape;18;p4"/>
          <p:cNvSpPr txBox="1"/>
          <p:nvPr>
            <p:ph type="title"/>
          </p:nvPr>
        </p:nvSpPr>
        <p:spPr>
          <a:xfrm>
            <a:off x="628650" y="273844"/>
            <a:ext cx="7886700" cy="577612"/>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535353"/>
              </a:buClr>
              <a:buSzPts val="10000"/>
              <a:buFont typeface="Source Sans Pro"/>
              <a:buNone/>
              <a:defRPr b="0" i="0" sz="10000" u="none" cap="none" strike="noStrike">
                <a:solidFill>
                  <a:srgbClr val="535353"/>
                </a:solidFill>
                <a:latin typeface="Source Sans Pro"/>
                <a:ea typeface="Source Sans Pro"/>
                <a:cs typeface="Source Sans Pro"/>
                <a:sym typeface="Source Sans Pro"/>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9" name="Google Shape;19;p4"/>
          <p:cNvSpPr txBox="1"/>
          <p:nvPr>
            <p:ph idx="1" type="body"/>
          </p:nvPr>
        </p:nvSpPr>
        <p:spPr>
          <a:xfrm>
            <a:off x="628650" y="966312"/>
            <a:ext cx="7886700" cy="326350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2000"/>
              </a:spcBef>
              <a:spcAft>
                <a:spcPts val="0"/>
              </a:spcAft>
              <a:buClr>
                <a:srgbClr val="5F6062"/>
              </a:buClr>
              <a:buSzPts val="6400"/>
              <a:buFont typeface="Source Sans Pro"/>
              <a:buNone/>
              <a:defRPr b="0" i="0" sz="6400" u="none" cap="none" strike="noStrike">
                <a:solidFill>
                  <a:srgbClr val="5F6062"/>
                </a:solidFill>
                <a:latin typeface="Source Sans Pro"/>
                <a:ea typeface="Source Sans Pro"/>
                <a:cs typeface="Source Sans Pro"/>
                <a:sym typeface="Source Sans Pro"/>
              </a:defRPr>
            </a:lvl1pPr>
            <a:lvl2pPr indent="-635000" lvl="1" marL="914400" marR="0" rtl="0" algn="l">
              <a:lnSpc>
                <a:spcPct val="90000"/>
              </a:lnSpc>
              <a:spcBef>
                <a:spcPts val="2000"/>
              </a:spcBef>
              <a:spcAft>
                <a:spcPts val="0"/>
              </a:spcAft>
              <a:buClr>
                <a:srgbClr val="5F6062"/>
              </a:buClr>
              <a:buSzPts val="6400"/>
              <a:buFont typeface="Source Sans Pro"/>
              <a:buChar char="•"/>
              <a:defRPr b="0" i="0" sz="6400" u="none" cap="none" strike="noStrike">
                <a:solidFill>
                  <a:srgbClr val="5F6062"/>
                </a:solidFill>
                <a:latin typeface="Source Sans Pro"/>
                <a:ea typeface="Source Sans Pro"/>
                <a:cs typeface="Source Sans Pro"/>
                <a:sym typeface="Source Sans Pro"/>
              </a:defRPr>
            </a:lvl2pPr>
            <a:lvl3pPr indent="-635000" lvl="2" marL="1371600" marR="0" rtl="0" algn="l">
              <a:lnSpc>
                <a:spcPct val="90000"/>
              </a:lnSpc>
              <a:spcBef>
                <a:spcPts val="2000"/>
              </a:spcBef>
              <a:spcAft>
                <a:spcPts val="0"/>
              </a:spcAft>
              <a:buClr>
                <a:srgbClr val="5F6062"/>
              </a:buClr>
              <a:buSzPts val="6400"/>
              <a:buFont typeface="Source Sans Pro"/>
              <a:buChar char="•"/>
              <a:defRPr b="0" i="0" sz="6400" u="none" cap="none" strike="noStrike">
                <a:solidFill>
                  <a:srgbClr val="5F6062"/>
                </a:solidFill>
                <a:latin typeface="Source Sans Pro"/>
                <a:ea typeface="Source Sans Pro"/>
                <a:cs typeface="Source Sans Pro"/>
                <a:sym typeface="Source Sans Pro"/>
              </a:defRPr>
            </a:lvl3pPr>
            <a:lvl4pPr indent="-635000" lvl="3" marL="1828800" marR="0" rtl="0" algn="l">
              <a:lnSpc>
                <a:spcPct val="90000"/>
              </a:lnSpc>
              <a:spcBef>
                <a:spcPts val="2000"/>
              </a:spcBef>
              <a:spcAft>
                <a:spcPts val="0"/>
              </a:spcAft>
              <a:buClr>
                <a:srgbClr val="5F6062"/>
              </a:buClr>
              <a:buSzPts val="6400"/>
              <a:buFont typeface="Source Sans Pro"/>
              <a:buChar char="•"/>
              <a:defRPr b="0" i="0" sz="6400" u="none" cap="none" strike="noStrike">
                <a:solidFill>
                  <a:srgbClr val="5F6062"/>
                </a:solidFill>
                <a:latin typeface="Source Sans Pro"/>
                <a:ea typeface="Source Sans Pro"/>
                <a:cs typeface="Source Sans Pro"/>
                <a:sym typeface="Source Sans Pro"/>
              </a:defRPr>
            </a:lvl4pPr>
            <a:lvl5pPr indent="-635000" lvl="4" marL="2286000" marR="0" rtl="0" algn="l">
              <a:lnSpc>
                <a:spcPct val="90000"/>
              </a:lnSpc>
              <a:spcBef>
                <a:spcPts val="2000"/>
              </a:spcBef>
              <a:spcAft>
                <a:spcPts val="0"/>
              </a:spcAft>
              <a:buClr>
                <a:srgbClr val="5F6062"/>
              </a:buClr>
              <a:buSzPts val="6400"/>
              <a:buFont typeface="Source Sans Pro"/>
              <a:buChar char="•"/>
              <a:defRPr b="0" i="0" sz="6400" u="none" cap="none" strike="noStrike">
                <a:solidFill>
                  <a:srgbClr val="5F6062"/>
                </a:solidFill>
                <a:latin typeface="Source Sans Pro"/>
                <a:ea typeface="Source Sans Pro"/>
                <a:cs typeface="Source Sans Pro"/>
                <a:sym typeface="Source Sans Pr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50"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info.pcxcorp.com/introducing-the-flx-mdc-90kw" TargetMode="External"/><Relationship Id="rId4" Type="http://schemas.openxmlformats.org/officeDocument/2006/relationships/hyperlink" Target="https://ocp-all.groups.io/g/OCP-MDC" TargetMode="External"/><Relationship Id="rId5" Type="http://schemas.openxmlformats.org/officeDocument/2006/relationships/hyperlink" Target="https://www.opencompute.org/documents/90kw-mdc-rev-f-package-pdf" TargetMode="External"/><Relationship Id="rId6" Type="http://schemas.openxmlformats.org/officeDocument/2006/relationships/hyperlink" Target="https://www.opencompute.org/documents/schneider-electric-standalone-90kw-modular-data-center-specification"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4.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4.png"/><Relationship Id="rId5" Type="http://schemas.openxmlformats.org/officeDocument/2006/relationships/image" Target="../media/image12.png"/><Relationship Id="rId6"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 name="Shape 29"/>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15"/>
          <p:cNvSpPr txBox="1"/>
          <p:nvPr/>
        </p:nvSpPr>
        <p:spPr>
          <a:xfrm>
            <a:off x="448087" y="1100175"/>
            <a:ext cx="4298032" cy="1919250"/>
          </a:xfrm>
          <a:prstGeom prst="rect">
            <a:avLst/>
          </a:prstGeom>
          <a:noFill/>
          <a:ln>
            <a:noFill/>
          </a:ln>
        </p:spPr>
        <p:txBody>
          <a:bodyPr anchorCtr="0" anchor="t" bIns="34275" lIns="34275" spcFirstLastPara="1" rIns="34275" wrap="square" tIns="34275">
            <a:noAutofit/>
          </a:bodyPr>
          <a:lstStyle/>
          <a:p>
            <a:pPr indent="-181769" lvl="0" marL="321469" marR="0" rtl="0" algn="l">
              <a:lnSpc>
                <a:spcPct val="100000"/>
              </a:lnSpc>
              <a:spcBef>
                <a:spcPts val="0"/>
              </a:spcBef>
              <a:spcAft>
                <a:spcPts val="0"/>
              </a:spcAft>
              <a:buClr>
                <a:srgbClr val="5F6062"/>
              </a:buClr>
              <a:buSzPts val="2200"/>
              <a:buFont typeface="Arial"/>
              <a:buNone/>
            </a:pPr>
            <a:r>
              <a:t/>
            </a:r>
            <a:endParaRPr b="0" i="0" sz="2200" u="none" cap="none" strike="noStrike">
              <a:solidFill>
                <a:srgbClr val="5F6062"/>
              </a:solidFill>
              <a:latin typeface="Source Sans Pro"/>
              <a:ea typeface="Source Sans Pro"/>
              <a:cs typeface="Source Sans Pro"/>
              <a:sym typeface="Source Sans Pro"/>
            </a:endParaRPr>
          </a:p>
        </p:txBody>
      </p:sp>
      <p:sp>
        <p:nvSpPr>
          <p:cNvPr id="100" name="Google Shape;100;p15"/>
          <p:cNvSpPr txBox="1"/>
          <p:nvPr>
            <p:ph type="title"/>
          </p:nvPr>
        </p:nvSpPr>
        <p:spPr>
          <a:xfrm>
            <a:off x="377825" y="274638"/>
            <a:ext cx="7886700" cy="600075"/>
          </a:xfrm>
          <a:prstGeom prst="rect">
            <a:avLst/>
          </a:prstGeom>
          <a:noFill/>
          <a:ln>
            <a:noFill/>
          </a:ln>
        </p:spPr>
        <p:txBody>
          <a:bodyPr anchorCtr="0" anchor="ctr" bIns="17125" lIns="34275" spcFirstLastPara="1" rIns="34275" wrap="square" tIns="17125">
            <a:noAutofit/>
          </a:bodyPr>
          <a:lstStyle/>
          <a:p>
            <a:pPr indent="0" lvl="0" marL="0" rtl="0" algn="l">
              <a:lnSpc>
                <a:spcPct val="90000"/>
              </a:lnSpc>
              <a:spcBef>
                <a:spcPts val="0"/>
              </a:spcBef>
              <a:spcAft>
                <a:spcPts val="0"/>
              </a:spcAft>
              <a:buSzPts val="10000"/>
              <a:buNone/>
            </a:pPr>
            <a:r>
              <a:rPr lang="en-US" sz="3750">
                <a:solidFill>
                  <a:srgbClr val="5F6062"/>
                </a:solidFill>
              </a:rPr>
              <a:t>Product Info</a:t>
            </a:r>
            <a:endParaRPr sz="3750">
              <a:solidFill>
                <a:srgbClr val="5F6062"/>
              </a:solidFill>
            </a:endParaRPr>
          </a:p>
        </p:txBody>
      </p:sp>
      <p:pic>
        <p:nvPicPr>
          <p:cNvPr id="101" name="Google Shape;101;p15"/>
          <p:cNvPicPr preferRelativeResize="0"/>
          <p:nvPr/>
        </p:nvPicPr>
        <p:blipFill rotWithShape="1">
          <a:blip r:embed="rId3">
            <a:alphaModFix/>
          </a:blip>
          <a:srcRect b="0" l="0" r="0" t="0"/>
          <a:stretch/>
        </p:blipFill>
        <p:spPr>
          <a:xfrm>
            <a:off x="6975758" y="274638"/>
            <a:ext cx="1720155" cy="1597287"/>
          </a:xfrm>
          <a:prstGeom prst="rect">
            <a:avLst/>
          </a:prstGeom>
          <a:noFill/>
          <a:ln>
            <a:noFill/>
          </a:ln>
        </p:spPr>
      </p:pic>
      <p:pic>
        <p:nvPicPr>
          <p:cNvPr id="102" name="Google Shape;102;p15"/>
          <p:cNvPicPr preferRelativeResize="0"/>
          <p:nvPr/>
        </p:nvPicPr>
        <p:blipFill rotWithShape="1">
          <a:blip r:embed="rId4">
            <a:alphaModFix/>
          </a:blip>
          <a:srcRect b="0" l="0" r="0" t="0"/>
          <a:stretch/>
        </p:blipFill>
        <p:spPr>
          <a:xfrm>
            <a:off x="2016447" y="874713"/>
            <a:ext cx="3844492" cy="402280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Google Shape;107;p16"/>
          <p:cNvSpPr txBox="1"/>
          <p:nvPr/>
        </p:nvSpPr>
        <p:spPr>
          <a:xfrm>
            <a:off x="448087" y="1100175"/>
            <a:ext cx="4298032" cy="1919250"/>
          </a:xfrm>
          <a:prstGeom prst="rect">
            <a:avLst/>
          </a:prstGeom>
          <a:noFill/>
          <a:ln>
            <a:noFill/>
          </a:ln>
        </p:spPr>
        <p:txBody>
          <a:bodyPr anchorCtr="0" anchor="t" bIns="34275" lIns="34275" spcFirstLastPara="1" rIns="34275" wrap="square" tIns="34275">
            <a:noAutofit/>
          </a:bodyPr>
          <a:lstStyle/>
          <a:p>
            <a:pPr indent="-181769" lvl="0" marL="321469" marR="0" rtl="0" algn="l">
              <a:lnSpc>
                <a:spcPct val="100000"/>
              </a:lnSpc>
              <a:spcBef>
                <a:spcPts val="0"/>
              </a:spcBef>
              <a:spcAft>
                <a:spcPts val="0"/>
              </a:spcAft>
              <a:buClr>
                <a:srgbClr val="5F6062"/>
              </a:buClr>
              <a:buSzPts val="2200"/>
              <a:buFont typeface="Arial"/>
              <a:buNone/>
            </a:pPr>
            <a:r>
              <a:t/>
            </a:r>
            <a:endParaRPr b="0" i="0" sz="2200" u="none" cap="none" strike="noStrike">
              <a:solidFill>
                <a:srgbClr val="5F6062"/>
              </a:solidFill>
              <a:latin typeface="Source Sans Pro"/>
              <a:ea typeface="Source Sans Pro"/>
              <a:cs typeface="Source Sans Pro"/>
              <a:sym typeface="Source Sans Pro"/>
            </a:endParaRPr>
          </a:p>
        </p:txBody>
      </p:sp>
      <p:sp>
        <p:nvSpPr>
          <p:cNvPr id="108" name="Google Shape;108;p16"/>
          <p:cNvSpPr txBox="1"/>
          <p:nvPr>
            <p:ph type="title"/>
          </p:nvPr>
        </p:nvSpPr>
        <p:spPr>
          <a:xfrm>
            <a:off x="377825" y="274638"/>
            <a:ext cx="7886700" cy="600075"/>
          </a:xfrm>
          <a:prstGeom prst="rect">
            <a:avLst/>
          </a:prstGeom>
          <a:noFill/>
          <a:ln>
            <a:noFill/>
          </a:ln>
        </p:spPr>
        <p:txBody>
          <a:bodyPr anchorCtr="0" anchor="ctr" bIns="17125" lIns="34275" spcFirstLastPara="1" rIns="34275" wrap="square" tIns="17125">
            <a:noAutofit/>
          </a:bodyPr>
          <a:lstStyle/>
          <a:p>
            <a:pPr indent="0" lvl="0" marL="0" rtl="0" algn="l">
              <a:lnSpc>
                <a:spcPct val="90000"/>
              </a:lnSpc>
              <a:spcBef>
                <a:spcPts val="0"/>
              </a:spcBef>
              <a:spcAft>
                <a:spcPts val="0"/>
              </a:spcAft>
              <a:buSzPts val="10000"/>
              <a:buNone/>
            </a:pPr>
            <a:r>
              <a:rPr lang="en-US" sz="3750">
                <a:solidFill>
                  <a:srgbClr val="5F6062"/>
                </a:solidFill>
              </a:rPr>
              <a:t>OCP Tenets</a:t>
            </a:r>
            <a:endParaRPr sz="3750">
              <a:solidFill>
                <a:srgbClr val="5F6062"/>
              </a:solidFill>
            </a:endParaRPr>
          </a:p>
        </p:txBody>
      </p:sp>
      <p:pic>
        <p:nvPicPr>
          <p:cNvPr id="109" name="Google Shape;109;p16"/>
          <p:cNvPicPr preferRelativeResize="0"/>
          <p:nvPr/>
        </p:nvPicPr>
        <p:blipFill rotWithShape="1">
          <a:blip r:embed="rId3">
            <a:alphaModFix/>
          </a:blip>
          <a:srcRect b="0" l="0" r="0" t="0"/>
          <a:stretch/>
        </p:blipFill>
        <p:spPr>
          <a:xfrm>
            <a:off x="6975758" y="274638"/>
            <a:ext cx="1720155" cy="1597287"/>
          </a:xfrm>
          <a:prstGeom prst="rect">
            <a:avLst/>
          </a:prstGeom>
          <a:noFill/>
          <a:ln>
            <a:noFill/>
          </a:ln>
        </p:spPr>
      </p:pic>
      <p:sp>
        <p:nvSpPr>
          <p:cNvPr id="110" name="Google Shape;110;p16"/>
          <p:cNvSpPr txBox="1"/>
          <p:nvPr/>
        </p:nvSpPr>
        <p:spPr>
          <a:xfrm>
            <a:off x="448087" y="690883"/>
            <a:ext cx="6769142" cy="4657084"/>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2000"/>
              </a:spcBef>
              <a:spcAft>
                <a:spcPts val="0"/>
              </a:spcAft>
              <a:buClr>
                <a:srgbClr val="5F6062"/>
              </a:buClr>
              <a:buSzPts val="6400"/>
              <a:buFont typeface="Source Sans Pro"/>
              <a:buNone/>
            </a:pPr>
            <a:r>
              <a:rPr b="0" i="0" lang="en-US" sz="1800" u="sng" cap="none" strike="noStrike">
                <a:solidFill>
                  <a:srgbClr val="5F6062"/>
                </a:solidFill>
                <a:latin typeface="Source Sans Pro"/>
                <a:ea typeface="Source Sans Pro"/>
                <a:cs typeface="Source Sans Pro"/>
                <a:sym typeface="Source Sans Pro"/>
              </a:rPr>
              <a:t>Efficiency</a:t>
            </a:r>
            <a:endParaRPr b="0" i="0" sz="1400" u="none" cap="none" strike="noStrike">
              <a:solidFill>
                <a:srgbClr val="000000"/>
              </a:solidFill>
              <a:latin typeface="Arial"/>
              <a:ea typeface="Arial"/>
              <a:cs typeface="Arial"/>
              <a:sym typeface="Arial"/>
            </a:endParaRPr>
          </a:p>
          <a:p>
            <a:pPr indent="-228600" lvl="0" marL="457200" marR="0" rtl="0" algn="l">
              <a:lnSpc>
                <a:spcPct val="90000"/>
              </a:lnSpc>
              <a:spcBef>
                <a:spcPts val="600"/>
              </a:spcBef>
              <a:spcAft>
                <a:spcPts val="0"/>
              </a:spcAft>
              <a:buClr>
                <a:srgbClr val="5F6062"/>
              </a:buClr>
              <a:buSzPts val="6400"/>
              <a:buFont typeface="Source Sans Pro"/>
              <a:buNone/>
            </a:pPr>
            <a:r>
              <a:rPr b="0" i="0" lang="en-US" sz="1200" u="none" cap="none" strike="noStrike">
                <a:solidFill>
                  <a:srgbClr val="5F6062"/>
                </a:solidFill>
                <a:latin typeface="Source Sans Pro"/>
                <a:ea typeface="Source Sans Pro"/>
                <a:cs typeface="Source Sans Pro"/>
                <a:sym typeface="Source Sans Pro"/>
              </a:rPr>
              <a:t>Prefabricated modules allow for manufacturing and deployment efficient, minimizing the amount of work and waste onsite.  The base design of this module is in row to reduce stranded capacity with hot aisle containment.</a:t>
            </a:r>
            <a:endParaRPr b="0" i="0" sz="1400" u="none" cap="none" strike="noStrike">
              <a:solidFill>
                <a:srgbClr val="000000"/>
              </a:solidFill>
              <a:latin typeface="Arial"/>
              <a:ea typeface="Arial"/>
              <a:cs typeface="Arial"/>
              <a:sym typeface="Arial"/>
            </a:endParaRPr>
          </a:p>
          <a:p>
            <a:pPr indent="-228600" lvl="0" marL="457200" marR="0" rtl="0" algn="l">
              <a:lnSpc>
                <a:spcPct val="90000"/>
              </a:lnSpc>
              <a:spcBef>
                <a:spcPts val="600"/>
              </a:spcBef>
              <a:spcAft>
                <a:spcPts val="0"/>
              </a:spcAft>
              <a:buClr>
                <a:srgbClr val="5F6062"/>
              </a:buClr>
              <a:buSzPts val="6400"/>
              <a:buFont typeface="Source Sans Pro"/>
              <a:buNone/>
            </a:pPr>
            <a:r>
              <a:rPr b="0" i="0" lang="en-US" sz="1800" u="sng" cap="none" strike="noStrike">
                <a:solidFill>
                  <a:srgbClr val="5F6062"/>
                </a:solidFill>
                <a:latin typeface="Source Sans Pro"/>
                <a:ea typeface="Source Sans Pro"/>
                <a:cs typeface="Source Sans Pro"/>
                <a:sym typeface="Source Sans Pro"/>
              </a:rPr>
              <a:t>Scalability</a:t>
            </a:r>
            <a:endParaRPr b="0" i="0" sz="1400" u="none" cap="none" strike="noStrike">
              <a:solidFill>
                <a:srgbClr val="000000"/>
              </a:solidFill>
              <a:latin typeface="Arial"/>
              <a:ea typeface="Arial"/>
              <a:cs typeface="Arial"/>
              <a:sym typeface="Arial"/>
            </a:endParaRPr>
          </a:p>
          <a:p>
            <a:pPr indent="-228600" lvl="0" marL="457200" marR="0" rtl="0" algn="l">
              <a:lnSpc>
                <a:spcPct val="90000"/>
              </a:lnSpc>
              <a:spcBef>
                <a:spcPts val="600"/>
              </a:spcBef>
              <a:spcAft>
                <a:spcPts val="0"/>
              </a:spcAft>
              <a:buClr>
                <a:srgbClr val="5F6062"/>
              </a:buClr>
              <a:buSzPts val="6400"/>
              <a:buFont typeface="Source Sans Pro"/>
              <a:buNone/>
            </a:pPr>
            <a:r>
              <a:rPr b="0" i="0" lang="en-US" sz="1200" u="none" cap="none" strike="noStrike">
                <a:solidFill>
                  <a:srgbClr val="5F6062"/>
                </a:solidFill>
                <a:latin typeface="Source Sans Pro"/>
                <a:ea typeface="Source Sans Pro"/>
                <a:cs typeface="Source Sans Pro"/>
                <a:sym typeface="Source Sans Pro"/>
              </a:rPr>
              <a:t>This design is for Data Centers for up to 14 racks and it scales well below that requirement, for customers who look for “pay as you grow” solutions additional modules are easily added.</a:t>
            </a:r>
            <a:endParaRPr b="0" i="0" sz="1400" u="none" cap="none" strike="noStrike">
              <a:solidFill>
                <a:srgbClr val="000000"/>
              </a:solidFill>
              <a:latin typeface="Arial"/>
              <a:ea typeface="Arial"/>
              <a:cs typeface="Arial"/>
              <a:sym typeface="Arial"/>
            </a:endParaRPr>
          </a:p>
          <a:p>
            <a:pPr indent="-228600" lvl="0" marL="457200" marR="0" rtl="0" algn="l">
              <a:lnSpc>
                <a:spcPct val="90000"/>
              </a:lnSpc>
              <a:spcBef>
                <a:spcPts val="2000"/>
              </a:spcBef>
              <a:spcAft>
                <a:spcPts val="0"/>
              </a:spcAft>
              <a:buClr>
                <a:srgbClr val="5F6062"/>
              </a:buClr>
              <a:buSzPts val="6400"/>
              <a:buFont typeface="Source Sans Pro"/>
              <a:buNone/>
            </a:pPr>
            <a:r>
              <a:rPr b="0" i="0" lang="en-US" sz="1800" u="sng" cap="none" strike="noStrike">
                <a:solidFill>
                  <a:srgbClr val="5F6062"/>
                </a:solidFill>
                <a:latin typeface="Source Sans Pro"/>
                <a:ea typeface="Source Sans Pro"/>
                <a:cs typeface="Source Sans Pro"/>
                <a:sym typeface="Source Sans Pro"/>
              </a:rPr>
              <a:t>Openness</a:t>
            </a:r>
            <a:endParaRPr b="0" i="0" sz="1400" u="none" cap="none" strike="noStrike">
              <a:solidFill>
                <a:srgbClr val="000000"/>
              </a:solidFill>
              <a:latin typeface="Arial"/>
              <a:ea typeface="Arial"/>
              <a:cs typeface="Arial"/>
              <a:sym typeface="Arial"/>
            </a:endParaRPr>
          </a:p>
          <a:p>
            <a:pPr indent="-228600" lvl="0" marL="457200" marR="0" rtl="0" algn="l">
              <a:lnSpc>
                <a:spcPct val="90000"/>
              </a:lnSpc>
              <a:spcBef>
                <a:spcPts val="600"/>
              </a:spcBef>
              <a:spcAft>
                <a:spcPts val="0"/>
              </a:spcAft>
              <a:buClr>
                <a:srgbClr val="5F6062"/>
              </a:buClr>
              <a:buSzPts val="6400"/>
              <a:buFont typeface="Source Sans Pro"/>
              <a:buNone/>
            </a:pPr>
            <a:r>
              <a:rPr b="0" i="0" lang="en-US" sz="1200" u="none" cap="none" strike="noStrike">
                <a:solidFill>
                  <a:srgbClr val="5F6062"/>
                </a:solidFill>
                <a:latin typeface="Source Sans Pro"/>
                <a:ea typeface="Source Sans Pro"/>
                <a:cs typeface="Source Sans Pro"/>
                <a:sym typeface="Source Sans Pro"/>
              </a:rPr>
              <a:t>This specification will allow multiple vendors to bid on the same concept, giving users choice and supply chain redundancy.</a:t>
            </a:r>
            <a:endParaRPr b="0" i="0" sz="1400" u="none" cap="none" strike="noStrike">
              <a:solidFill>
                <a:srgbClr val="000000"/>
              </a:solidFill>
              <a:latin typeface="Arial"/>
              <a:ea typeface="Arial"/>
              <a:cs typeface="Arial"/>
              <a:sym typeface="Arial"/>
            </a:endParaRPr>
          </a:p>
          <a:p>
            <a:pPr indent="-228600" lvl="0" marL="457200" marR="0" rtl="0" algn="l">
              <a:lnSpc>
                <a:spcPct val="90000"/>
              </a:lnSpc>
              <a:spcBef>
                <a:spcPts val="2000"/>
              </a:spcBef>
              <a:spcAft>
                <a:spcPts val="0"/>
              </a:spcAft>
              <a:buClr>
                <a:srgbClr val="5F6062"/>
              </a:buClr>
              <a:buSzPts val="6400"/>
              <a:buFont typeface="Source Sans Pro"/>
              <a:buNone/>
            </a:pPr>
            <a:r>
              <a:rPr b="0" i="0" lang="en-US" sz="1800" u="sng" cap="none" strike="noStrike">
                <a:solidFill>
                  <a:srgbClr val="5F6062"/>
                </a:solidFill>
                <a:latin typeface="Source Sans Pro"/>
                <a:ea typeface="Source Sans Pro"/>
                <a:cs typeface="Source Sans Pro"/>
                <a:sym typeface="Source Sans Pro"/>
              </a:rPr>
              <a:t>Impact</a:t>
            </a:r>
            <a:endParaRPr b="0" i="0" sz="1400" u="none" cap="none" strike="noStrike">
              <a:solidFill>
                <a:srgbClr val="000000"/>
              </a:solidFill>
              <a:latin typeface="Arial"/>
              <a:ea typeface="Arial"/>
              <a:cs typeface="Arial"/>
              <a:sym typeface="Arial"/>
            </a:endParaRPr>
          </a:p>
          <a:p>
            <a:pPr indent="-228600" lvl="0" marL="457200" marR="0" rtl="0" algn="l">
              <a:lnSpc>
                <a:spcPct val="90000"/>
              </a:lnSpc>
              <a:spcBef>
                <a:spcPts val="600"/>
              </a:spcBef>
              <a:spcAft>
                <a:spcPts val="0"/>
              </a:spcAft>
              <a:buClr>
                <a:srgbClr val="5F6062"/>
              </a:buClr>
              <a:buSzPts val="6400"/>
              <a:buFont typeface="Source Sans Pro"/>
              <a:buNone/>
            </a:pPr>
            <a:r>
              <a:rPr b="0" i="0" lang="en-US" sz="1200" u="none" cap="none" strike="noStrike">
                <a:solidFill>
                  <a:srgbClr val="5F6062"/>
                </a:solidFill>
                <a:latin typeface="Source Sans Pro"/>
                <a:ea typeface="Source Sans Pro"/>
                <a:cs typeface="Source Sans Pro"/>
                <a:sym typeface="Source Sans Pro"/>
              </a:rPr>
              <a:t>This effort is the industry’s first attempt to standardize how prefabricated MDCs are described.  If adopted and further developed, it will vastly improve the efficiency in which customers and vendors specify MDCs.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17"/>
          <p:cNvSpPr txBox="1"/>
          <p:nvPr>
            <p:ph type="title"/>
          </p:nvPr>
        </p:nvSpPr>
        <p:spPr>
          <a:xfrm>
            <a:off x="469491" y="273844"/>
            <a:ext cx="7886700" cy="600525"/>
          </a:xfrm>
          <a:prstGeom prst="rect">
            <a:avLst/>
          </a:prstGeom>
          <a:noFill/>
          <a:ln>
            <a:noFill/>
          </a:ln>
        </p:spPr>
        <p:txBody>
          <a:bodyPr anchorCtr="0" anchor="ctr" bIns="17125" lIns="34275" spcFirstLastPara="1" rIns="34275" wrap="square" tIns="17125">
            <a:noAutofit/>
          </a:bodyPr>
          <a:lstStyle/>
          <a:p>
            <a:pPr indent="0" lvl="0" marL="0" rtl="0" algn="l">
              <a:lnSpc>
                <a:spcPct val="90000"/>
              </a:lnSpc>
              <a:spcBef>
                <a:spcPts val="0"/>
              </a:spcBef>
              <a:spcAft>
                <a:spcPts val="0"/>
              </a:spcAft>
              <a:buSzPts val="10000"/>
              <a:buNone/>
            </a:pPr>
            <a:r>
              <a:rPr lang="en-US" sz="3750">
                <a:solidFill>
                  <a:srgbClr val="5F6062"/>
                </a:solidFill>
              </a:rPr>
              <a:t>Find it!</a:t>
            </a:r>
            <a:endParaRPr sz="3750">
              <a:solidFill>
                <a:srgbClr val="FF0000"/>
              </a:solidFill>
            </a:endParaRPr>
          </a:p>
        </p:txBody>
      </p:sp>
      <p:sp>
        <p:nvSpPr>
          <p:cNvPr id="116" name="Google Shape;116;p17"/>
          <p:cNvSpPr txBox="1"/>
          <p:nvPr/>
        </p:nvSpPr>
        <p:spPr>
          <a:xfrm>
            <a:off x="448087" y="1100174"/>
            <a:ext cx="7886700" cy="3548025"/>
          </a:xfrm>
          <a:prstGeom prst="rect">
            <a:avLst/>
          </a:prstGeom>
          <a:no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5F6062"/>
                </a:solidFill>
                <a:latin typeface="Source Sans Pro"/>
                <a:ea typeface="Source Sans Pro"/>
                <a:cs typeface="Source Sans Pro"/>
                <a:sym typeface="Source Sans Pro"/>
              </a:rPr>
              <a:t>Where to find: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70000"/>
              </a:lnSpc>
              <a:spcBef>
                <a:spcPts val="0"/>
              </a:spcBef>
              <a:spcAft>
                <a:spcPts val="0"/>
              </a:spcAft>
              <a:buClr>
                <a:srgbClr val="000000"/>
              </a:buClr>
              <a:buSzPts val="4000"/>
              <a:buFont typeface="Arial"/>
              <a:buNone/>
            </a:pPr>
            <a:br>
              <a:rPr b="0" i="0" lang="en-US" sz="4000" u="none" cap="none" strike="noStrike">
                <a:solidFill>
                  <a:srgbClr val="000000"/>
                </a:solidFill>
                <a:latin typeface="Arial"/>
                <a:ea typeface="Arial"/>
                <a:cs typeface="Arial"/>
                <a:sym typeface="Arial"/>
              </a:rPr>
            </a:br>
            <a:endParaRPr b="0" i="0" sz="4000" u="none" cap="none" strike="noStrike">
              <a:solidFill>
                <a:srgbClr val="000000"/>
              </a:solidFill>
              <a:latin typeface="Arial"/>
              <a:ea typeface="Arial"/>
              <a:cs typeface="Arial"/>
              <a:sym typeface="Arial"/>
            </a:endParaRPr>
          </a:p>
          <a:p>
            <a:pPr indent="0" lvl="0" marL="0" marR="0" rtl="0" algn="l">
              <a:lnSpc>
                <a:spcPct val="70000"/>
              </a:lnSpc>
              <a:spcBef>
                <a:spcPts val="0"/>
              </a:spcBef>
              <a:spcAft>
                <a:spcPts val="0"/>
              </a:spcAft>
              <a:buClr>
                <a:srgbClr val="000000"/>
              </a:buClr>
              <a:buSzPts val="4000"/>
              <a:buFont typeface="Arial"/>
              <a:buNone/>
            </a:pPr>
            <a:r>
              <a:t/>
            </a:r>
            <a:endParaRPr b="0" i="0" sz="4000" u="none" cap="none" strike="noStrike">
              <a:solidFill>
                <a:srgbClr val="000000"/>
              </a:solidFill>
              <a:latin typeface="Arial"/>
              <a:ea typeface="Arial"/>
              <a:cs typeface="Arial"/>
              <a:sym typeface="Arial"/>
            </a:endParaRPr>
          </a:p>
          <a:p>
            <a:pPr indent="0" lvl="0" marL="0" marR="0" rtl="0" algn="l">
              <a:lnSpc>
                <a:spcPct val="7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pic>
        <p:nvPicPr>
          <p:cNvPr id="117" name="Google Shape;117;p17"/>
          <p:cNvPicPr preferRelativeResize="0"/>
          <p:nvPr/>
        </p:nvPicPr>
        <p:blipFill rotWithShape="1">
          <a:blip r:embed="rId3">
            <a:alphaModFix/>
          </a:blip>
          <a:srcRect b="0" l="0" r="0" t="0"/>
          <a:stretch/>
        </p:blipFill>
        <p:spPr>
          <a:xfrm>
            <a:off x="1954665" y="1549400"/>
            <a:ext cx="4916352" cy="2939256"/>
          </a:xfrm>
          <a:prstGeom prst="rect">
            <a:avLst/>
          </a:prstGeom>
          <a:noFill/>
          <a:ln cap="flat" cmpd="sng" w="9525">
            <a:solidFill>
              <a:schemeClr val="accent1"/>
            </a:solidFill>
            <a:prstDash val="solid"/>
            <a:round/>
            <a:headEnd len="sm" w="sm" type="none"/>
            <a:tailEnd len="sm" w="sm" type="none"/>
          </a:ln>
        </p:spPr>
      </p:pic>
      <p:cxnSp>
        <p:nvCxnSpPr>
          <p:cNvPr id="118" name="Google Shape;118;p17"/>
          <p:cNvCxnSpPr/>
          <p:nvPr/>
        </p:nvCxnSpPr>
        <p:spPr>
          <a:xfrm>
            <a:off x="3731036" y="1694657"/>
            <a:ext cx="660401" cy="426243"/>
          </a:xfrm>
          <a:prstGeom prst="straightConnector1">
            <a:avLst/>
          </a:prstGeom>
          <a:noFill/>
          <a:ln cap="flat" cmpd="sng" w="57150">
            <a:solidFill>
              <a:srgbClr val="EB792A"/>
            </a:solidFill>
            <a:prstDash val="solid"/>
            <a:round/>
            <a:headEnd len="sm" w="sm" type="none"/>
            <a:tailEnd len="med" w="med" type="triangl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p18"/>
          <p:cNvSpPr txBox="1"/>
          <p:nvPr>
            <p:ph type="title"/>
          </p:nvPr>
        </p:nvSpPr>
        <p:spPr>
          <a:xfrm>
            <a:off x="469491" y="273844"/>
            <a:ext cx="7886700" cy="600525"/>
          </a:xfrm>
          <a:prstGeom prst="rect">
            <a:avLst/>
          </a:prstGeom>
          <a:noFill/>
          <a:ln>
            <a:noFill/>
          </a:ln>
        </p:spPr>
        <p:txBody>
          <a:bodyPr anchorCtr="0" anchor="ctr" bIns="17125" lIns="34275" spcFirstLastPara="1" rIns="34275" wrap="square" tIns="17125">
            <a:noAutofit/>
          </a:bodyPr>
          <a:lstStyle/>
          <a:p>
            <a:pPr indent="0" lvl="0" marL="0" rtl="0" algn="l">
              <a:lnSpc>
                <a:spcPct val="90000"/>
              </a:lnSpc>
              <a:spcBef>
                <a:spcPts val="0"/>
              </a:spcBef>
              <a:spcAft>
                <a:spcPts val="0"/>
              </a:spcAft>
              <a:buSzPts val="10000"/>
              <a:buNone/>
            </a:pPr>
            <a:r>
              <a:rPr lang="en-US" sz="3750">
                <a:solidFill>
                  <a:srgbClr val="5F6062"/>
                </a:solidFill>
              </a:rPr>
              <a:t>Find it!</a:t>
            </a:r>
            <a:endParaRPr sz="3750">
              <a:solidFill>
                <a:srgbClr val="FF0000"/>
              </a:solidFill>
            </a:endParaRPr>
          </a:p>
        </p:txBody>
      </p:sp>
      <p:pic>
        <p:nvPicPr>
          <p:cNvPr id="124" name="Google Shape;124;p18"/>
          <p:cNvPicPr preferRelativeResize="0"/>
          <p:nvPr/>
        </p:nvPicPr>
        <p:blipFill rotWithShape="1">
          <a:blip r:embed="rId3">
            <a:alphaModFix/>
          </a:blip>
          <a:srcRect b="0" l="0" r="0" t="0"/>
          <a:stretch/>
        </p:blipFill>
        <p:spPr>
          <a:xfrm>
            <a:off x="1663700" y="789951"/>
            <a:ext cx="5791182" cy="3548026"/>
          </a:xfrm>
          <a:prstGeom prst="rect">
            <a:avLst/>
          </a:prstGeom>
          <a:noFill/>
          <a:ln>
            <a:noFill/>
          </a:ln>
        </p:spPr>
      </p:pic>
      <p:cxnSp>
        <p:nvCxnSpPr>
          <p:cNvPr id="125" name="Google Shape;125;p18"/>
          <p:cNvCxnSpPr/>
          <p:nvPr/>
        </p:nvCxnSpPr>
        <p:spPr>
          <a:xfrm flipH="1">
            <a:off x="2905537" y="2806700"/>
            <a:ext cx="574263" cy="292100"/>
          </a:xfrm>
          <a:prstGeom prst="straightConnector1">
            <a:avLst/>
          </a:prstGeom>
          <a:noFill/>
          <a:ln cap="flat" cmpd="sng" w="57150">
            <a:solidFill>
              <a:srgbClr val="EB792A"/>
            </a:solidFill>
            <a:prstDash val="solid"/>
            <a:round/>
            <a:headEnd len="sm" w="sm" type="none"/>
            <a:tailEnd len="med" w="med" type="triangl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Google Shape;130;p19"/>
          <p:cNvSpPr txBox="1"/>
          <p:nvPr>
            <p:ph type="title"/>
          </p:nvPr>
        </p:nvSpPr>
        <p:spPr>
          <a:xfrm>
            <a:off x="469491" y="273844"/>
            <a:ext cx="7886700" cy="600525"/>
          </a:xfrm>
          <a:prstGeom prst="rect">
            <a:avLst/>
          </a:prstGeom>
          <a:noFill/>
          <a:ln>
            <a:noFill/>
          </a:ln>
        </p:spPr>
        <p:txBody>
          <a:bodyPr anchorCtr="0" anchor="ctr" bIns="17125" lIns="34275" spcFirstLastPara="1" rIns="34275" wrap="square" tIns="17125">
            <a:noAutofit/>
          </a:bodyPr>
          <a:lstStyle/>
          <a:p>
            <a:pPr indent="0" lvl="0" marL="0" rtl="0" algn="l">
              <a:lnSpc>
                <a:spcPct val="90000"/>
              </a:lnSpc>
              <a:spcBef>
                <a:spcPts val="0"/>
              </a:spcBef>
              <a:spcAft>
                <a:spcPts val="0"/>
              </a:spcAft>
              <a:buSzPts val="10000"/>
              <a:buNone/>
            </a:pPr>
            <a:r>
              <a:rPr lang="en-US" sz="3750">
                <a:solidFill>
                  <a:srgbClr val="5F6062"/>
                </a:solidFill>
              </a:rPr>
              <a:t>Evolve MDC with us!</a:t>
            </a:r>
            <a:endParaRPr sz="3750">
              <a:solidFill>
                <a:srgbClr val="FF0000"/>
              </a:solidFill>
            </a:endParaRPr>
          </a:p>
        </p:txBody>
      </p:sp>
      <p:pic>
        <p:nvPicPr>
          <p:cNvPr id="131" name="Google Shape;131;p19"/>
          <p:cNvPicPr preferRelativeResize="0"/>
          <p:nvPr/>
        </p:nvPicPr>
        <p:blipFill rotWithShape="1">
          <a:blip r:embed="rId3">
            <a:alphaModFix/>
          </a:blip>
          <a:srcRect b="0" l="0" r="0" t="0"/>
          <a:stretch/>
        </p:blipFill>
        <p:spPr>
          <a:xfrm>
            <a:off x="1454150" y="967925"/>
            <a:ext cx="6235700" cy="332851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Google Shape;136;p20"/>
          <p:cNvSpPr txBox="1"/>
          <p:nvPr>
            <p:ph type="title"/>
          </p:nvPr>
        </p:nvSpPr>
        <p:spPr>
          <a:xfrm>
            <a:off x="469491" y="273844"/>
            <a:ext cx="7886700" cy="600525"/>
          </a:xfrm>
          <a:prstGeom prst="rect">
            <a:avLst/>
          </a:prstGeom>
          <a:noFill/>
          <a:ln>
            <a:noFill/>
          </a:ln>
        </p:spPr>
        <p:txBody>
          <a:bodyPr anchorCtr="0" anchor="ctr" bIns="17125" lIns="34275" spcFirstLastPara="1" rIns="34275" wrap="square" tIns="17125">
            <a:noAutofit/>
          </a:bodyPr>
          <a:lstStyle/>
          <a:p>
            <a:pPr indent="0" lvl="0" marL="0" rtl="0" algn="l">
              <a:lnSpc>
                <a:spcPct val="90000"/>
              </a:lnSpc>
              <a:spcBef>
                <a:spcPts val="0"/>
              </a:spcBef>
              <a:spcAft>
                <a:spcPts val="0"/>
              </a:spcAft>
              <a:buSzPts val="10000"/>
              <a:buNone/>
            </a:pPr>
            <a:r>
              <a:rPr lang="en-US" sz="3750">
                <a:solidFill>
                  <a:srgbClr val="5F6062"/>
                </a:solidFill>
              </a:rPr>
              <a:t>Evolve MDC with us!</a:t>
            </a:r>
            <a:endParaRPr sz="3750">
              <a:solidFill>
                <a:srgbClr val="FF0000"/>
              </a:solidFill>
            </a:endParaRPr>
          </a:p>
        </p:txBody>
      </p:sp>
      <p:sp>
        <p:nvSpPr>
          <p:cNvPr id="137" name="Google Shape;137;p20"/>
          <p:cNvSpPr txBox="1"/>
          <p:nvPr/>
        </p:nvSpPr>
        <p:spPr>
          <a:xfrm>
            <a:off x="448087" y="1100174"/>
            <a:ext cx="7886700" cy="3548025"/>
          </a:xfrm>
          <a:prstGeom prst="rect">
            <a:avLst/>
          </a:prstGeom>
          <a:no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chemeClr val="dk1"/>
                </a:solidFill>
                <a:latin typeface="Source Sans Pro"/>
                <a:ea typeface="Source Sans Pro"/>
                <a:cs typeface="Source Sans Pro"/>
                <a:sym typeface="Source Sans Pro"/>
              </a:rPr>
              <a:t>PCX Corp Site:</a:t>
            </a:r>
            <a:r>
              <a:rPr b="0" i="0" lang="en-US" sz="2200" u="sng" cap="none" strike="noStrike">
                <a:solidFill>
                  <a:schemeClr val="hlink"/>
                </a:solidFill>
                <a:latin typeface="Source Sans Pro"/>
                <a:ea typeface="Source Sans Pro"/>
                <a:cs typeface="Source Sans Pro"/>
                <a:sym typeface="Source Sans Pro"/>
                <a:hlinkClick r:id="rId3"/>
              </a:rPr>
              <a:t> https://info.pcxcorp.com/introducing-the-flx-mdc-90kw</a:t>
            </a:r>
            <a:endParaRPr b="0" i="0" sz="2200" u="none" cap="none" strike="noStrike">
              <a:solidFill>
                <a:schemeClr val="dk1"/>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chemeClr val="dk1"/>
                </a:solidFill>
                <a:latin typeface="Source Sans Pro"/>
                <a:ea typeface="Source Sans Pro"/>
                <a:cs typeface="Source Sans Pro"/>
                <a:sym typeface="Source Sans Pro"/>
              </a:rPr>
              <a:t>MDC Mailing List: </a:t>
            </a:r>
            <a:r>
              <a:rPr b="0" i="0" lang="en-US" sz="2200" u="sng" cap="none" strike="noStrike">
                <a:solidFill>
                  <a:schemeClr val="hlink"/>
                </a:solidFill>
                <a:latin typeface="Source Sans Pro"/>
                <a:ea typeface="Source Sans Pro"/>
                <a:cs typeface="Source Sans Pro"/>
                <a:sym typeface="Source Sans Pro"/>
                <a:hlinkClick r:id="rId4"/>
              </a:rPr>
              <a:t>https://ocp-all.groups.io/g/OCP-MDC</a:t>
            </a:r>
            <a:endParaRPr b="0" i="0" sz="2200" u="none" cap="none" strike="noStrike">
              <a:solidFill>
                <a:schemeClr val="dk1"/>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5F6062"/>
              </a:solidFill>
              <a:latin typeface="Source Sans Pro"/>
              <a:ea typeface="Source Sans Pro"/>
              <a:cs typeface="Source Sans Pro"/>
              <a:sym typeface="Source Sans Pro"/>
            </a:endParaRPr>
          </a:p>
          <a:p>
            <a:pPr indent="0" lvl="0" marL="0" marR="0" rtl="0" algn="l">
              <a:lnSpc>
                <a:spcPct val="7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Design Files: </a:t>
            </a:r>
            <a:r>
              <a:rPr b="0" i="0" lang="en-US" sz="2000" u="sng" cap="none" strike="noStrike">
                <a:solidFill>
                  <a:schemeClr val="hlink"/>
                </a:solidFill>
                <a:latin typeface="Arial"/>
                <a:ea typeface="Arial"/>
                <a:cs typeface="Arial"/>
                <a:sym typeface="Arial"/>
                <a:hlinkClick r:id="rId5"/>
              </a:rPr>
              <a:t>https://www.opencompute.org/documents/90kw-mdc-rev-f-package-pdf</a:t>
            </a:r>
            <a:endParaRPr b="0" i="0" sz="2000" u="none" cap="none" strike="noStrike">
              <a:solidFill>
                <a:srgbClr val="000000"/>
              </a:solidFill>
              <a:latin typeface="Arial"/>
              <a:ea typeface="Arial"/>
              <a:cs typeface="Arial"/>
              <a:sym typeface="Arial"/>
            </a:endParaRPr>
          </a:p>
          <a:p>
            <a:pPr indent="0" lvl="0" marL="0" marR="0" rtl="0" algn="l">
              <a:lnSpc>
                <a:spcPct val="7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7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Specification: </a:t>
            </a:r>
            <a:r>
              <a:rPr b="0" i="0" lang="en-US" sz="2000" u="sng" cap="none" strike="noStrike">
                <a:solidFill>
                  <a:schemeClr val="hlink"/>
                </a:solidFill>
                <a:latin typeface="Arial"/>
                <a:ea typeface="Arial"/>
                <a:cs typeface="Arial"/>
                <a:sym typeface="Arial"/>
                <a:hlinkClick r:id="rId6"/>
              </a:rPr>
              <a:t>https://www.opencompute.org/documents/schneider-electric-standalone-90kw-modular-data-center-specification</a:t>
            </a:r>
            <a:endParaRPr b="0" i="0" sz="2000" u="none" cap="none" strike="noStrike">
              <a:solidFill>
                <a:srgbClr val="000000"/>
              </a:solidFill>
              <a:latin typeface="Arial"/>
              <a:ea typeface="Arial"/>
              <a:cs typeface="Arial"/>
              <a:sym typeface="Arial"/>
            </a:endParaRPr>
          </a:p>
          <a:p>
            <a:pPr indent="0" lvl="0" marL="0" marR="0" rtl="0" algn="l">
              <a:lnSpc>
                <a:spcPct val="70000"/>
              </a:lnSpc>
              <a:spcBef>
                <a:spcPts val="0"/>
              </a:spcBef>
              <a:spcAft>
                <a:spcPts val="0"/>
              </a:spcAft>
              <a:buClr>
                <a:srgbClr val="000000"/>
              </a:buClr>
              <a:buSzPts val="4000"/>
              <a:buFont typeface="Arial"/>
              <a:buNone/>
            </a:pPr>
            <a:br>
              <a:rPr b="0" i="0" lang="en-US" sz="4000" u="none" cap="none" strike="noStrike">
                <a:solidFill>
                  <a:srgbClr val="000000"/>
                </a:solidFill>
                <a:latin typeface="Arial"/>
                <a:ea typeface="Arial"/>
                <a:cs typeface="Arial"/>
                <a:sym typeface="Arial"/>
              </a:rPr>
            </a:br>
            <a:endParaRPr b="0" i="0" sz="4000" u="none" cap="none" strike="noStrike">
              <a:solidFill>
                <a:srgbClr val="000000"/>
              </a:solidFill>
              <a:latin typeface="Arial"/>
              <a:ea typeface="Arial"/>
              <a:cs typeface="Arial"/>
              <a:sym typeface="Arial"/>
            </a:endParaRPr>
          </a:p>
          <a:p>
            <a:pPr indent="0" lvl="0" marL="0" marR="0" rtl="0" algn="l">
              <a:lnSpc>
                <a:spcPct val="70000"/>
              </a:lnSpc>
              <a:spcBef>
                <a:spcPts val="0"/>
              </a:spcBef>
              <a:spcAft>
                <a:spcPts val="0"/>
              </a:spcAft>
              <a:buClr>
                <a:srgbClr val="000000"/>
              </a:buClr>
              <a:buSzPts val="4000"/>
              <a:buFont typeface="Arial"/>
              <a:buNone/>
            </a:pPr>
            <a:r>
              <a:t/>
            </a:r>
            <a:endParaRPr b="0" i="0" sz="4000" u="none" cap="none" strike="noStrike">
              <a:solidFill>
                <a:srgbClr val="000000"/>
              </a:solidFill>
              <a:latin typeface="Arial"/>
              <a:ea typeface="Arial"/>
              <a:cs typeface="Arial"/>
              <a:sym typeface="Arial"/>
            </a:endParaRPr>
          </a:p>
          <a:p>
            <a:pPr indent="0" lvl="0" marL="0" marR="0" rtl="0" algn="l">
              <a:lnSpc>
                <a:spcPct val="7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 name="Shape 33"/>
        <p:cNvGrpSpPr/>
        <p:nvPr/>
      </p:nvGrpSpPr>
      <p:grpSpPr>
        <a:xfrm>
          <a:off x="0" y="0"/>
          <a:ext cx="0" cy="0"/>
          <a:chOff x="0" y="0"/>
          <a:chExt cx="0" cy="0"/>
        </a:xfrm>
      </p:grpSpPr>
      <p:sp>
        <p:nvSpPr>
          <p:cNvPr id="34" name="Google Shape;34;p7"/>
          <p:cNvSpPr txBox="1"/>
          <p:nvPr>
            <p:ph type="title"/>
          </p:nvPr>
        </p:nvSpPr>
        <p:spPr>
          <a:xfrm>
            <a:off x="377190" y="1311965"/>
            <a:ext cx="6506528" cy="2936054"/>
          </a:xfrm>
          <a:prstGeom prst="rect">
            <a:avLst/>
          </a:prstGeom>
          <a:noFill/>
          <a:ln>
            <a:noFill/>
          </a:ln>
        </p:spPr>
        <p:txBody>
          <a:bodyPr anchorCtr="0" anchor="t" bIns="34275" lIns="34275" spcFirstLastPara="1" rIns="34275" wrap="square" tIns="0">
            <a:noAutofit/>
          </a:bodyPr>
          <a:lstStyle/>
          <a:p>
            <a:pPr indent="0" lvl="0" marL="0" rtl="0" algn="l">
              <a:lnSpc>
                <a:spcPct val="100000"/>
              </a:lnSpc>
              <a:spcBef>
                <a:spcPts val="0"/>
              </a:spcBef>
              <a:spcAft>
                <a:spcPts val="0"/>
              </a:spcAft>
              <a:buSzPts val="10000"/>
              <a:buNone/>
            </a:pPr>
            <a:r>
              <a:rPr lang="en-US" sz="3750">
                <a:solidFill>
                  <a:srgbClr val="5F6062"/>
                </a:solidFill>
              </a:rPr>
              <a:t>90kW MDC Design Package Submission</a:t>
            </a:r>
            <a:endParaRPr sz="3750">
              <a:solidFill>
                <a:srgbClr val="5F6062"/>
              </a:solidFill>
            </a:endParaRPr>
          </a:p>
          <a:p>
            <a:pPr indent="0" lvl="0" marL="0" rtl="0" algn="l">
              <a:lnSpc>
                <a:spcPct val="90000"/>
              </a:lnSpc>
              <a:spcBef>
                <a:spcPts val="0"/>
              </a:spcBef>
              <a:spcAft>
                <a:spcPts val="0"/>
              </a:spcAft>
              <a:buSzPts val="10000"/>
              <a:buNone/>
            </a:pPr>
            <a:r>
              <a:t/>
            </a:r>
            <a:endParaRPr sz="3700">
              <a:solidFill>
                <a:srgbClr val="5F6062"/>
              </a:solidFill>
            </a:endParaRPr>
          </a:p>
          <a:p>
            <a:pPr indent="0" lvl="0" marL="0" rtl="0" algn="l">
              <a:lnSpc>
                <a:spcPct val="90000"/>
              </a:lnSpc>
              <a:spcBef>
                <a:spcPts val="0"/>
              </a:spcBef>
              <a:spcAft>
                <a:spcPts val="0"/>
              </a:spcAft>
              <a:buClr>
                <a:srgbClr val="5F6062"/>
              </a:buClr>
              <a:buSzPts val="6400"/>
              <a:buNone/>
            </a:pPr>
            <a:r>
              <a:rPr lang="en-US" sz="2400">
                <a:solidFill>
                  <a:srgbClr val="5F6062"/>
                </a:solidFill>
              </a:rPr>
              <a:t>Rob Coyle, Director, PCX Corporation</a:t>
            </a:r>
            <a:br>
              <a:rPr lang="en-US" sz="2400">
                <a:solidFill>
                  <a:srgbClr val="5F6062"/>
                </a:solidFill>
              </a:rPr>
            </a:br>
            <a:r>
              <a:rPr lang="en-US" sz="2400">
                <a:solidFill>
                  <a:srgbClr val="5F6062"/>
                </a:solidFill>
              </a:rPr>
              <a:t>Jason Ball, Engineering Manager, PCX Corporation</a:t>
            </a:r>
            <a:endParaRPr sz="2400">
              <a:solidFill>
                <a:srgbClr val="5F6062"/>
              </a:solidFill>
            </a:endParaRPr>
          </a:p>
        </p:txBody>
      </p:sp>
      <p:sp>
        <p:nvSpPr>
          <p:cNvPr id="35" name="Google Shape;35;p7"/>
          <p:cNvSpPr txBox="1"/>
          <p:nvPr/>
        </p:nvSpPr>
        <p:spPr>
          <a:xfrm>
            <a:off x="7407673" y="238109"/>
            <a:ext cx="2632461" cy="438582"/>
          </a:xfrm>
          <a:prstGeom prst="rect">
            <a:avLst/>
          </a:prstGeom>
          <a:no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5F6062"/>
                </a:solidFill>
                <a:latin typeface="Source Sans Pro"/>
                <a:ea typeface="Source Sans Pro"/>
                <a:cs typeface="Source Sans Pro"/>
                <a:sym typeface="Source Sans Pro"/>
              </a:rPr>
              <a:t>DCF/MDC</a:t>
            </a:r>
            <a:endParaRPr b="0" i="0" sz="2400" u="none" cap="none" strike="noStrike">
              <a:solidFill>
                <a:srgbClr val="5F6062"/>
              </a:solidFill>
              <a:latin typeface="Source Sans Pro"/>
              <a:ea typeface="Source Sans Pro"/>
              <a:cs typeface="Source Sans Pro"/>
              <a:sym typeface="Source Sans Pro"/>
            </a:endParaRPr>
          </a:p>
        </p:txBody>
      </p:sp>
      <p:pic>
        <p:nvPicPr>
          <p:cNvPr id="36" name="Google Shape;36;p7"/>
          <p:cNvPicPr preferRelativeResize="0"/>
          <p:nvPr/>
        </p:nvPicPr>
        <p:blipFill rotWithShape="1">
          <a:blip r:embed="rId3">
            <a:alphaModFix/>
          </a:blip>
          <a:srcRect b="0" l="0" r="0" t="0"/>
          <a:stretch/>
        </p:blipFill>
        <p:spPr>
          <a:xfrm>
            <a:off x="7126153" y="1793873"/>
            <a:ext cx="1597751" cy="245414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 name="Shape 40"/>
        <p:cNvGrpSpPr/>
        <p:nvPr/>
      </p:nvGrpSpPr>
      <p:grpSpPr>
        <a:xfrm>
          <a:off x="0" y="0"/>
          <a:ext cx="0" cy="0"/>
          <a:chOff x="0" y="0"/>
          <a:chExt cx="0" cy="0"/>
        </a:xfrm>
      </p:grpSpPr>
      <p:sp>
        <p:nvSpPr>
          <p:cNvPr id="41" name="Google Shape;41;p8"/>
          <p:cNvSpPr txBox="1"/>
          <p:nvPr/>
        </p:nvSpPr>
        <p:spPr>
          <a:xfrm>
            <a:off x="448087" y="1100175"/>
            <a:ext cx="8069380" cy="3229782"/>
          </a:xfrm>
          <a:prstGeom prst="rect">
            <a:avLst/>
          </a:prstGeom>
          <a:no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5F6061"/>
                </a:solidFill>
                <a:latin typeface="Source Sans Pro"/>
                <a:ea typeface="Source Sans Pro"/>
                <a:cs typeface="Source Sans Pro"/>
                <a:sym typeface="Source Sans Pro"/>
              </a:rPr>
              <a:t>Design Package for a 90KW MDC in accordance to the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5F6061"/>
                </a:solidFill>
                <a:latin typeface="Source Sans Pro"/>
                <a:ea typeface="Source Sans Pro"/>
                <a:cs typeface="Source Sans Pro"/>
                <a:sym typeface="Source Sans Pro"/>
              </a:rPr>
              <a:t>90KW MDC spec contributed in Feb 2019 by SE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5F6061"/>
                </a:solidFill>
                <a:latin typeface="Source Sans Pro"/>
                <a:ea typeface="Source Sans Pro"/>
                <a:cs typeface="Source Sans Pro"/>
                <a:sym typeface="Source Sans Pro"/>
              </a:rPr>
              <a:t>This Design Package was contributed under the OWF CLA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5F6061"/>
                </a:solidFill>
                <a:latin typeface="Source Sans Pro"/>
                <a:ea typeface="Source Sans Pro"/>
                <a:cs typeface="Source Sans Pro"/>
                <a:sym typeface="Source Sans Pro"/>
              </a:rPr>
              <a:t>PCX is requesting OCP Accepted recognition from the IC</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5F6061"/>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5F6061"/>
                </a:solidFill>
                <a:latin typeface="Source Sans Pro"/>
                <a:ea typeface="Source Sans Pro"/>
                <a:cs typeface="Source Sans Pro"/>
                <a:sym typeface="Source Sans Pro"/>
              </a:rPr>
              <a:t>The design package contains the following items: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5F6061"/>
              </a:buClr>
              <a:buSzPts val="1800"/>
              <a:buFont typeface="Arial"/>
              <a:buChar char="•"/>
            </a:pPr>
            <a:r>
              <a:rPr b="0" i="0" lang="en-US" sz="1800" u="none" cap="none" strike="noStrike">
                <a:solidFill>
                  <a:srgbClr val="5F6061"/>
                </a:solidFill>
                <a:latin typeface="Source Sans Pro"/>
                <a:ea typeface="Source Sans Pro"/>
                <a:cs typeface="Source Sans Pro"/>
                <a:sym typeface="Source Sans Pro"/>
              </a:rPr>
              <a:t>Materials detailing electrical design and composition,(Single line diagram)</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5F6061"/>
              </a:buClr>
              <a:buSzPts val="1800"/>
              <a:buFont typeface="Arial"/>
              <a:buChar char="•"/>
            </a:pPr>
            <a:r>
              <a:rPr b="0" i="0" lang="en-US" sz="1800" u="none" cap="none" strike="noStrike">
                <a:solidFill>
                  <a:srgbClr val="5F6061"/>
                </a:solidFill>
                <a:latin typeface="Source Sans Pro"/>
                <a:ea typeface="Source Sans Pro"/>
                <a:cs typeface="Source Sans Pro"/>
                <a:sym typeface="Source Sans Pro"/>
              </a:rPr>
              <a:t>Materials detailing HVAC design and composition, (diagram and supported heat loads)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5F6061"/>
              </a:buClr>
              <a:buSzPts val="1800"/>
              <a:buFont typeface="Arial"/>
              <a:buChar char="•"/>
            </a:pPr>
            <a:r>
              <a:rPr b="0" i="0" lang="en-US" sz="1800" u="none" cap="none" strike="noStrike">
                <a:solidFill>
                  <a:srgbClr val="5F6061"/>
                </a:solidFill>
                <a:latin typeface="Source Sans Pro"/>
                <a:ea typeface="Source Sans Pro"/>
                <a:cs typeface="Source Sans Pro"/>
                <a:sym typeface="Source Sans Pro"/>
              </a:rPr>
              <a:t>A CAD-generated system layout (floor plan, facades including measurements, 3D view of the MDC with all equipment in place)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5F6061"/>
              </a:buClr>
              <a:buSzPts val="1800"/>
              <a:buFont typeface="Arial"/>
              <a:buChar char="•"/>
            </a:pPr>
            <a:r>
              <a:rPr b="0" i="0" lang="en-US" sz="1800" u="none" cap="none" strike="noStrike">
                <a:solidFill>
                  <a:srgbClr val="5F6061"/>
                </a:solidFill>
                <a:latin typeface="Source Sans Pro"/>
                <a:ea typeface="Source Sans Pro"/>
                <a:cs typeface="Source Sans Pro"/>
                <a:sym typeface="Source Sans Pro"/>
              </a:rPr>
              <a:t>Bill of Material (Product description, Manufacturer and Part numbers)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5F6061"/>
              </a:solidFill>
              <a:latin typeface="Source Sans Pro"/>
              <a:ea typeface="Source Sans Pro"/>
              <a:cs typeface="Source Sans Pro"/>
              <a:sym typeface="Source Sans Pro"/>
            </a:endParaRPr>
          </a:p>
        </p:txBody>
      </p:sp>
      <p:grpSp>
        <p:nvGrpSpPr>
          <p:cNvPr id="42" name="Google Shape;42;p8"/>
          <p:cNvGrpSpPr/>
          <p:nvPr/>
        </p:nvGrpSpPr>
        <p:grpSpPr>
          <a:xfrm flipH="1">
            <a:off x="7462731" y="350488"/>
            <a:ext cx="1233182" cy="1499374"/>
            <a:chOff x="648384" y="5396219"/>
            <a:chExt cx="3205640" cy="3897602"/>
          </a:xfrm>
        </p:grpSpPr>
        <p:pic>
          <p:nvPicPr>
            <p:cNvPr descr="A picture containing object&#10;&#10;Description automatically generated" id="43" name="Google Shape;43;p8"/>
            <p:cNvPicPr preferRelativeResize="0"/>
            <p:nvPr/>
          </p:nvPicPr>
          <p:blipFill rotWithShape="1">
            <a:blip r:embed="rId3">
              <a:alphaModFix/>
            </a:blip>
            <a:srcRect b="0" l="0" r="0" t="0"/>
            <a:stretch/>
          </p:blipFill>
          <p:spPr>
            <a:xfrm flipH="1">
              <a:off x="1015494" y="5396219"/>
              <a:ext cx="2471420" cy="2471420"/>
            </a:xfrm>
            <a:prstGeom prst="rect">
              <a:avLst/>
            </a:prstGeom>
            <a:noFill/>
            <a:ln>
              <a:noFill/>
            </a:ln>
          </p:spPr>
        </p:pic>
        <p:sp>
          <p:nvSpPr>
            <p:cNvPr id="44" name="Google Shape;44;p8"/>
            <p:cNvSpPr/>
            <p:nvPr/>
          </p:nvSpPr>
          <p:spPr>
            <a:xfrm>
              <a:off x="648384" y="7867639"/>
              <a:ext cx="3205640" cy="1426182"/>
            </a:xfrm>
            <a:prstGeom prst="roundRect">
              <a:avLst>
                <a:gd fmla="val 8549" name="adj"/>
              </a:avLst>
            </a:prstGeom>
            <a:solidFill>
              <a:srgbClr val="8DC73E"/>
            </a:solidFill>
            <a:ln>
              <a:noFill/>
            </a:ln>
          </p:spPr>
          <p:txBody>
            <a:bodyPr anchorCtr="0" anchor="ctr" bIns="45725" lIns="91400" spcFirstLastPara="1" rIns="91400" wrap="square" tIns="45725">
              <a:noAutofit/>
            </a:bodyPr>
            <a:lstStyle/>
            <a:p>
              <a:pPr indent="0" lvl="0" marL="0" marR="0" rtl="0" algn="ctr">
                <a:lnSpc>
                  <a:spcPct val="100000"/>
                </a:lnSpc>
                <a:spcBef>
                  <a:spcPts val="0"/>
                </a:spcBef>
                <a:spcAft>
                  <a:spcPts val="0"/>
                </a:spcAft>
                <a:buClr>
                  <a:schemeClr val="dk1"/>
                </a:buClr>
                <a:buSzPts val="2300"/>
                <a:buFont typeface="Source Sans Pro"/>
                <a:buNone/>
              </a:pPr>
              <a:r>
                <a:rPr b="0" i="0" lang="en-US" sz="1350" u="none" cap="none" strike="noStrike">
                  <a:solidFill>
                    <a:schemeClr val="dk1"/>
                  </a:solidFill>
                  <a:latin typeface="Source Sans Pro"/>
                  <a:ea typeface="Source Sans Pro"/>
                  <a:cs typeface="Source Sans Pro"/>
                  <a:sym typeface="Source Sans Pro"/>
                </a:rPr>
                <a:t>MODULAR DATA CENTER</a:t>
              </a:r>
              <a:endParaRPr b="0" i="0" sz="1350" u="none" cap="none" strike="noStrike">
                <a:solidFill>
                  <a:srgbClr val="5F6061"/>
                </a:solidFill>
                <a:latin typeface="Source Sans Pro"/>
                <a:ea typeface="Source Sans Pro"/>
                <a:cs typeface="Source Sans Pro"/>
                <a:sym typeface="Source Sans Pro"/>
              </a:endParaRPr>
            </a:p>
          </p:txBody>
        </p:sp>
      </p:grpSp>
      <p:sp>
        <p:nvSpPr>
          <p:cNvPr id="45" name="Google Shape;45;p8"/>
          <p:cNvSpPr txBox="1"/>
          <p:nvPr>
            <p:ph type="title"/>
          </p:nvPr>
        </p:nvSpPr>
        <p:spPr>
          <a:xfrm>
            <a:off x="628650" y="273844"/>
            <a:ext cx="7886700" cy="57761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0000"/>
              <a:buNone/>
            </a:pPr>
            <a:r>
              <a:rPr lang="en-US" sz="5400"/>
              <a:t>Contribution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 name="Shape 49"/>
        <p:cNvGrpSpPr/>
        <p:nvPr/>
      </p:nvGrpSpPr>
      <p:grpSpPr>
        <a:xfrm>
          <a:off x="0" y="0"/>
          <a:ext cx="0" cy="0"/>
          <a:chOff x="0" y="0"/>
          <a:chExt cx="0" cy="0"/>
        </a:xfrm>
      </p:grpSpPr>
      <p:sp>
        <p:nvSpPr>
          <p:cNvPr id="50" name="Google Shape;50;p9"/>
          <p:cNvSpPr txBox="1"/>
          <p:nvPr/>
        </p:nvSpPr>
        <p:spPr>
          <a:xfrm>
            <a:off x="448087" y="1100175"/>
            <a:ext cx="4298032" cy="1919250"/>
          </a:xfrm>
          <a:prstGeom prst="rect">
            <a:avLst/>
          </a:prstGeom>
          <a:noFill/>
          <a:ln>
            <a:noFill/>
          </a:ln>
        </p:spPr>
        <p:txBody>
          <a:bodyPr anchorCtr="0" anchor="t" bIns="34275" lIns="34275" spcFirstLastPara="1" rIns="34275" wrap="square" tIns="34275">
            <a:noAutofit/>
          </a:bodyPr>
          <a:lstStyle/>
          <a:p>
            <a:pPr indent="-181769" lvl="0" marL="321469" marR="0" rtl="0" algn="l">
              <a:lnSpc>
                <a:spcPct val="100000"/>
              </a:lnSpc>
              <a:spcBef>
                <a:spcPts val="0"/>
              </a:spcBef>
              <a:spcAft>
                <a:spcPts val="0"/>
              </a:spcAft>
              <a:buClr>
                <a:srgbClr val="5F6062"/>
              </a:buClr>
              <a:buSzPts val="2200"/>
              <a:buFont typeface="Arial"/>
              <a:buNone/>
            </a:pPr>
            <a:r>
              <a:t/>
            </a:r>
            <a:endParaRPr b="0" i="0" sz="2200" u="none" cap="none" strike="noStrike">
              <a:solidFill>
                <a:srgbClr val="5F6062"/>
              </a:solidFill>
              <a:latin typeface="Source Sans Pro"/>
              <a:ea typeface="Source Sans Pro"/>
              <a:cs typeface="Source Sans Pro"/>
              <a:sym typeface="Source Sans Pro"/>
            </a:endParaRPr>
          </a:p>
        </p:txBody>
      </p:sp>
      <p:sp>
        <p:nvSpPr>
          <p:cNvPr id="51" name="Google Shape;51;p9"/>
          <p:cNvSpPr txBox="1"/>
          <p:nvPr>
            <p:ph type="title"/>
          </p:nvPr>
        </p:nvSpPr>
        <p:spPr>
          <a:xfrm>
            <a:off x="377825" y="274638"/>
            <a:ext cx="7886700" cy="600075"/>
          </a:xfrm>
          <a:prstGeom prst="rect">
            <a:avLst/>
          </a:prstGeom>
          <a:noFill/>
          <a:ln>
            <a:noFill/>
          </a:ln>
        </p:spPr>
        <p:txBody>
          <a:bodyPr anchorCtr="0" anchor="ctr" bIns="17125" lIns="34275" spcFirstLastPara="1" rIns="34275" wrap="square" tIns="17125">
            <a:noAutofit/>
          </a:bodyPr>
          <a:lstStyle/>
          <a:p>
            <a:pPr indent="0" lvl="0" marL="0" rtl="0" algn="l">
              <a:lnSpc>
                <a:spcPct val="90000"/>
              </a:lnSpc>
              <a:spcBef>
                <a:spcPts val="0"/>
              </a:spcBef>
              <a:spcAft>
                <a:spcPts val="0"/>
              </a:spcAft>
              <a:buSzPts val="10000"/>
              <a:buNone/>
            </a:pPr>
            <a:r>
              <a:rPr lang="en-US" sz="3750">
                <a:solidFill>
                  <a:srgbClr val="5F6062"/>
                </a:solidFill>
              </a:rPr>
              <a:t>Product Info</a:t>
            </a:r>
            <a:endParaRPr sz="3750">
              <a:solidFill>
                <a:srgbClr val="5F6062"/>
              </a:solidFill>
            </a:endParaRPr>
          </a:p>
        </p:txBody>
      </p:sp>
      <p:pic>
        <p:nvPicPr>
          <p:cNvPr id="52" name="Google Shape;52;p9"/>
          <p:cNvPicPr preferRelativeResize="0"/>
          <p:nvPr/>
        </p:nvPicPr>
        <p:blipFill rotWithShape="1">
          <a:blip r:embed="rId3">
            <a:alphaModFix/>
          </a:blip>
          <a:srcRect b="0" l="0" r="0" t="0"/>
          <a:stretch/>
        </p:blipFill>
        <p:spPr>
          <a:xfrm>
            <a:off x="6975758" y="274638"/>
            <a:ext cx="1720155" cy="1597287"/>
          </a:xfrm>
          <a:prstGeom prst="rect">
            <a:avLst/>
          </a:prstGeom>
          <a:noFill/>
          <a:ln>
            <a:noFill/>
          </a:ln>
        </p:spPr>
      </p:pic>
      <p:pic>
        <p:nvPicPr>
          <p:cNvPr id="53" name="Google Shape;53;p9"/>
          <p:cNvPicPr preferRelativeResize="0"/>
          <p:nvPr/>
        </p:nvPicPr>
        <p:blipFill rotWithShape="1">
          <a:blip r:embed="rId4">
            <a:alphaModFix/>
          </a:blip>
          <a:srcRect b="0" l="0" r="0" t="0"/>
          <a:stretch/>
        </p:blipFill>
        <p:spPr>
          <a:xfrm>
            <a:off x="470625" y="874713"/>
            <a:ext cx="6505133" cy="362661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 name="Shape 57"/>
        <p:cNvGrpSpPr/>
        <p:nvPr/>
      </p:nvGrpSpPr>
      <p:grpSpPr>
        <a:xfrm>
          <a:off x="0" y="0"/>
          <a:ext cx="0" cy="0"/>
          <a:chOff x="0" y="0"/>
          <a:chExt cx="0" cy="0"/>
        </a:xfrm>
      </p:grpSpPr>
      <p:pic>
        <p:nvPicPr>
          <p:cNvPr id="58" name="Google Shape;58;p10"/>
          <p:cNvPicPr preferRelativeResize="0"/>
          <p:nvPr/>
        </p:nvPicPr>
        <p:blipFill rotWithShape="1">
          <a:blip r:embed="rId3">
            <a:alphaModFix/>
          </a:blip>
          <a:srcRect b="0" l="0" r="0" t="0"/>
          <a:stretch/>
        </p:blipFill>
        <p:spPr>
          <a:xfrm>
            <a:off x="448087" y="874713"/>
            <a:ext cx="6527671" cy="3755018"/>
          </a:xfrm>
          <a:prstGeom prst="rect">
            <a:avLst/>
          </a:prstGeom>
          <a:noFill/>
          <a:ln>
            <a:noFill/>
          </a:ln>
        </p:spPr>
      </p:pic>
      <p:sp>
        <p:nvSpPr>
          <p:cNvPr id="59" name="Google Shape;59;p10"/>
          <p:cNvSpPr txBox="1"/>
          <p:nvPr/>
        </p:nvSpPr>
        <p:spPr>
          <a:xfrm>
            <a:off x="448087" y="1100175"/>
            <a:ext cx="4298032" cy="1919250"/>
          </a:xfrm>
          <a:prstGeom prst="rect">
            <a:avLst/>
          </a:prstGeom>
          <a:noFill/>
          <a:ln>
            <a:noFill/>
          </a:ln>
        </p:spPr>
        <p:txBody>
          <a:bodyPr anchorCtr="0" anchor="t" bIns="34275" lIns="34275" spcFirstLastPara="1" rIns="34275" wrap="square" tIns="34275">
            <a:noAutofit/>
          </a:bodyPr>
          <a:lstStyle/>
          <a:p>
            <a:pPr indent="-181769" lvl="0" marL="321469" marR="0" rtl="0" algn="l">
              <a:lnSpc>
                <a:spcPct val="100000"/>
              </a:lnSpc>
              <a:spcBef>
                <a:spcPts val="0"/>
              </a:spcBef>
              <a:spcAft>
                <a:spcPts val="0"/>
              </a:spcAft>
              <a:buClr>
                <a:srgbClr val="5F6062"/>
              </a:buClr>
              <a:buSzPts val="2200"/>
              <a:buFont typeface="Arial"/>
              <a:buNone/>
            </a:pPr>
            <a:r>
              <a:t/>
            </a:r>
            <a:endParaRPr b="0" i="0" sz="2200" u="none" cap="none" strike="noStrike">
              <a:solidFill>
                <a:srgbClr val="5F6062"/>
              </a:solidFill>
              <a:latin typeface="Source Sans Pro"/>
              <a:ea typeface="Source Sans Pro"/>
              <a:cs typeface="Source Sans Pro"/>
              <a:sym typeface="Source Sans Pro"/>
            </a:endParaRPr>
          </a:p>
        </p:txBody>
      </p:sp>
      <p:sp>
        <p:nvSpPr>
          <p:cNvPr id="60" name="Google Shape;60;p10"/>
          <p:cNvSpPr txBox="1"/>
          <p:nvPr>
            <p:ph type="title"/>
          </p:nvPr>
        </p:nvSpPr>
        <p:spPr>
          <a:xfrm>
            <a:off x="377825" y="274638"/>
            <a:ext cx="7886700" cy="600075"/>
          </a:xfrm>
          <a:prstGeom prst="rect">
            <a:avLst/>
          </a:prstGeom>
          <a:noFill/>
          <a:ln>
            <a:noFill/>
          </a:ln>
        </p:spPr>
        <p:txBody>
          <a:bodyPr anchorCtr="0" anchor="ctr" bIns="17125" lIns="34275" spcFirstLastPara="1" rIns="34275" wrap="square" tIns="17125">
            <a:noAutofit/>
          </a:bodyPr>
          <a:lstStyle/>
          <a:p>
            <a:pPr indent="0" lvl="0" marL="0" rtl="0" algn="l">
              <a:lnSpc>
                <a:spcPct val="90000"/>
              </a:lnSpc>
              <a:spcBef>
                <a:spcPts val="0"/>
              </a:spcBef>
              <a:spcAft>
                <a:spcPts val="0"/>
              </a:spcAft>
              <a:buSzPts val="10000"/>
              <a:buNone/>
            </a:pPr>
            <a:r>
              <a:rPr lang="en-US" sz="3750">
                <a:solidFill>
                  <a:srgbClr val="5F6062"/>
                </a:solidFill>
              </a:rPr>
              <a:t>Product Info</a:t>
            </a:r>
            <a:endParaRPr sz="3750">
              <a:solidFill>
                <a:srgbClr val="5F6062"/>
              </a:solidFill>
            </a:endParaRPr>
          </a:p>
        </p:txBody>
      </p:sp>
      <p:pic>
        <p:nvPicPr>
          <p:cNvPr id="61" name="Google Shape;61;p10"/>
          <p:cNvPicPr preferRelativeResize="0"/>
          <p:nvPr/>
        </p:nvPicPr>
        <p:blipFill rotWithShape="1">
          <a:blip r:embed="rId4">
            <a:alphaModFix/>
          </a:blip>
          <a:srcRect b="0" l="0" r="0" t="0"/>
          <a:stretch/>
        </p:blipFill>
        <p:spPr>
          <a:xfrm>
            <a:off x="6975758" y="274638"/>
            <a:ext cx="1720155" cy="159728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Google Shape;66;p11"/>
          <p:cNvSpPr txBox="1"/>
          <p:nvPr/>
        </p:nvSpPr>
        <p:spPr>
          <a:xfrm>
            <a:off x="448087" y="1100175"/>
            <a:ext cx="4298032" cy="1919250"/>
          </a:xfrm>
          <a:prstGeom prst="rect">
            <a:avLst/>
          </a:prstGeom>
          <a:noFill/>
          <a:ln>
            <a:noFill/>
          </a:ln>
        </p:spPr>
        <p:txBody>
          <a:bodyPr anchorCtr="0" anchor="t" bIns="34275" lIns="34275" spcFirstLastPara="1" rIns="34275" wrap="square" tIns="34275">
            <a:noAutofit/>
          </a:bodyPr>
          <a:lstStyle/>
          <a:p>
            <a:pPr indent="-181769" lvl="0" marL="321469" marR="0" rtl="0" algn="l">
              <a:lnSpc>
                <a:spcPct val="100000"/>
              </a:lnSpc>
              <a:spcBef>
                <a:spcPts val="0"/>
              </a:spcBef>
              <a:spcAft>
                <a:spcPts val="0"/>
              </a:spcAft>
              <a:buClr>
                <a:srgbClr val="5F6062"/>
              </a:buClr>
              <a:buSzPts val="2200"/>
              <a:buFont typeface="Arial"/>
              <a:buNone/>
            </a:pPr>
            <a:r>
              <a:t/>
            </a:r>
            <a:endParaRPr b="0" i="0" sz="2200" u="none" cap="none" strike="noStrike">
              <a:solidFill>
                <a:srgbClr val="5F6062"/>
              </a:solidFill>
              <a:latin typeface="Source Sans Pro"/>
              <a:ea typeface="Source Sans Pro"/>
              <a:cs typeface="Source Sans Pro"/>
              <a:sym typeface="Source Sans Pro"/>
            </a:endParaRPr>
          </a:p>
        </p:txBody>
      </p:sp>
      <p:sp>
        <p:nvSpPr>
          <p:cNvPr id="67" name="Google Shape;67;p11"/>
          <p:cNvSpPr txBox="1"/>
          <p:nvPr>
            <p:ph type="title"/>
          </p:nvPr>
        </p:nvSpPr>
        <p:spPr>
          <a:xfrm>
            <a:off x="377825" y="274638"/>
            <a:ext cx="7886700" cy="600075"/>
          </a:xfrm>
          <a:prstGeom prst="rect">
            <a:avLst/>
          </a:prstGeom>
          <a:noFill/>
          <a:ln>
            <a:noFill/>
          </a:ln>
        </p:spPr>
        <p:txBody>
          <a:bodyPr anchorCtr="0" anchor="ctr" bIns="17125" lIns="34275" spcFirstLastPara="1" rIns="34275" wrap="square" tIns="17125">
            <a:noAutofit/>
          </a:bodyPr>
          <a:lstStyle/>
          <a:p>
            <a:pPr indent="0" lvl="0" marL="0" rtl="0" algn="l">
              <a:lnSpc>
                <a:spcPct val="90000"/>
              </a:lnSpc>
              <a:spcBef>
                <a:spcPts val="0"/>
              </a:spcBef>
              <a:spcAft>
                <a:spcPts val="0"/>
              </a:spcAft>
              <a:buSzPts val="10000"/>
              <a:buNone/>
            </a:pPr>
            <a:r>
              <a:rPr lang="en-US" sz="3750">
                <a:solidFill>
                  <a:srgbClr val="5F6062"/>
                </a:solidFill>
              </a:rPr>
              <a:t>Product Info</a:t>
            </a:r>
            <a:endParaRPr sz="3750">
              <a:solidFill>
                <a:srgbClr val="5F6062"/>
              </a:solidFill>
            </a:endParaRPr>
          </a:p>
        </p:txBody>
      </p:sp>
      <p:pic>
        <p:nvPicPr>
          <p:cNvPr id="68" name="Google Shape;68;p11"/>
          <p:cNvPicPr preferRelativeResize="0"/>
          <p:nvPr/>
        </p:nvPicPr>
        <p:blipFill rotWithShape="1">
          <a:blip r:embed="rId3">
            <a:alphaModFix/>
          </a:blip>
          <a:srcRect b="0" l="0" r="0" t="0"/>
          <a:stretch/>
        </p:blipFill>
        <p:spPr>
          <a:xfrm>
            <a:off x="6975758" y="274638"/>
            <a:ext cx="1720155" cy="1597287"/>
          </a:xfrm>
          <a:prstGeom prst="rect">
            <a:avLst/>
          </a:prstGeom>
          <a:noFill/>
          <a:ln>
            <a:noFill/>
          </a:ln>
        </p:spPr>
      </p:pic>
      <p:pic>
        <p:nvPicPr>
          <p:cNvPr id="69" name="Google Shape;69;p11"/>
          <p:cNvPicPr preferRelativeResize="0"/>
          <p:nvPr/>
        </p:nvPicPr>
        <p:blipFill rotWithShape="1">
          <a:blip r:embed="rId4">
            <a:alphaModFix/>
          </a:blip>
          <a:srcRect b="0" l="0" r="0" t="0"/>
          <a:stretch/>
        </p:blipFill>
        <p:spPr>
          <a:xfrm>
            <a:off x="1523999" y="874713"/>
            <a:ext cx="4707019" cy="378277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sp>
        <p:nvSpPr>
          <p:cNvPr id="74" name="Google Shape;74;p12"/>
          <p:cNvSpPr txBox="1"/>
          <p:nvPr/>
        </p:nvSpPr>
        <p:spPr>
          <a:xfrm>
            <a:off x="448087" y="1100175"/>
            <a:ext cx="4298032" cy="1919250"/>
          </a:xfrm>
          <a:prstGeom prst="rect">
            <a:avLst/>
          </a:prstGeom>
          <a:noFill/>
          <a:ln>
            <a:noFill/>
          </a:ln>
        </p:spPr>
        <p:txBody>
          <a:bodyPr anchorCtr="0" anchor="t" bIns="34275" lIns="34275" spcFirstLastPara="1" rIns="34275" wrap="square" tIns="34275">
            <a:noAutofit/>
          </a:bodyPr>
          <a:lstStyle/>
          <a:p>
            <a:pPr indent="-181769" lvl="0" marL="321469" marR="0" rtl="0" algn="l">
              <a:lnSpc>
                <a:spcPct val="100000"/>
              </a:lnSpc>
              <a:spcBef>
                <a:spcPts val="0"/>
              </a:spcBef>
              <a:spcAft>
                <a:spcPts val="0"/>
              </a:spcAft>
              <a:buClr>
                <a:srgbClr val="5F6062"/>
              </a:buClr>
              <a:buSzPts val="2200"/>
              <a:buFont typeface="Arial"/>
              <a:buNone/>
            </a:pPr>
            <a:r>
              <a:t/>
            </a:r>
            <a:endParaRPr b="0" i="0" sz="2200" u="none" cap="none" strike="noStrike">
              <a:solidFill>
                <a:srgbClr val="5F6062"/>
              </a:solidFill>
              <a:latin typeface="Source Sans Pro"/>
              <a:ea typeface="Source Sans Pro"/>
              <a:cs typeface="Source Sans Pro"/>
              <a:sym typeface="Source Sans Pro"/>
            </a:endParaRPr>
          </a:p>
        </p:txBody>
      </p:sp>
      <p:sp>
        <p:nvSpPr>
          <p:cNvPr id="75" name="Google Shape;75;p12"/>
          <p:cNvSpPr txBox="1"/>
          <p:nvPr>
            <p:ph type="title"/>
          </p:nvPr>
        </p:nvSpPr>
        <p:spPr>
          <a:xfrm>
            <a:off x="377825" y="274638"/>
            <a:ext cx="7886700" cy="600075"/>
          </a:xfrm>
          <a:prstGeom prst="rect">
            <a:avLst/>
          </a:prstGeom>
          <a:noFill/>
          <a:ln>
            <a:noFill/>
          </a:ln>
        </p:spPr>
        <p:txBody>
          <a:bodyPr anchorCtr="0" anchor="ctr" bIns="17125" lIns="34275" spcFirstLastPara="1" rIns="34275" wrap="square" tIns="17125">
            <a:noAutofit/>
          </a:bodyPr>
          <a:lstStyle/>
          <a:p>
            <a:pPr indent="0" lvl="0" marL="0" rtl="0" algn="l">
              <a:lnSpc>
                <a:spcPct val="90000"/>
              </a:lnSpc>
              <a:spcBef>
                <a:spcPts val="0"/>
              </a:spcBef>
              <a:spcAft>
                <a:spcPts val="0"/>
              </a:spcAft>
              <a:buSzPts val="10000"/>
              <a:buNone/>
            </a:pPr>
            <a:r>
              <a:rPr lang="en-US" sz="3750">
                <a:solidFill>
                  <a:srgbClr val="5F6062"/>
                </a:solidFill>
              </a:rPr>
              <a:t>Product Info</a:t>
            </a:r>
            <a:endParaRPr sz="3750">
              <a:solidFill>
                <a:srgbClr val="5F6062"/>
              </a:solidFill>
            </a:endParaRPr>
          </a:p>
        </p:txBody>
      </p:sp>
      <p:pic>
        <p:nvPicPr>
          <p:cNvPr id="76" name="Google Shape;76;p12"/>
          <p:cNvPicPr preferRelativeResize="0"/>
          <p:nvPr/>
        </p:nvPicPr>
        <p:blipFill rotWithShape="1">
          <a:blip r:embed="rId3">
            <a:alphaModFix/>
          </a:blip>
          <a:srcRect b="0" l="0" r="0" t="0"/>
          <a:stretch/>
        </p:blipFill>
        <p:spPr>
          <a:xfrm>
            <a:off x="6975758" y="274638"/>
            <a:ext cx="1720155" cy="1597287"/>
          </a:xfrm>
          <a:prstGeom prst="rect">
            <a:avLst/>
          </a:prstGeom>
          <a:noFill/>
          <a:ln>
            <a:noFill/>
          </a:ln>
        </p:spPr>
      </p:pic>
      <p:pic>
        <p:nvPicPr>
          <p:cNvPr id="77" name="Google Shape;77;p12"/>
          <p:cNvPicPr preferRelativeResize="0"/>
          <p:nvPr/>
        </p:nvPicPr>
        <p:blipFill rotWithShape="1">
          <a:blip r:embed="rId4">
            <a:alphaModFix/>
          </a:blip>
          <a:srcRect b="0" l="0" r="0" t="0"/>
          <a:stretch/>
        </p:blipFill>
        <p:spPr>
          <a:xfrm>
            <a:off x="364428" y="1100174"/>
            <a:ext cx="6513372" cy="311758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Google Shape;82;p13"/>
          <p:cNvSpPr txBox="1"/>
          <p:nvPr>
            <p:ph type="title"/>
          </p:nvPr>
        </p:nvSpPr>
        <p:spPr>
          <a:xfrm>
            <a:off x="377825" y="274638"/>
            <a:ext cx="7886700" cy="600075"/>
          </a:xfrm>
          <a:prstGeom prst="rect">
            <a:avLst/>
          </a:prstGeom>
          <a:noFill/>
          <a:ln>
            <a:noFill/>
          </a:ln>
        </p:spPr>
        <p:txBody>
          <a:bodyPr anchorCtr="0" anchor="ctr" bIns="17125" lIns="34275" spcFirstLastPara="1" rIns="34275" wrap="square" tIns="17125">
            <a:noAutofit/>
          </a:bodyPr>
          <a:lstStyle/>
          <a:p>
            <a:pPr indent="0" lvl="0" marL="0" rtl="0" algn="l">
              <a:lnSpc>
                <a:spcPct val="90000"/>
              </a:lnSpc>
              <a:spcBef>
                <a:spcPts val="0"/>
              </a:spcBef>
              <a:spcAft>
                <a:spcPts val="0"/>
              </a:spcAft>
              <a:buSzPts val="10000"/>
              <a:buNone/>
            </a:pPr>
            <a:r>
              <a:rPr lang="en-US" sz="3750">
                <a:solidFill>
                  <a:srgbClr val="5F6062"/>
                </a:solidFill>
              </a:rPr>
              <a:t>Product Info</a:t>
            </a:r>
            <a:endParaRPr sz="3750">
              <a:solidFill>
                <a:srgbClr val="5F6062"/>
              </a:solidFill>
            </a:endParaRPr>
          </a:p>
        </p:txBody>
      </p:sp>
      <p:pic>
        <p:nvPicPr>
          <p:cNvPr id="83" name="Google Shape;83;p13"/>
          <p:cNvPicPr preferRelativeResize="0"/>
          <p:nvPr/>
        </p:nvPicPr>
        <p:blipFill rotWithShape="1">
          <a:blip r:embed="rId3">
            <a:alphaModFix/>
          </a:blip>
          <a:srcRect b="0" l="0" r="0" t="0"/>
          <a:stretch/>
        </p:blipFill>
        <p:spPr>
          <a:xfrm>
            <a:off x="6975758" y="274638"/>
            <a:ext cx="1720155" cy="1597287"/>
          </a:xfrm>
          <a:prstGeom prst="rect">
            <a:avLst/>
          </a:prstGeom>
          <a:noFill/>
          <a:ln>
            <a:noFill/>
          </a:ln>
        </p:spPr>
      </p:pic>
      <p:pic>
        <p:nvPicPr>
          <p:cNvPr id="84" name="Google Shape;84;p13"/>
          <p:cNvPicPr preferRelativeResize="0"/>
          <p:nvPr/>
        </p:nvPicPr>
        <p:blipFill rotWithShape="1">
          <a:blip r:embed="rId4">
            <a:alphaModFix/>
          </a:blip>
          <a:srcRect b="0" l="0" r="0" t="0"/>
          <a:stretch/>
        </p:blipFill>
        <p:spPr>
          <a:xfrm>
            <a:off x="591057" y="874713"/>
            <a:ext cx="6171470" cy="348822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Google Shape;89;p14"/>
          <p:cNvSpPr txBox="1"/>
          <p:nvPr/>
        </p:nvSpPr>
        <p:spPr>
          <a:xfrm>
            <a:off x="448087" y="1100175"/>
            <a:ext cx="4298032" cy="1919250"/>
          </a:xfrm>
          <a:prstGeom prst="rect">
            <a:avLst/>
          </a:prstGeom>
          <a:noFill/>
          <a:ln>
            <a:noFill/>
          </a:ln>
        </p:spPr>
        <p:txBody>
          <a:bodyPr anchorCtr="0" anchor="t" bIns="34275" lIns="34275" spcFirstLastPara="1" rIns="34275" wrap="square" tIns="34275">
            <a:noAutofit/>
          </a:bodyPr>
          <a:lstStyle/>
          <a:p>
            <a:pPr indent="-181769" lvl="0" marL="321469" marR="0" rtl="0" algn="l">
              <a:lnSpc>
                <a:spcPct val="100000"/>
              </a:lnSpc>
              <a:spcBef>
                <a:spcPts val="0"/>
              </a:spcBef>
              <a:spcAft>
                <a:spcPts val="0"/>
              </a:spcAft>
              <a:buClr>
                <a:srgbClr val="5F6062"/>
              </a:buClr>
              <a:buSzPts val="2200"/>
              <a:buFont typeface="Arial"/>
              <a:buNone/>
            </a:pPr>
            <a:r>
              <a:t/>
            </a:r>
            <a:endParaRPr b="0" i="0" sz="2200" u="none" cap="none" strike="noStrike">
              <a:solidFill>
                <a:srgbClr val="5F6062"/>
              </a:solidFill>
              <a:latin typeface="Source Sans Pro"/>
              <a:ea typeface="Source Sans Pro"/>
              <a:cs typeface="Source Sans Pro"/>
              <a:sym typeface="Source Sans Pro"/>
            </a:endParaRPr>
          </a:p>
        </p:txBody>
      </p:sp>
      <p:sp>
        <p:nvSpPr>
          <p:cNvPr id="90" name="Google Shape;90;p14"/>
          <p:cNvSpPr txBox="1"/>
          <p:nvPr>
            <p:ph type="title"/>
          </p:nvPr>
        </p:nvSpPr>
        <p:spPr>
          <a:xfrm>
            <a:off x="377825" y="274638"/>
            <a:ext cx="7886700" cy="600075"/>
          </a:xfrm>
          <a:prstGeom prst="rect">
            <a:avLst/>
          </a:prstGeom>
          <a:noFill/>
          <a:ln>
            <a:noFill/>
          </a:ln>
        </p:spPr>
        <p:txBody>
          <a:bodyPr anchorCtr="0" anchor="ctr" bIns="17125" lIns="34275" spcFirstLastPara="1" rIns="34275" wrap="square" tIns="17125">
            <a:noAutofit/>
          </a:bodyPr>
          <a:lstStyle/>
          <a:p>
            <a:pPr indent="0" lvl="0" marL="0" rtl="0" algn="l">
              <a:lnSpc>
                <a:spcPct val="90000"/>
              </a:lnSpc>
              <a:spcBef>
                <a:spcPts val="0"/>
              </a:spcBef>
              <a:spcAft>
                <a:spcPts val="0"/>
              </a:spcAft>
              <a:buSzPts val="10000"/>
              <a:buNone/>
            </a:pPr>
            <a:r>
              <a:rPr lang="en-US" sz="3750">
                <a:solidFill>
                  <a:srgbClr val="5F6062"/>
                </a:solidFill>
              </a:rPr>
              <a:t>Product Info</a:t>
            </a:r>
            <a:endParaRPr sz="3750">
              <a:solidFill>
                <a:srgbClr val="5F6062"/>
              </a:solidFill>
            </a:endParaRPr>
          </a:p>
        </p:txBody>
      </p:sp>
      <p:pic>
        <p:nvPicPr>
          <p:cNvPr id="91" name="Google Shape;91;p14"/>
          <p:cNvPicPr preferRelativeResize="0"/>
          <p:nvPr/>
        </p:nvPicPr>
        <p:blipFill rotWithShape="1">
          <a:blip r:embed="rId3">
            <a:alphaModFix/>
          </a:blip>
          <a:srcRect b="0" l="0" r="0" t="0"/>
          <a:stretch/>
        </p:blipFill>
        <p:spPr>
          <a:xfrm>
            <a:off x="6975758" y="274638"/>
            <a:ext cx="1720155" cy="1597287"/>
          </a:xfrm>
          <a:prstGeom prst="rect">
            <a:avLst/>
          </a:prstGeom>
          <a:noFill/>
          <a:ln>
            <a:noFill/>
          </a:ln>
        </p:spPr>
      </p:pic>
      <p:pic>
        <p:nvPicPr>
          <p:cNvPr id="92" name="Google Shape;92;p14"/>
          <p:cNvPicPr preferRelativeResize="0"/>
          <p:nvPr/>
        </p:nvPicPr>
        <p:blipFill rotWithShape="1">
          <a:blip r:embed="rId4">
            <a:alphaModFix/>
          </a:blip>
          <a:srcRect b="0" l="0" r="0" t="0"/>
          <a:stretch/>
        </p:blipFill>
        <p:spPr>
          <a:xfrm>
            <a:off x="3448453" y="892775"/>
            <a:ext cx="4226139" cy="3184600"/>
          </a:xfrm>
          <a:prstGeom prst="rect">
            <a:avLst/>
          </a:prstGeom>
          <a:noFill/>
          <a:ln>
            <a:noFill/>
          </a:ln>
        </p:spPr>
      </p:pic>
      <p:pic>
        <p:nvPicPr>
          <p:cNvPr id="93" name="Google Shape;93;p14"/>
          <p:cNvPicPr preferRelativeResize="0"/>
          <p:nvPr/>
        </p:nvPicPr>
        <p:blipFill rotWithShape="1">
          <a:blip r:embed="rId5">
            <a:alphaModFix/>
          </a:blip>
          <a:srcRect b="0" l="0" r="0" t="0"/>
          <a:stretch/>
        </p:blipFill>
        <p:spPr>
          <a:xfrm>
            <a:off x="2100845" y="1100175"/>
            <a:ext cx="3344108" cy="3117849"/>
          </a:xfrm>
          <a:prstGeom prst="rect">
            <a:avLst/>
          </a:prstGeom>
          <a:noFill/>
          <a:ln>
            <a:noFill/>
          </a:ln>
        </p:spPr>
      </p:pic>
      <p:pic>
        <p:nvPicPr>
          <p:cNvPr id="94" name="Google Shape;94;p14"/>
          <p:cNvPicPr preferRelativeResize="0"/>
          <p:nvPr/>
        </p:nvPicPr>
        <p:blipFill rotWithShape="1">
          <a:blip r:embed="rId6">
            <a:alphaModFix/>
          </a:blip>
          <a:srcRect b="0" l="0" r="0" t="0"/>
          <a:stretch/>
        </p:blipFill>
        <p:spPr>
          <a:xfrm>
            <a:off x="261218" y="1703303"/>
            <a:ext cx="3772899" cy="234002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CP Template">
  <a:themeElements>
    <a:clrScheme name="OCP Template">
      <a:dk1>
        <a:srgbClr val="000000"/>
      </a:dk1>
      <a:lt1>
        <a:srgbClr val="FFFFFF"/>
      </a:lt1>
      <a:dk2>
        <a:srgbClr val="A7A7A7"/>
      </a:dk2>
      <a:lt2>
        <a:srgbClr val="535353"/>
      </a:lt2>
      <a:accent1>
        <a:srgbClr val="343895"/>
      </a:accent1>
      <a:accent2>
        <a:srgbClr val="2C2C71"/>
      </a:accent2>
      <a:accent3>
        <a:srgbClr val="1C1A4B"/>
      </a:accent3>
      <a:accent4>
        <a:srgbClr val="F6B71C"/>
      </a:accent4>
      <a:accent5>
        <a:srgbClr val="B98C2E"/>
      </a:accent5>
      <a:accent6>
        <a:srgbClr val="7B5E2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CP Template">
  <a:themeElements>
    <a:clrScheme name="OCP Template">
      <a:dk1>
        <a:srgbClr val="5F6061"/>
      </a:dk1>
      <a:lt1>
        <a:srgbClr val="613202"/>
      </a:lt1>
      <a:dk2>
        <a:srgbClr val="A7A7A7"/>
      </a:dk2>
      <a:lt2>
        <a:srgbClr val="535353"/>
      </a:lt2>
      <a:accent1>
        <a:srgbClr val="343895"/>
      </a:accent1>
      <a:accent2>
        <a:srgbClr val="2C2C71"/>
      </a:accent2>
      <a:accent3>
        <a:srgbClr val="1C1A4B"/>
      </a:accent3>
      <a:accent4>
        <a:srgbClr val="F6B71C"/>
      </a:accent4>
      <a:accent5>
        <a:srgbClr val="B98C2E"/>
      </a:accent5>
      <a:accent6>
        <a:srgbClr val="7B5E2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