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23"/>
  </p:notesMasterIdLst>
  <p:sldIdLst>
    <p:sldId id="269" r:id="rId3"/>
    <p:sldId id="272" r:id="rId4"/>
    <p:sldId id="277" r:id="rId5"/>
    <p:sldId id="282" r:id="rId6"/>
    <p:sldId id="275" r:id="rId7"/>
    <p:sldId id="279" r:id="rId8"/>
    <p:sldId id="306" r:id="rId9"/>
    <p:sldId id="301" r:id="rId10"/>
    <p:sldId id="303" r:id="rId11"/>
    <p:sldId id="304" r:id="rId12"/>
    <p:sldId id="287" r:id="rId13"/>
    <p:sldId id="297" r:id="rId14"/>
    <p:sldId id="293" r:id="rId15"/>
    <p:sldId id="291" r:id="rId16"/>
    <p:sldId id="308" r:id="rId17"/>
    <p:sldId id="307" r:id="rId18"/>
    <p:sldId id="310" r:id="rId19"/>
    <p:sldId id="289" r:id="rId20"/>
    <p:sldId id="280" r:id="rId21"/>
    <p:sldId id="258" r:id="rId22"/>
  </p:sldIdLst>
  <p:sldSz cx="24384000" cy="13716000"/>
  <p:notesSz cx="7010400" cy="9296400"/>
  <p:embeddedFontLst>
    <p:embeddedFont>
      <p:font typeface="Calibri" panose="020F0502020204030204" pitchFamily="34"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userDrawn="1">
          <p15:clr>
            <a:srgbClr val="A4A3A4"/>
          </p15:clr>
        </p15:guide>
        <p15:guide id="2" pos="76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chna Haylock" initials="A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p:restoredTop sz="94663"/>
  </p:normalViewPr>
  <p:slideViewPr>
    <p:cSldViewPr snapToGrid="0">
      <p:cViewPr varScale="1">
        <p:scale>
          <a:sx n="50" d="100"/>
          <a:sy n="50" d="100"/>
        </p:scale>
        <p:origin x="216" y="54"/>
      </p:cViewPr>
      <p:guideLst>
        <p:guide orient="horz" pos="4320"/>
        <p:guide pos="76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lstStyle>
            <a:lvl1pPr marL="457200" marR="0" lvl="0" indent="-228600" algn="l" rtl="0">
              <a:spcBef>
                <a:spcPts val="0"/>
              </a:spcBef>
              <a:spcAft>
                <a:spcPts val="0"/>
              </a:spcAft>
              <a:buSzPts val="1400"/>
              <a:buNone/>
              <a:defRPr sz="24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24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24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24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24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24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873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DCIM = Data Center Infrastructure Management</a:t>
            </a:r>
          </a:p>
        </p:txBody>
      </p:sp>
    </p:spTree>
    <p:extLst>
      <p:ext uri="{BB962C8B-B14F-4D97-AF65-F5344CB8AC3E}">
        <p14:creationId xmlns:p14="http://schemas.microsoft.com/office/powerpoint/2010/main" val="356490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CP17 End Bumper copy 1">
  <p:cSld name="OCP17 End Bumper copy 1">
    <p:spTree>
      <p:nvGrpSpPr>
        <p:cNvPr id="1" name="Shape 18"/>
        <p:cNvGrpSpPr/>
        <p:nvPr/>
      </p:nvGrpSpPr>
      <p:grpSpPr>
        <a:xfrm>
          <a:off x="0" y="0"/>
          <a:ext cx="0" cy="0"/>
          <a:chOff x="0" y="0"/>
          <a:chExt cx="0" cy="0"/>
        </a:xfrm>
      </p:grpSpPr>
      <p:pic>
        <p:nvPicPr>
          <p:cNvPr id="19" name="Google Shape;19;p5" descr="slide3.png"/>
          <p:cNvPicPr preferRelativeResize="0"/>
          <p:nvPr/>
        </p:nvPicPr>
        <p:blipFill rotWithShape="1">
          <a:blip r:embed="rId2">
            <a:alphaModFix/>
          </a:blip>
          <a:srcRect/>
          <a:stretch/>
        </p:blipFill>
        <p:spPr>
          <a:xfrm>
            <a:off x="0" y="0"/>
            <a:ext cx="24384000" cy="13716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EE01ED-B654-7449-9635-334A4910BB6D}"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55EA28-F498-AD43-B938-06BEC22B7F0D}" type="slidenum">
              <a:rPr lang="en-US" smtClean="0"/>
              <a:t>‹#›</a:t>
            </a:fld>
            <a:endParaRPr lang="en-US" dirty="0"/>
          </a:p>
        </p:txBody>
      </p:sp>
      <p:pic>
        <p:nvPicPr>
          <p:cNvPr id="8" name="Picture 7">
            <a:extLst>
              <a:ext uri="{FF2B5EF4-FFF2-40B4-BE49-F238E27FC236}">
                <a16:creationId xmlns:a16="http://schemas.microsoft.com/office/drawing/2014/main" id="{A6AAC3B8-2690-294A-8867-8D93CDBD499D}"/>
              </a:ext>
            </a:extLst>
          </p:cNvPr>
          <p:cNvPicPr>
            <a:picLocks noChangeAspect="1"/>
          </p:cNvPicPr>
          <p:nvPr userDrawn="1"/>
        </p:nvPicPr>
        <p:blipFill>
          <a:blip r:embed="rId2"/>
          <a:srcRect/>
          <a:stretch/>
        </p:blipFill>
        <p:spPr>
          <a:xfrm>
            <a:off x="0" y="0"/>
            <a:ext cx="24384000" cy="13716000"/>
          </a:xfrm>
          <a:prstGeom prst="rect">
            <a:avLst/>
          </a:prstGeom>
        </p:spPr>
      </p:pic>
    </p:spTree>
    <p:extLst>
      <p:ext uri="{BB962C8B-B14F-4D97-AF65-F5344CB8AC3E}">
        <p14:creationId xmlns:p14="http://schemas.microsoft.com/office/powerpoint/2010/main" val="26636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5392AB9-EB3E-2A4B-BAD0-B3FCB88303F6}"/>
              </a:ext>
            </a:extLst>
          </p:cNvPr>
          <p:cNvSpPr>
            <a:spLocks noGrp="1"/>
          </p:cNvSpPr>
          <p:nvPr>
            <p:ph type="dt" sz="half" idx="10"/>
          </p:nvPr>
        </p:nvSpPr>
        <p:spPr/>
        <p:txBody>
          <a:bodyPr/>
          <a:lstStyle/>
          <a:p>
            <a:fld id="{5AEE01ED-B654-7449-9635-334A4910BB6D}" type="datetimeFigureOut">
              <a:rPr lang="en-US" smtClean="0"/>
              <a:t>3/2/2020</a:t>
            </a:fld>
            <a:endParaRPr lang="en-US"/>
          </a:p>
        </p:txBody>
      </p:sp>
      <p:sp>
        <p:nvSpPr>
          <p:cNvPr id="4" name="Footer Placeholder 3">
            <a:extLst>
              <a:ext uri="{FF2B5EF4-FFF2-40B4-BE49-F238E27FC236}">
                <a16:creationId xmlns:a16="http://schemas.microsoft.com/office/drawing/2014/main" id="{9A51EA73-A965-9244-AA78-2668EF29C0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982C28-3FE0-FE47-AFC5-0EA0449517A2}"/>
              </a:ext>
            </a:extLst>
          </p:cNvPr>
          <p:cNvSpPr>
            <a:spLocks noGrp="1"/>
          </p:cNvSpPr>
          <p:nvPr>
            <p:ph type="sldNum" sz="quarter" idx="12"/>
          </p:nvPr>
        </p:nvSpPr>
        <p:spPr/>
        <p:txBody>
          <a:bodyPr/>
          <a:lstStyle/>
          <a:p>
            <a:fld id="{0D55EA28-F498-AD43-B938-06BEC22B7F0D}" type="slidenum">
              <a:rPr lang="en-US" smtClean="0"/>
              <a:t>‹#›</a:t>
            </a:fld>
            <a:endParaRPr lang="en-US"/>
          </a:p>
        </p:txBody>
      </p:sp>
      <p:pic>
        <p:nvPicPr>
          <p:cNvPr id="8" name="Picture 7">
            <a:extLst>
              <a:ext uri="{FF2B5EF4-FFF2-40B4-BE49-F238E27FC236}">
                <a16:creationId xmlns:a16="http://schemas.microsoft.com/office/drawing/2014/main" id="{CDCD9D9D-1EFB-4F4A-B08B-16972EC97492}"/>
              </a:ext>
            </a:extLst>
          </p:cNvPr>
          <p:cNvPicPr>
            <a:picLocks noChangeAspect="1"/>
          </p:cNvPicPr>
          <p:nvPr userDrawn="1"/>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335954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1676400" y="730253"/>
            <a:ext cx="21031200" cy="154029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35353"/>
              </a:buClr>
              <a:buSzPts val="10000"/>
              <a:buFont typeface="Source Sans Pro"/>
              <a:buNone/>
              <a:defRPr sz="10000" b="0" i="0" u="none" strike="noStrike" cap="none">
                <a:solidFill>
                  <a:srgbClr val="535353"/>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9"/>
          <p:cNvSpPr txBox="1">
            <a:spLocks noGrp="1"/>
          </p:cNvSpPr>
          <p:nvPr>
            <p:ph type="body" idx="1"/>
          </p:nvPr>
        </p:nvSpPr>
        <p:spPr>
          <a:xfrm>
            <a:off x="1676401" y="2668270"/>
            <a:ext cx="10439400" cy="8702676"/>
          </a:xfrm>
          <a:prstGeom prst="rect">
            <a:avLst/>
          </a:prstGeom>
          <a:noFill/>
          <a:ln>
            <a:noFill/>
          </a:ln>
        </p:spPr>
        <p:txBody>
          <a:bodyPr spcFirstLastPara="1" wrap="square" lIns="91425" tIns="45700" rIns="91425" bIns="45700" anchor="t" anchorCtr="0"/>
          <a:lstStyle>
            <a:lvl1pPr marL="457195" marR="0" lvl="0" indent="-228597"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388" marR="0" lvl="1" indent="-634992"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583" marR="0" lvl="2" indent="-634992"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777" marR="0" lvl="3" indent="-634992"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5972" marR="0" lvl="4" indent="-634992"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166" marR="0" lvl="5" indent="-342898" algn="l" rtl="0">
              <a:lnSpc>
                <a:spcPct val="90000"/>
              </a:lnSpc>
              <a:spcBef>
                <a:spcPts val="501"/>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60" marR="0" lvl="6" indent="-342898" algn="l" rtl="0">
              <a:lnSpc>
                <a:spcPct val="90000"/>
              </a:lnSpc>
              <a:spcBef>
                <a:spcPts val="501"/>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55" marR="0" lvl="7" indent="-342898" algn="l" rtl="0">
              <a:lnSpc>
                <a:spcPct val="90000"/>
              </a:lnSpc>
              <a:spcBef>
                <a:spcPts val="501"/>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748" marR="0" lvl="8" indent="-342898" algn="l" rtl="0">
              <a:lnSpc>
                <a:spcPct val="90000"/>
              </a:lnSpc>
              <a:spcBef>
                <a:spcPts val="501"/>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9"/>
          <p:cNvSpPr txBox="1">
            <a:spLocks noGrp="1"/>
          </p:cNvSpPr>
          <p:nvPr>
            <p:ph type="body" idx="2"/>
          </p:nvPr>
        </p:nvSpPr>
        <p:spPr>
          <a:xfrm>
            <a:off x="12268201" y="2668270"/>
            <a:ext cx="10439400" cy="8702676"/>
          </a:xfrm>
          <a:prstGeom prst="rect">
            <a:avLst/>
          </a:prstGeom>
          <a:noFill/>
          <a:ln>
            <a:noFill/>
          </a:ln>
        </p:spPr>
        <p:txBody>
          <a:bodyPr spcFirstLastPara="1" wrap="square" lIns="91425" tIns="45700" rIns="91425" bIns="45700" anchor="t" anchorCtr="0"/>
          <a:lstStyle>
            <a:lvl1pPr marL="457195" marR="0" lvl="0" indent="-228597"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388" marR="0" lvl="1" indent="-634992"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583" marR="0" lvl="2" indent="-634992"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777" marR="0" lvl="3" indent="-634992"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5972" marR="0" lvl="4" indent="-634992"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166" marR="0" lvl="5" indent="-342898" algn="l" rtl="0">
              <a:lnSpc>
                <a:spcPct val="90000"/>
              </a:lnSpc>
              <a:spcBef>
                <a:spcPts val="501"/>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60" marR="0" lvl="6" indent="-342898" algn="l" rtl="0">
              <a:lnSpc>
                <a:spcPct val="90000"/>
              </a:lnSpc>
              <a:spcBef>
                <a:spcPts val="501"/>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55" marR="0" lvl="7" indent="-342898" algn="l" rtl="0">
              <a:lnSpc>
                <a:spcPct val="90000"/>
              </a:lnSpc>
              <a:spcBef>
                <a:spcPts val="501"/>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748" marR="0" lvl="8" indent="-342898" algn="l" rtl="0">
              <a:lnSpc>
                <a:spcPct val="90000"/>
              </a:lnSpc>
              <a:spcBef>
                <a:spcPts val="501"/>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E01ED-B654-7449-9635-334A4910BB6D}" type="datetimeFigureOut">
              <a:rPr lang="en-US" smtClean="0"/>
              <a:t>3/2/2020</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D55EA28-F498-AD43-B938-06BEC22B7F0D}" type="slidenum">
              <a:rPr lang="en-US" smtClean="0"/>
              <a:t>‹#›</a:t>
            </a:fld>
            <a:endParaRPr lang="en-US"/>
          </a:p>
        </p:txBody>
      </p:sp>
    </p:spTree>
    <p:extLst>
      <p:ext uri="{BB962C8B-B14F-4D97-AF65-F5344CB8AC3E}">
        <p14:creationId xmlns:p14="http://schemas.microsoft.com/office/powerpoint/2010/main" val="1894888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5"/>
          <a:srcRect/>
          <a:stretch/>
        </p:blipFill>
        <p:spPr>
          <a:xfrm>
            <a:off x="0" y="0"/>
            <a:ext cx="24384000" cy="13716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8"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1676400" y="730253"/>
            <a:ext cx="21031200" cy="154029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35353"/>
              </a:buClr>
              <a:buSzPts val="10000"/>
              <a:buFont typeface="Source Sans Pro"/>
              <a:buNone/>
              <a:defRPr sz="10000" b="0" i="0" u="none" strike="noStrike" cap="none">
                <a:solidFill>
                  <a:srgbClr val="535353"/>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6"/>
          <p:cNvSpPr txBox="1">
            <a:spLocks noGrp="1"/>
          </p:cNvSpPr>
          <p:nvPr>
            <p:ph type="body" idx="1"/>
          </p:nvPr>
        </p:nvSpPr>
        <p:spPr>
          <a:xfrm>
            <a:off x="1676400" y="2576830"/>
            <a:ext cx="21031200" cy="8702676"/>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400" marR="0" lvl="1"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600" marR="0" lvl="2"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800" marR="0" lvl="3"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6000" marR="0" lvl="4"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4"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docs.google.com/document/d/1f7supR2NAMiCMZVeT9mmS4-DogFta-cG_He8HRBWsM8/edit"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f7supR2NAMiCMZVeT9mmS4-DogFta-cG_He8HRBWsM8/edi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cs.google.com/document/d/1f7supR2NAMiCMZVeT9mmS4-DogFta-cG_He8HRBWsM8/edit"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docs.google.com/document/d/1f7supR2NAMiCMZVeT9mmS4-DogFta-cG_He8HRBWsM8/edit"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ocs.google.com/document/d/1f7supR2NAMiCMZVeT9mmS4-DogFta-cG_He8HRBWsM8/edit"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document/d/1f7supR2NAMiCMZVeT9mmS4-DogFta-cG_He8HRBWsM8/edit" TargetMode="External"/><Relationship Id="rId1" Type="http://schemas.openxmlformats.org/officeDocument/2006/relationships/slideLayout" Target="../slideLayouts/slideLayout5.xml"/><Relationship Id="rId4" Type="http://schemas.openxmlformats.org/officeDocument/2006/relationships/hyperlink" Target="https://docs.google.com/spreadsheets/d/19LPCx5KRiFVMzvGwSadxjgW_nL4MJ4G0l_6WbN9vZy4/edit?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docs.google.com/document/d/1f7supR2NAMiCMZVeT9mmS4-DogFta-cG_He8HRBWsM8/edit"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ocp-all.groups.io/g/OCP-ACS-Cold-Plate" TargetMode="External"/><Relationship Id="rId7" Type="http://schemas.openxmlformats.org/officeDocument/2006/relationships/image" Target="../media/image6.png"/><Relationship Id="rId2" Type="http://schemas.openxmlformats.org/officeDocument/2006/relationships/hyperlink" Target="https://ocp-all.groups.io/g/OCP-ACS" TargetMode="External"/><Relationship Id="rId1" Type="http://schemas.openxmlformats.org/officeDocument/2006/relationships/slideLayout" Target="../slideLayouts/slideLayout5.xml"/><Relationship Id="rId6" Type="http://schemas.openxmlformats.org/officeDocument/2006/relationships/hyperlink" Target="https://www.opencompute.org/projects/rack-and-power" TargetMode="External"/><Relationship Id="rId5" Type="http://schemas.openxmlformats.org/officeDocument/2006/relationships/hyperlink" Target="https://www.opencompute.org/wiki/Rack_&amp;_Power/Advanced_Cooling_Solutions" TargetMode="External"/><Relationship Id="rId4" Type="http://schemas.openxmlformats.org/officeDocument/2006/relationships/hyperlink" Target="https://www.opencompute.org/projects/acs-cold-plate-sub-projec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opencompute.org/documents/ocp-acs-liquid-cooling-cold-plate-requirements-pdf" TargetMode="External"/><Relationship Id="rId2" Type="http://schemas.openxmlformats.org/officeDocument/2006/relationships/hyperlink" Target="https://docs.google.com/document/d/1f7supR2NAMiCMZVeT9mmS4-DogFta-cG_He8HRBWsM8/edit"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cs.google.com/document/d/1f7supR2NAMiCMZVeT9mmS4-DogFta-cG_He8HRBWsM8/edit"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958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2"/>
            <a:ext cx="21031200" cy="1601400"/>
          </a:xfrm>
          <a:prstGeom prst="rect">
            <a:avLst/>
          </a:prstGeom>
          <a:noFill/>
          <a:ln>
            <a:noFill/>
          </a:ln>
        </p:spPr>
        <p:txBody>
          <a:bodyPr spcFirstLastPara="1" wrap="square" lIns="91424" tIns="45701" rIns="91424" bIns="45701" anchor="ctr" anchorCtr="0">
            <a:noAutofit/>
          </a:bodyPr>
          <a:lstStyle/>
          <a:p>
            <a:r>
              <a:rPr lang="en-US" dirty="0"/>
              <a:t>ACS Cold Plate Requirement</a:t>
            </a:r>
            <a:endParaRPr dirty="0"/>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006476" y="2603408"/>
            <a:ext cx="23377525" cy="7072576"/>
          </a:xfrm>
          <a:prstGeom prst="rect">
            <a:avLst/>
          </a:prstGeom>
          <a:noFill/>
          <a:ln>
            <a:noFill/>
          </a:ln>
        </p:spPr>
        <p:txBody>
          <a:bodyPr spcFirstLastPara="1" wrap="square" lIns="91424" tIns="45701" rIns="91424" bIns="45701" anchor="t" anchorCtr="0">
            <a:noAutofit/>
          </a:bodyPr>
          <a:lstStyle/>
          <a:p>
            <a:pPr>
              <a:spcBef>
                <a:spcPts val="1200"/>
              </a:spcBef>
              <a:buClr>
                <a:srgbClr val="5F6061"/>
              </a:buClr>
              <a:buSzPts val="3600"/>
            </a:pPr>
            <a:r>
              <a:rPr lang="en-US" sz="6000" b="1" dirty="0">
                <a:solidFill>
                  <a:srgbClr val="5F6061"/>
                </a:solidFill>
                <a:latin typeface="Source Sans Pro"/>
                <a:ea typeface="Source Sans Pro"/>
                <a:cs typeface="Source Sans Pro"/>
                <a:sym typeface="Source Sans Pro"/>
              </a:rPr>
              <a:t>Liquid Cooling Requirement</a:t>
            </a:r>
          </a:p>
          <a:p>
            <a:pPr marL="857240" indent="-857240">
              <a:spcBef>
                <a:spcPts val="30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Certification Compliancy </a:t>
            </a:r>
          </a:p>
          <a:p>
            <a:pPr lvl="5">
              <a:spcBef>
                <a:spcPts val="1200"/>
              </a:spcBef>
              <a:buClr>
                <a:srgbClr val="5F6061"/>
              </a:buClr>
              <a:buSzPts val="3600"/>
            </a:pPr>
            <a:r>
              <a:rPr lang="en-US" sz="6000" dirty="0">
                <a:solidFill>
                  <a:srgbClr val="5F6061"/>
                </a:solidFill>
                <a:latin typeface="Source Sans Pro"/>
                <a:ea typeface="Source Sans Pro"/>
                <a:cs typeface="Source Sans Pro"/>
                <a:sym typeface="Source Sans Pro"/>
              </a:rPr>
              <a:t>     - UL/FCC/CE </a:t>
            </a:r>
            <a:r>
              <a:rPr lang="en-US" sz="6000" dirty="0" err="1">
                <a:solidFill>
                  <a:srgbClr val="5F6061"/>
                </a:solidFill>
                <a:latin typeface="Source Sans Pro"/>
                <a:ea typeface="Source Sans Pro"/>
                <a:cs typeface="Source Sans Pro"/>
                <a:sym typeface="Source Sans Pro"/>
              </a:rPr>
              <a:t>etc</a:t>
            </a:r>
            <a:endParaRPr lang="en-US" sz="6000" dirty="0">
              <a:solidFill>
                <a:srgbClr val="5F6061"/>
              </a:solidFill>
              <a:latin typeface="Source Sans Pro"/>
              <a:ea typeface="Source Sans Pro"/>
              <a:cs typeface="Source Sans Pro"/>
              <a:sym typeface="Source Sans Pro"/>
            </a:endParaRPr>
          </a:p>
          <a:p>
            <a:pPr marL="857240" lvl="1" indent="-857240">
              <a:spcBef>
                <a:spcPts val="30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Pressure Safety Requirements</a:t>
            </a:r>
          </a:p>
          <a:p>
            <a:pPr lvl="1">
              <a:spcBef>
                <a:spcPts val="1200"/>
              </a:spcBef>
              <a:buClr>
                <a:srgbClr val="5F6061"/>
              </a:buClr>
              <a:buSzPts val="3600"/>
            </a:pPr>
            <a:r>
              <a:rPr lang="en-US" sz="6000" dirty="0">
                <a:solidFill>
                  <a:srgbClr val="5F6061"/>
                </a:solidFill>
                <a:latin typeface="Source Sans Pro"/>
                <a:ea typeface="Source Sans Pro"/>
                <a:cs typeface="Source Sans Pro"/>
                <a:sym typeface="Source Sans Pro"/>
              </a:rPr>
              <a:t>     - IEC standards</a:t>
            </a:r>
          </a:p>
          <a:p>
            <a:pPr lvl="1">
              <a:spcBef>
                <a:spcPts val="1200"/>
              </a:spcBef>
              <a:buClr>
                <a:srgbClr val="5F6061"/>
              </a:buClr>
              <a:buSzPts val="3600"/>
            </a:pPr>
            <a:r>
              <a:rPr lang="en-US" sz="6000" dirty="0">
                <a:solidFill>
                  <a:srgbClr val="5F6061"/>
                </a:solidFill>
                <a:latin typeface="Source Sans Pro"/>
                <a:ea typeface="Source Sans Pro"/>
                <a:cs typeface="Source Sans Pro"/>
                <a:sym typeface="Source Sans Pro"/>
              </a:rPr>
              <a:t>     - ASME</a:t>
            </a:r>
          </a:p>
          <a:p>
            <a:pPr marL="857240" lvl="1" indent="-857240">
              <a:spcBef>
                <a:spcPts val="30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Risk Management</a:t>
            </a:r>
          </a:p>
          <a:p>
            <a:pPr lvl="1">
              <a:buClr>
                <a:srgbClr val="5F6061"/>
              </a:buClr>
              <a:buSzPts val="3600"/>
            </a:pPr>
            <a:r>
              <a:rPr lang="en-US" sz="6000" dirty="0">
                <a:solidFill>
                  <a:srgbClr val="5F6061"/>
                </a:solidFill>
                <a:latin typeface="Source Sans Pro"/>
                <a:ea typeface="Source Sans Pro"/>
                <a:cs typeface="Source Sans Pro"/>
                <a:sym typeface="Source Sans Pro"/>
              </a:rPr>
              <a:t>     - Considerations, plans, and management</a:t>
            </a:r>
          </a:p>
          <a:p>
            <a:pPr lvl="0">
              <a:buClr>
                <a:srgbClr val="5F6061"/>
              </a:buClr>
              <a:buSzPts val="3600"/>
            </a:pPr>
            <a:endParaRPr lang="en-US" sz="6000" dirty="0">
              <a:solidFill>
                <a:srgbClr val="5F6061"/>
              </a:solidFill>
              <a:latin typeface="Source Sans Pro"/>
              <a:ea typeface="Source Sans Pro"/>
              <a:cs typeface="Source Sans Pro"/>
              <a:sym typeface="Source Sans Pro"/>
            </a:endParaRPr>
          </a:p>
          <a:p>
            <a:pPr lvl="0">
              <a:buClr>
                <a:srgbClr val="5F6061"/>
              </a:buClr>
              <a:buSzPts val="3600"/>
            </a:pPr>
            <a:endParaRPr lang="en-US" sz="3600" dirty="0">
              <a:hlinkClick r:id="rId2"/>
            </a:endParaRPr>
          </a:p>
          <a:p>
            <a:pPr lvl="0">
              <a:buClr>
                <a:srgbClr val="5F6061"/>
              </a:buClr>
              <a:buSzPts val="3600"/>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sz="6000" dirty="0">
              <a:solidFill>
                <a:srgbClr val="5F606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22664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2"/>
            <a:ext cx="21031200" cy="1601400"/>
          </a:xfrm>
          <a:prstGeom prst="rect">
            <a:avLst/>
          </a:prstGeom>
          <a:noFill/>
          <a:ln>
            <a:noFill/>
          </a:ln>
        </p:spPr>
        <p:txBody>
          <a:bodyPr spcFirstLastPara="1" wrap="square" lIns="91424" tIns="45701" rIns="91424" bIns="45701" anchor="ctr" anchorCtr="0">
            <a:noAutofit/>
          </a:bodyPr>
          <a:lstStyle/>
          <a:p>
            <a:r>
              <a:rPr lang="en-US" dirty="0"/>
              <a:t>ACS Cold Plate Requirement</a:t>
            </a:r>
            <a:endParaRPr dirty="0"/>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006476" y="2603408"/>
            <a:ext cx="23377525" cy="7072576"/>
          </a:xfrm>
          <a:prstGeom prst="rect">
            <a:avLst/>
          </a:prstGeom>
          <a:noFill/>
          <a:ln>
            <a:noFill/>
          </a:ln>
        </p:spPr>
        <p:txBody>
          <a:bodyPr spcFirstLastPara="1" wrap="square" lIns="91424" tIns="45701" rIns="91424" bIns="45701" anchor="t" anchorCtr="0">
            <a:noAutofit/>
          </a:bodyPr>
          <a:lstStyle/>
          <a:p>
            <a:pPr>
              <a:spcBef>
                <a:spcPts val="1200"/>
              </a:spcBef>
              <a:buClr>
                <a:srgbClr val="5F6061"/>
              </a:buClr>
              <a:buSzPts val="3600"/>
            </a:pPr>
            <a:r>
              <a:rPr lang="en-US" sz="6000" b="1" dirty="0">
                <a:solidFill>
                  <a:srgbClr val="5F6061"/>
                </a:solidFill>
                <a:latin typeface="Source Sans Pro"/>
                <a:ea typeface="Source Sans Pro"/>
                <a:cs typeface="Source Sans Pro"/>
                <a:sym typeface="Source Sans Pro"/>
              </a:rPr>
              <a:t>Liquid Cooling Requirement</a:t>
            </a:r>
          </a:p>
          <a:p>
            <a:pPr marL="857240" indent="-857240">
              <a:spcBef>
                <a:spcPts val="30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Sensor Requirements</a:t>
            </a:r>
          </a:p>
          <a:p>
            <a:pPr lvl="0">
              <a:buClr>
                <a:srgbClr val="5F6061"/>
              </a:buClr>
              <a:buSzPts val="3600"/>
            </a:pPr>
            <a:r>
              <a:rPr lang="en-US" sz="5400" dirty="0">
                <a:solidFill>
                  <a:srgbClr val="5F6061"/>
                </a:solidFill>
                <a:latin typeface="Source Sans Pro"/>
                <a:ea typeface="Source Sans Pro"/>
                <a:cs typeface="Source Sans Pro"/>
                <a:sym typeface="Source Sans Pro"/>
              </a:rPr>
              <a:t>     - Sensors to be considered within the system, chassis, rack, and CDU</a:t>
            </a:r>
          </a:p>
          <a:p>
            <a:pPr lvl="3">
              <a:buClr>
                <a:srgbClr val="5F6061"/>
              </a:buClr>
              <a:buSzPts val="3600"/>
            </a:pPr>
            <a:r>
              <a:rPr lang="en-US" sz="5400" dirty="0">
                <a:solidFill>
                  <a:srgbClr val="5F6061"/>
                </a:solidFill>
                <a:latin typeface="Source Sans Pro"/>
                <a:ea typeface="Source Sans Pro"/>
                <a:cs typeface="Source Sans Pro"/>
                <a:sym typeface="Source Sans Pro"/>
              </a:rPr>
              <a:t>     - Minimum requirement: </a:t>
            </a:r>
          </a:p>
          <a:p>
            <a:pPr lvl="8">
              <a:buClr>
                <a:srgbClr val="5F6061"/>
              </a:buClr>
              <a:buSzPts val="3600"/>
            </a:pPr>
            <a:r>
              <a:rPr lang="en-US" sz="5400" dirty="0">
                <a:solidFill>
                  <a:srgbClr val="5F6061"/>
                </a:solidFill>
                <a:latin typeface="Source Sans Pro"/>
                <a:ea typeface="Source Sans Pro"/>
                <a:cs typeface="Source Sans Pro"/>
                <a:sym typeface="Source Sans Pro"/>
              </a:rPr>
              <a:t>		- Tier 2 as defined by ASHRAE DCIM</a:t>
            </a:r>
          </a:p>
          <a:p>
            <a:pPr lvl="8">
              <a:buClr>
                <a:srgbClr val="5F6061"/>
              </a:buClr>
              <a:buSzPts val="3600"/>
            </a:pPr>
            <a:r>
              <a:rPr lang="en-US" sz="5400" dirty="0">
                <a:solidFill>
                  <a:srgbClr val="5F6061"/>
                </a:solidFill>
                <a:latin typeface="Source Sans Pro"/>
                <a:ea typeface="Source Sans Pro"/>
                <a:cs typeface="Source Sans Pro"/>
                <a:sym typeface="Source Sans Pro"/>
              </a:rPr>
              <a:t>     - Advanced requirement: </a:t>
            </a:r>
          </a:p>
          <a:p>
            <a:pPr lvl="0">
              <a:buClr>
                <a:srgbClr val="5F6061"/>
              </a:buClr>
              <a:buSzPts val="3600"/>
            </a:pPr>
            <a:r>
              <a:rPr lang="en-US" sz="5400" dirty="0">
                <a:solidFill>
                  <a:srgbClr val="5F6061"/>
                </a:solidFill>
                <a:latin typeface="Source Sans Pro"/>
                <a:ea typeface="Source Sans Pro"/>
                <a:cs typeface="Source Sans Pro"/>
                <a:sym typeface="Source Sans Pro"/>
              </a:rPr>
              <a:t>		- Tier 3 as defined by ASHRAE DCIM</a:t>
            </a:r>
          </a:p>
          <a:p>
            <a:pPr marL="685792" indent="-685792">
              <a:buClr>
                <a:srgbClr val="5F6061"/>
              </a:buClr>
              <a:buSzPts val="3600"/>
              <a:buFont typeface="Arial" panose="020B0604020202020204" pitchFamily="34" charset="0"/>
              <a:buChar char="•"/>
            </a:pPr>
            <a:endParaRPr lang="en-US" sz="3600" dirty="0">
              <a:hlinkClick r:id="rId3"/>
            </a:endParaRPr>
          </a:p>
          <a:p>
            <a:pPr marL="857240" indent="-857240">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DMTF Redfish</a:t>
            </a:r>
          </a:p>
          <a:p>
            <a:pPr lvl="0">
              <a:buClr>
                <a:srgbClr val="5F6061"/>
              </a:buClr>
              <a:buSzPts val="3600"/>
            </a:pPr>
            <a:r>
              <a:rPr lang="en-US" sz="5400" dirty="0">
                <a:solidFill>
                  <a:srgbClr val="5F6061"/>
                </a:solidFill>
                <a:latin typeface="Source Sans Pro"/>
                <a:ea typeface="Source Sans Pro"/>
                <a:cs typeface="Source Sans Pro"/>
                <a:sym typeface="Source Sans Pro"/>
              </a:rPr>
              <a:t>     - Use the same IT telemetry that was adopted by DMTF Redfish in partnership</a:t>
            </a:r>
          </a:p>
          <a:p>
            <a:pPr lvl="0">
              <a:buClr>
                <a:srgbClr val="5F6061"/>
              </a:buClr>
              <a:buSzPts val="3600"/>
            </a:pPr>
            <a:r>
              <a:rPr lang="en-US" sz="5400" dirty="0">
                <a:solidFill>
                  <a:srgbClr val="5F6061"/>
                </a:solidFill>
                <a:latin typeface="Source Sans Pro"/>
                <a:ea typeface="Source Sans Pro"/>
                <a:cs typeface="Source Sans Pro"/>
                <a:sym typeface="Source Sans Pro"/>
              </a:rPr>
              <a:t>       with ASHRAE TC9.9</a:t>
            </a:r>
          </a:p>
          <a:p>
            <a:pPr marL="571494" indent="-571494">
              <a:buClr>
                <a:srgbClr val="5F6061"/>
              </a:buClr>
              <a:buSzPts val="3600"/>
              <a:buFont typeface="Arial" panose="020B0604020202020204" pitchFamily="34" charset="0"/>
              <a:buChar char="•"/>
            </a:pPr>
            <a:endParaRPr sz="6000" dirty="0">
              <a:solidFill>
                <a:srgbClr val="5F606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26794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2"/>
            <a:ext cx="21031200" cy="1601400"/>
          </a:xfrm>
          <a:prstGeom prst="rect">
            <a:avLst/>
          </a:prstGeom>
          <a:noFill/>
          <a:ln>
            <a:noFill/>
          </a:ln>
        </p:spPr>
        <p:txBody>
          <a:bodyPr spcFirstLastPara="1" wrap="square" lIns="91424" tIns="45701" rIns="91424" bIns="45701" anchor="ctr" anchorCtr="0">
            <a:noAutofit/>
          </a:bodyPr>
          <a:lstStyle/>
          <a:p>
            <a:r>
              <a:rPr lang="en-US" dirty="0"/>
              <a:t>ACS Cold Plate Requirement</a:t>
            </a:r>
            <a:endParaRPr dirty="0"/>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006476" y="2339632"/>
            <a:ext cx="23377525" cy="7072576"/>
          </a:xfrm>
          <a:prstGeom prst="rect">
            <a:avLst/>
          </a:prstGeom>
          <a:noFill/>
          <a:ln>
            <a:noFill/>
          </a:ln>
        </p:spPr>
        <p:txBody>
          <a:bodyPr spcFirstLastPara="1" wrap="square" lIns="91424" tIns="45701" rIns="91424" bIns="45701" anchor="t" anchorCtr="0">
            <a:noAutofit/>
          </a:bodyPr>
          <a:lstStyle/>
          <a:p>
            <a:pPr>
              <a:spcBef>
                <a:spcPts val="1200"/>
              </a:spcBef>
              <a:buClr>
                <a:srgbClr val="5F6061"/>
              </a:buClr>
              <a:buSzPts val="3600"/>
            </a:pPr>
            <a:r>
              <a:rPr lang="en-US" sz="6000" b="1" dirty="0">
                <a:solidFill>
                  <a:srgbClr val="5F6061"/>
                </a:solidFill>
                <a:latin typeface="Source Sans Pro"/>
                <a:ea typeface="Source Sans Pro"/>
                <a:cs typeface="Source Sans Pro"/>
                <a:sym typeface="Source Sans Pro"/>
              </a:rPr>
              <a:t>Liquid Cooling Requirements</a:t>
            </a:r>
          </a:p>
          <a:p>
            <a:pPr>
              <a:spcBef>
                <a:spcPts val="3000"/>
              </a:spcBef>
              <a:buClr>
                <a:srgbClr val="5F6061"/>
              </a:buClr>
              <a:buSzPts val="3600"/>
            </a:pPr>
            <a:r>
              <a:rPr lang="en-US" sz="6000" dirty="0">
                <a:solidFill>
                  <a:srgbClr val="5F6061"/>
                </a:solidFill>
                <a:latin typeface="Source Sans Pro"/>
                <a:ea typeface="Source Sans Pro"/>
                <a:cs typeface="Source Sans Pro"/>
                <a:sym typeface="Source Sans Pro"/>
              </a:rPr>
              <a:t>Liquid Cooling Classifications</a:t>
            </a:r>
          </a:p>
          <a:p>
            <a:pPr>
              <a:spcBef>
                <a:spcPts val="1200"/>
              </a:spcBef>
              <a:buClr>
                <a:srgbClr val="5F6061"/>
              </a:buClr>
              <a:buSzPts val="3600"/>
            </a:pPr>
            <a:r>
              <a:rPr lang="en-US" sz="5400" dirty="0">
                <a:solidFill>
                  <a:srgbClr val="5F6061"/>
                </a:solidFill>
                <a:latin typeface="Source Sans Pro"/>
                <a:ea typeface="Source Sans Pro"/>
                <a:cs typeface="Source Sans Pro"/>
                <a:sym typeface="Source Sans Pro"/>
              </a:rPr>
              <a:t>IT Equipment</a:t>
            </a:r>
          </a:p>
          <a:p>
            <a:pPr marL="685792" indent="-685792">
              <a:spcBef>
                <a:spcPts val="1200"/>
              </a:spcBef>
              <a:buFont typeface="Arial" panose="020B0604020202020204" pitchFamily="34" charset="0"/>
              <a:buChar char="•"/>
            </a:pPr>
            <a:r>
              <a:rPr lang="en-US" sz="5400" dirty="0">
                <a:latin typeface="Source Sans Pro" panose="020B0604020202020204" charset="0"/>
              </a:rPr>
              <a:t>Hybrid Basic - CPU/GPU cold plates</a:t>
            </a:r>
          </a:p>
          <a:p>
            <a:pPr marL="685792" indent="-685792">
              <a:spcBef>
                <a:spcPts val="1200"/>
              </a:spcBef>
              <a:buFont typeface="Arial" panose="020B0604020202020204" pitchFamily="34" charset="0"/>
              <a:buChar char="•"/>
            </a:pPr>
            <a:r>
              <a:rPr lang="en-US" sz="5400" dirty="0">
                <a:latin typeface="Source Sans Pro" panose="020B0604020202020204" charset="0"/>
              </a:rPr>
              <a:t>Hybrid Intermediate – Basic + DIMMs cold plates</a:t>
            </a:r>
          </a:p>
          <a:p>
            <a:pPr marL="685792" indent="-685792">
              <a:spcBef>
                <a:spcPts val="1200"/>
              </a:spcBef>
              <a:buFont typeface="Arial" panose="020B0604020202020204" pitchFamily="34" charset="0"/>
              <a:buChar char="•"/>
            </a:pPr>
            <a:r>
              <a:rPr lang="en-US" sz="5400" dirty="0">
                <a:latin typeface="Source Sans Pro" panose="020B0604020202020204" charset="0"/>
              </a:rPr>
              <a:t>Hybrid Advanced – Intermediate + additional cold plates</a:t>
            </a:r>
          </a:p>
          <a:p>
            <a:pPr marL="685792" indent="-685792">
              <a:spcBef>
                <a:spcPts val="1200"/>
              </a:spcBef>
              <a:buFont typeface="Arial" panose="020B0604020202020204" pitchFamily="34" charset="0"/>
              <a:buChar char="•"/>
            </a:pPr>
            <a:r>
              <a:rPr lang="en-US" sz="5400" dirty="0">
                <a:latin typeface="Source Sans Pro" panose="020B0604020202020204" charset="0"/>
              </a:rPr>
              <a:t>Full Liquid – Completely liquid cooled</a:t>
            </a:r>
          </a:p>
          <a:p>
            <a:pPr>
              <a:spcBef>
                <a:spcPts val="1200"/>
              </a:spcBef>
            </a:pPr>
            <a:r>
              <a:rPr lang="en-US" sz="5400" dirty="0">
                <a:solidFill>
                  <a:srgbClr val="5F6061"/>
                </a:solidFill>
                <a:latin typeface="Source Sans Pro" panose="020B0604020202020204" charset="0"/>
                <a:ea typeface="Source Sans Pro"/>
                <a:cs typeface="Source Sans Pro"/>
                <a:sym typeface="Source Sans Pro"/>
              </a:rPr>
              <a:t>Rack</a:t>
            </a:r>
          </a:p>
          <a:p>
            <a:pPr>
              <a:spcBef>
                <a:spcPts val="1200"/>
              </a:spcBef>
            </a:pPr>
            <a:r>
              <a:rPr lang="en-US" sz="5400" dirty="0">
                <a:solidFill>
                  <a:schemeClr val="tx1"/>
                </a:solidFill>
                <a:latin typeface="Source Sans Pro"/>
                <a:ea typeface="Source Sans Pro"/>
                <a:cs typeface="Source Sans Pro"/>
                <a:sym typeface="Source Sans Pro"/>
              </a:rPr>
              <a:t>•	Liquid cooled ready rack  without door heat exchanger</a:t>
            </a:r>
          </a:p>
          <a:p>
            <a:pPr>
              <a:spcBef>
                <a:spcPts val="1200"/>
              </a:spcBef>
            </a:pPr>
            <a:r>
              <a:rPr lang="en-US" sz="5400" dirty="0">
                <a:solidFill>
                  <a:schemeClr val="tx1"/>
                </a:solidFill>
                <a:latin typeface="Source Sans Pro"/>
                <a:ea typeface="Source Sans Pro"/>
                <a:cs typeface="Source Sans Pro"/>
                <a:sym typeface="Source Sans Pro"/>
              </a:rPr>
              <a:t>•	Liquid cooled ready rack with door heat exchanger </a:t>
            </a:r>
          </a:p>
          <a:p>
            <a:pPr>
              <a:spcBef>
                <a:spcPts val="1200"/>
              </a:spcBef>
            </a:pPr>
            <a:endParaRPr lang="en-US" sz="6000" dirty="0">
              <a:solidFill>
                <a:srgbClr val="5F6061"/>
              </a:solidFill>
              <a:latin typeface="Source Sans Pro"/>
              <a:ea typeface="Source Sans Pro"/>
              <a:cs typeface="Source Sans Pro"/>
              <a:sym typeface="Source Sans Pro"/>
            </a:endParaRPr>
          </a:p>
          <a:p>
            <a:pPr lvl="0">
              <a:buClr>
                <a:srgbClr val="5F6061"/>
              </a:buClr>
              <a:buSzPts val="3600"/>
            </a:pPr>
            <a:endParaRPr lang="en-US" sz="5400" dirty="0">
              <a:solidFill>
                <a:srgbClr val="5F6061"/>
              </a:solidFill>
              <a:latin typeface="Source Sans Pro"/>
              <a:ea typeface="Source Sans Pro"/>
              <a:cs typeface="Source Sans Pro"/>
              <a:sym typeface="Source Sans Pro"/>
            </a:endParaRPr>
          </a:p>
          <a:p>
            <a:pPr lvl="0">
              <a:buClr>
                <a:srgbClr val="5F6061"/>
              </a:buClr>
              <a:buSzPts val="3600"/>
            </a:pPr>
            <a:endParaRPr lang="en-US" sz="3600" dirty="0">
              <a:hlinkClick r:id="rId2"/>
            </a:endParaRPr>
          </a:p>
          <a:p>
            <a:pPr lvl="0">
              <a:buClr>
                <a:srgbClr val="5F6061"/>
              </a:buClr>
              <a:buSzPts val="3600"/>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sz="6000" dirty="0">
              <a:solidFill>
                <a:srgbClr val="5F6061"/>
              </a:solidFill>
              <a:latin typeface="Source Sans Pro"/>
              <a:ea typeface="Source Sans Pro"/>
              <a:cs typeface="Source Sans Pro"/>
              <a:sym typeface="Source Sans Pro"/>
            </a:endParaRPr>
          </a:p>
        </p:txBody>
      </p:sp>
      <p:pic>
        <p:nvPicPr>
          <p:cNvPr id="4" name="Picture 3">
            <a:extLst>
              <a:ext uri="{FF2B5EF4-FFF2-40B4-BE49-F238E27FC236}">
                <a16:creationId xmlns:a16="http://schemas.microsoft.com/office/drawing/2014/main" id="{DCFAE97B-1EB7-41AC-9812-15C69335B963}"/>
              </a:ext>
            </a:extLst>
          </p:cNvPr>
          <p:cNvPicPr>
            <a:picLocks noChangeAspect="1"/>
          </p:cNvPicPr>
          <p:nvPr/>
        </p:nvPicPr>
        <p:blipFill>
          <a:blip r:embed="rId3"/>
          <a:stretch>
            <a:fillRect/>
          </a:stretch>
        </p:blipFill>
        <p:spPr>
          <a:xfrm>
            <a:off x="18265776" y="2499624"/>
            <a:ext cx="3771901" cy="6606277"/>
          </a:xfrm>
          <a:prstGeom prst="rect">
            <a:avLst/>
          </a:prstGeom>
        </p:spPr>
      </p:pic>
      <p:sp>
        <p:nvSpPr>
          <p:cNvPr id="5" name="Rectangle 4">
            <a:extLst>
              <a:ext uri="{FF2B5EF4-FFF2-40B4-BE49-F238E27FC236}">
                <a16:creationId xmlns:a16="http://schemas.microsoft.com/office/drawing/2014/main" id="{E925D786-D393-4CAD-AE41-004C67B68351}"/>
              </a:ext>
            </a:extLst>
          </p:cNvPr>
          <p:cNvSpPr/>
          <p:nvPr/>
        </p:nvSpPr>
        <p:spPr>
          <a:xfrm>
            <a:off x="21488401" y="2133601"/>
            <a:ext cx="933451"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9"/>
          </a:p>
        </p:txBody>
      </p:sp>
      <p:sp>
        <p:nvSpPr>
          <p:cNvPr id="6" name="TextBox 5">
            <a:extLst>
              <a:ext uri="{FF2B5EF4-FFF2-40B4-BE49-F238E27FC236}">
                <a16:creationId xmlns:a16="http://schemas.microsoft.com/office/drawing/2014/main" id="{7A62985C-656E-4787-AD68-00C5F9B26B3E}"/>
              </a:ext>
            </a:extLst>
          </p:cNvPr>
          <p:cNvSpPr txBox="1"/>
          <p:nvPr/>
        </p:nvSpPr>
        <p:spPr>
          <a:xfrm>
            <a:off x="18840452" y="9096341"/>
            <a:ext cx="2486578" cy="584775"/>
          </a:xfrm>
          <a:prstGeom prst="rect">
            <a:avLst/>
          </a:prstGeom>
          <a:noFill/>
        </p:spPr>
        <p:txBody>
          <a:bodyPr wrap="none" rtlCol="0">
            <a:spAutoFit/>
          </a:bodyPr>
          <a:lstStyle/>
          <a:p>
            <a:r>
              <a:rPr lang="en-US" sz="3200" dirty="0"/>
              <a:t>Hybrid Basic</a:t>
            </a:r>
          </a:p>
        </p:txBody>
      </p:sp>
    </p:spTree>
    <p:extLst>
      <p:ext uri="{BB962C8B-B14F-4D97-AF65-F5344CB8AC3E}">
        <p14:creationId xmlns:p14="http://schemas.microsoft.com/office/powerpoint/2010/main" val="342761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2"/>
            <a:ext cx="21031200" cy="1601400"/>
          </a:xfrm>
          <a:prstGeom prst="rect">
            <a:avLst/>
          </a:prstGeom>
          <a:noFill/>
          <a:ln>
            <a:noFill/>
          </a:ln>
        </p:spPr>
        <p:txBody>
          <a:bodyPr spcFirstLastPara="1" wrap="square" lIns="91424" tIns="45701" rIns="91424" bIns="45701" anchor="ctr" anchorCtr="0">
            <a:noAutofit/>
          </a:bodyPr>
          <a:lstStyle/>
          <a:p>
            <a:r>
              <a:rPr lang="en-US" dirty="0"/>
              <a:t>ACS Cold Plate Requirement</a:t>
            </a:r>
            <a:endParaRPr dirty="0"/>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006476" y="2603408"/>
            <a:ext cx="23377525" cy="7072576"/>
          </a:xfrm>
          <a:prstGeom prst="rect">
            <a:avLst/>
          </a:prstGeom>
          <a:noFill/>
          <a:ln>
            <a:noFill/>
          </a:ln>
        </p:spPr>
        <p:txBody>
          <a:bodyPr spcFirstLastPara="1" wrap="square" lIns="91424" tIns="45701" rIns="91424" bIns="45701" anchor="t" anchorCtr="0">
            <a:noAutofit/>
          </a:bodyPr>
          <a:lstStyle/>
          <a:p>
            <a:pPr>
              <a:spcBef>
                <a:spcPts val="1200"/>
              </a:spcBef>
              <a:buClr>
                <a:srgbClr val="5F6061"/>
              </a:buClr>
              <a:buSzPts val="3600"/>
            </a:pPr>
            <a:r>
              <a:rPr lang="en-US" sz="6000" b="1" dirty="0">
                <a:solidFill>
                  <a:srgbClr val="5F6061"/>
                </a:solidFill>
                <a:latin typeface="Source Sans Pro"/>
                <a:ea typeface="Source Sans Pro"/>
                <a:cs typeface="Source Sans Pro"/>
                <a:sym typeface="Source Sans Pro"/>
              </a:rPr>
              <a:t>Liquid Cooling Requirements</a:t>
            </a:r>
          </a:p>
          <a:p>
            <a:pPr>
              <a:spcBef>
                <a:spcPts val="3000"/>
              </a:spcBef>
              <a:buClr>
                <a:srgbClr val="5F6061"/>
              </a:buClr>
              <a:buSzPts val="3600"/>
            </a:pPr>
            <a:r>
              <a:rPr lang="en-US" sz="6000" dirty="0">
                <a:solidFill>
                  <a:srgbClr val="5F6061"/>
                </a:solidFill>
                <a:latin typeface="Source Sans Pro"/>
                <a:ea typeface="Source Sans Pro"/>
                <a:cs typeface="Source Sans Pro"/>
                <a:sym typeface="Source Sans Pro"/>
              </a:rPr>
              <a:t>Leakage Detection</a:t>
            </a:r>
          </a:p>
          <a:p>
            <a:pPr marL="685792" indent="-685792">
              <a:buClr>
                <a:srgbClr val="5F6061"/>
              </a:buClr>
              <a:buSzPts val="3600"/>
              <a:buFont typeface="Arial" panose="020B0604020202020204" pitchFamily="34" charset="0"/>
              <a:buChar char="•"/>
            </a:pPr>
            <a:r>
              <a:rPr lang="en-US" sz="6000" dirty="0">
                <a:solidFill>
                  <a:schemeClr val="tx1"/>
                </a:solidFill>
                <a:latin typeface="Source Sans Pro"/>
                <a:ea typeface="Source Sans Pro"/>
                <a:cs typeface="Source Sans Pro"/>
                <a:sym typeface="Source Sans Pro"/>
              </a:rPr>
              <a:t>Indirect: using existing pressure, flow rate, and temp sensors</a:t>
            </a:r>
          </a:p>
          <a:p>
            <a:pPr marL="685792" indent="-685792">
              <a:buClr>
                <a:srgbClr val="5F6061"/>
              </a:buClr>
              <a:buSzPts val="3600"/>
              <a:buFont typeface="Arial" panose="020B0604020202020204" pitchFamily="34" charset="0"/>
              <a:buChar char="•"/>
            </a:pPr>
            <a:r>
              <a:rPr lang="en-US" sz="6000" dirty="0">
                <a:solidFill>
                  <a:schemeClr val="tx1"/>
                </a:solidFill>
                <a:latin typeface="Source Sans Pro"/>
                <a:ea typeface="Source Sans Pro"/>
                <a:cs typeface="Source Sans Pro"/>
                <a:sym typeface="Source Sans Pro"/>
              </a:rPr>
              <a:t>Direct: using leak rope/cable detection sensors</a:t>
            </a:r>
          </a:p>
          <a:p>
            <a:pPr lvl="0">
              <a:buClr>
                <a:srgbClr val="5F6061"/>
              </a:buClr>
              <a:buSzPts val="3600"/>
            </a:pPr>
            <a:endParaRPr lang="en-US" sz="5400" dirty="0">
              <a:solidFill>
                <a:srgbClr val="5F6061"/>
              </a:solidFill>
              <a:latin typeface="Source Sans Pro"/>
              <a:ea typeface="Source Sans Pro"/>
              <a:cs typeface="Source Sans Pro"/>
              <a:sym typeface="Source Sans Pro"/>
            </a:endParaRPr>
          </a:p>
          <a:p>
            <a:pPr lvl="0">
              <a:buClr>
                <a:srgbClr val="5F6061"/>
              </a:buClr>
              <a:buSzPts val="3600"/>
            </a:pPr>
            <a:endParaRPr lang="en-US" sz="3600" dirty="0">
              <a:hlinkClick r:id="rId2"/>
            </a:endParaRPr>
          </a:p>
          <a:p>
            <a:pPr lvl="0">
              <a:buClr>
                <a:srgbClr val="5F6061"/>
              </a:buClr>
              <a:buSzPts val="3600"/>
            </a:pPr>
            <a:r>
              <a:rPr lang="en-US" sz="6000" dirty="0">
                <a:solidFill>
                  <a:srgbClr val="5F6061"/>
                </a:solidFill>
                <a:latin typeface="Source Sans Pro"/>
                <a:ea typeface="Source Sans Pro"/>
                <a:cs typeface="Source Sans Pro"/>
                <a:sym typeface="Source Sans Pro"/>
              </a:rPr>
              <a:t>Leakage Intervention</a:t>
            </a:r>
          </a:p>
          <a:p>
            <a:pPr marL="685792" indent="-685792">
              <a:buClr>
                <a:srgbClr val="5F6061"/>
              </a:buClr>
              <a:buSzPts val="3600"/>
              <a:buFont typeface="Arial" panose="020B0604020202020204" pitchFamily="34" charset="0"/>
              <a:buChar char="•"/>
            </a:pPr>
            <a:r>
              <a:rPr lang="en-US" sz="6000" dirty="0">
                <a:latin typeface="Source Sans Pro" panose="020B0604020202020204" charset="0"/>
              </a:rPr>
              <a:t>Manual: using manual intervention</a:t>
            </a:r>
          </a:p>
          <a:p>
            <a:pPr marL="685792" indent="-685792">
              <a:buClr>
                <a:srgbClr val="5F6061"/>
              </a:buClr>
              <a:buSzPts val="3600"/>
              <a:buFont typeface="Arial" panose="020B0604020202020204" pitchFamily="34" charset="0"/>
              <a:buChar char="•"/>
            </a:pPr>
            <a:r>
              <a:rPr lang="en-US" sz="6000" dirty="0">
                <a:latin typeface="Source Sans Pro" panose="020B0604020202020204" charset="0"/>
              </a:rPr>
              <a:t>Automatic: using automatic intervention</a:t>
            </a:r>
          </a:p>
          <a:p>
            <a:pPr lvl="0">
              <a:buClr>
                <a:srgbClr val="5F6061"/>
              </a:buClr>
              <a:buSzPts val="3600"/>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sz="6000" dirty="0">
              <a:solidFill>
                <a:srgbClr val="5F606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916338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2"/>
            <a:ext cx="21031200" cy="1601400"/>
          </a:xfrm>
          <a:prstGeom prst="rect">
            <a:avLst/>
          </a:prstGeom>
          <a:noFill/>
          <a:ln>
            <a:noFill/>
          </a:ln>
        </p:spPr>
        <p:txBody>
          <a:bodyPr spcFirstLastPara="1" wrap="square" lIns="91424" tIns="45701" rIns="91424" bIns="45701" anchor="ctr" anchorCtr="0">
            <a:noAutofit/>
          </a:bodyPr>
          <a:lstStyle/>
          <a:p>
            <a:r>
              <a:rPr lang="en-US" dirty="0"/>
              <a:t>ACS Cold Plate Requirement</a:t>
            </a:r>
            <a:endParaRPr dirty="0"/>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006476" y="2040699"/>
            <a:ext cx="23377525" cy="7072576"/>
          </a:xfrm>
          <a:prstGeom prst="rect">
            <a:avLst/>
          </a:prstGeom>
          <a:noFill/>
          <a:ln>
            <a:noFill/>
          </a:ln>
        </p:spPr>
        <p:txBody>
          <a:bodyPr spcFirstLastPara="1" wrap="square" lIns="91424" tIns="45701" rIns="91424" bIns="45701" anchor="t" anchorCtr="0">
            <a:noAutofit/>
          </a:bodyPr>
          <a:lstStyle/>
          <a:p>
            <a:pPr>
              <a:spcBef>
                <a:spcPts val="1200"/>
              </a:spcBef>
              <a:buClr>
                <a:srgbClr val="5F6061"/>
              </a:buClr>
              <a:buSzPts val="3600"/>
            </a:pPr>
            <a:r>
              <a:rPr lang="en-US" sz="6000" b="1" dirty="0">
                <a:solidFill>
                  <a:srgbClr val="5F6061"/>
                </a:solidFill>
                <a:latin typeface="Source Sans Pro"/>
                <a:ea typeface="Source Sans Pro"/>
                <a:cs typeface="Source Sans Pro"/>
                <a:sym typeface="Source Sans Pro"/>
              </a:rPr>
              <a:t>Comparison Metrics</a:t>
            </a:r>
          </a:p>
          <a:p>
            <a:pPr marL="685792" indent="-685792">
              <a:spcBef>
                <a:spcPts val="1200"/>
              </a:spcBef>
              <a:buClr>
                <a:srgbClr val="5F6061"/>
              </a:buClr>
              <a:buSzPts val="3600"/>
              <a:buFont typeface="Arial" panose="020B0604020202020204" pitchFamily="34" charset="0"/>
              <a:buChar char="•"/>
            </a:pPr>
            <a:endParaRPr lang="en-US" sz="2000" dirty="0">
              <a:solidFill>
                <a:srgbClr val="5F6061"/>
              </a:solidFill>
              <a:latin typeface="Source Sans Pro"/>
              <a:ea typeface="Source Sans Pro"/>
              <a:cs typeface="Source Sans Pro"/>
              <a:sym typeface="Source Sans Pro"/>
            </a:endParaRPr>
          </a:p>
          <a:p>
            <a:pPr marL="685792" indent="-685792">
              <a:spcBef>
                <a:spcPts val="1200"/>
              </a:spcBef>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Solution foot print</a:t>
            </a:r>
          </a:p>
          <a:p>
            <a:pPr marL="685792" indent="-685792">
              <a:spcBef>
                <a:spcPts val="1200"/>
              </a:spcBef>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Solution density</a:t>
            </a:r>
          </a:p>
          <a:p>
            <a:pPr marL="685792" indent="-685792">
              <a:spcBef>
                <a:spcPts val="1200"/>
              </a:spcBef>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Solution power</a:t>
            </a:r>
          </a:p>
          <a:p>
            <a:pPr marL="685792" indent="-685792">
              <a:spcBef>
                <a:spcPts val="1200"/>
              </a:spcBef>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CDU option</a:t>
            </a:r>
          </a:p>
          <a:p>
            <a:pPr marL="685792" indent="-685792">
              <a:spcBef>
                <a:spcPts val="1200"/>
              </a:spcBef>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Manifold location</a:t>
            </a:r>
          </a:p>
          <a:p>
            <a:pPr marL="685792" indent="-685792">
              <a:spcBef>
                <a:spcPts val="1200"/>
              </a:spcBef>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Cooling liquid type</a:t>
            </a:r>
          </a:p>
          <a:p>
            <a:pPr marL="685792" indent="-685792">
              <a:spcBef>
                <a:spcPts val="1200"/>
              </a:spcBef>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Cooling classification</a:t>
            </a:r>
          </a:p>
          <a:p>
            <a:pPr marL="685792" indent="-685792">
              <a:spcBef>
                <a:spcPts val="1200"/>
              </a:spcBef>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Leak detection &amp; intervention classification</a:t>
            </a:r>
          </a:p>
          <a:p>
            <a:pPr marL="685792" indent="-685792">
              <a:buClr>
                <a:srgbClr val="5F6061"/>
              </a:buClr>
              <a:buSzPts val="3600"/>
              <a:buFont typeface="Arial" panose="020B0604020202020204" pitchFamily="34" charset="0"/>
              <a:buChar char="•"/>
            </a:pPr>
            <a:endParaRPr lang="en-US" sz="5400" dirty="0">
              <a:solidFill>
                <a:srgbClr val="5F6061"/>
              </a:solidFill>
              <a:latin typeface="Source Sans Pro"/>
              <a:ea typeface="Source Sans Pro"/>
              <a:cs typeface="Source Sans Pro"/>
              <a:sym typeface="Source Sans Pro"/>
            </a:endParaRPr>
          </a:p>
          <a:p>
            <a:pPr lvl="0">
              <a:buClr>
                <a:srgbClr val="5F6061"/>
              </a:buClr>
              <a:buSzPts val="3600"/>
            </a:pPr>
            <a:endParaRPr lang="en-US" sz="3600" dirty="0">
              <a:hlinkClick r:id="rId2"/>
            </a:endParaRPr>
          </a:p>
          <a:p>
            <a:pPr lvl="0">
              <a:buClr>
                <a:srgbClr val="5F6061"/>
              </a:buClr>
              <a:buSzPts val="3600"/>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sz="6000" dirty="0">
              <a:solidFill>
                <a:srgbClr val="5F6061"/>
              </a:solidFill>
              <a:latin typeface="Source Sans Pro"/>
              <a:ea typeface="Source Sans Pro"/>
              <a:cs typeface="Source Sans Pro"/>
              <a:sym typeface="Source Sans Pro"/>
            </a:endParaRPr>
          </a:p>
        </p:txBody>
      </p:sp>
      <p:pic>
        <p:nvPicPr>
          <p:cNvPr id="4" name="Picture 3">
            <a:extLst>
              <a:ext uri="{FF2B5EF4-FFF2-40B4-BE49-F238E27FC236}">
                <a16:creationId xmlns:a16="http://schemas.microsoft.com/office/drawing/2014/main" id="{F28C9D2C-7B02-46E8-A77A-E02D74044DC4}"/>
              </a:ext>
            </a:extLst>
          </p:cNvPr>
          <p:cNvPicPr>
            <a:picLocks noChangeAspect="1"/>
          </p:cNvPicPr>
          <p:nvPr/>
        </p:nvPicPr>
        <p:blipFill>
          <a:blip r:embed="rId3"/>
          <a:stretch>
            <a:fillRect/>
          </a:stretch>
        </p:blipFill>
        <p:spPr>
          <a:xfrm>
            <a:off x="16287751" y="730252"/>
            <a:ext cx="4866165" cy="12477341"/>
          </a:xfrm>
          <a:prstGeom prst="rect">
            <a:avLst/>
          </a:prstGeom>
        </p:spPr>
      </p:pic>
    </p:spTree>
    <p:extLst>
      <p:ext uri="{BB962C8B-B14F-4D97-AF65-F5344CB8AC3E}">
        <p14:creationId xmlns:p14="http://schemas.microsoft.com/office/powerpoint/2010/main" val="163696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2"/>
            <a:ext cx="21031200" cy="1601400"/>
          </a:xfrm>
          <a:prstGeom prst="rect">
            <a:avLst/>
          </a:prstGeom>
          <a:noFill/>
          <a:ln>
            <a:noFill/>
          </a:ln>
        </p:spPr>
        <p:txBody>
          <a:bodyPr spcFirstLastPara="1" wrap="square" lIns="91424" tIns="45701" rIns="91424" bIns="45701" anchor="ctr" anchorCtr="0">
            <a:noAutofit/>
          </a:bodyPr>
          <a:lstStyle/>
          <a:p>
            <a:r>
              <a:rPr lang="en-US" dirty="0"/>
              <a:t>ACS Cold Plate Requirement</a:t>
            </a:r>
            <a:endParaRPr dirty="0"/>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006476" y="2269293"/>
            <a:ext cx="23377525" cy="7072576"/>
          </a:xfrm>
          <a:prstGeom prst="rect">
            <a:avLst/>
          </a:prstGeom>
          <a:noFill/>
          <a:ln>
            <a:noFill/>
          </a:ln>
        </p:spPr>
        <p:txBody>
          <a:bodyPr spcFirstLastPara="1" wrap="square" lIns="91424" tIns="45701" rIns="91424" bIns="45701" anchor="t" anchorCtr="0">
            <a:noAutofit/>
          </a:bodyPr>
          <a:lstStyle/>
          <a:p>
            <a:pPr>
              <a:spcBef>
                <a:spcPts val="1200"/>
              </a:spcBef>
              <a:buClr>
                <a:srgbClr val="5F6061"/>
              </a:buClr>
              <a:buSzPts val="3600"/>
            </a:pPr>
            <a:r>
              <a:rPr lang="en-US" sz="6000" b="1" dirty="0">
                <a:solidFill>
                  <a:srgbClr val="5F6061"/>
                </a:solidFill>
                <a:latin typeface="Source Sans Pro"/>
                <a:ea typeface="Source Sans Pro"/>
                <a:cs typeface="Source Sans Pro"/>
                <a:sym typeface="Source Sans Pro"/>
              </a:rPr>
              <a:t>Requirements Checklist – One Chapter Example</a:t>
            </a:r>
          </a:p>
          <a:p>
            <a:pPr marL="685792" indent="-685792">
              <a:buClr>
                <a:srgbClr val="5F6061"/>
              </a:buClr>
              <a:buSzPts val="3600"/>
              <a:buFont typeface="Arial" panose="020B0604020202020204" pitchFamily="34" charset="0"/>
              <a:buChar char="•"/>
            </a:pPr>
            <a:endParaRPr lang="en-US" sz="5400" dirty="0">
              <a:solidFill>
                <a:srgbClr val="5F6061"/>
              </a:solidFill>
              <a:latin typeface="Source Sans Pro"/>
              <a:ea typeface="Source Sans Pro"/>
              <a:cs typeface="Source Sans Pro"/>
              <a:sym typeface="Source Sans Pro"/>
            </a:endParaRPr>
          </a:p>
          <a:p>
            <a:pPr lvl="0">
              <a:buClr>
                <a:srgbClr val="5F6061"/>
              </a:buClr>
              <a:buSzPts val="3600"/>
            </a:pPr>
            <a:endParaRPr lang="en-US" sz="3600" dirty="0">
              <a:hlinkClick r:id="rId2"/>
            </a:endParaRPr>
          </a:p>
          <a:p>
            <a:pPr lvl="0">
              <a:buClr>
                <a:srgbClr val="5F6061"/>
              </a:buClr>
              <a:buSzPts val="3600"/>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sz="6000" dirty="0">
              <a:solidFill>
                <a:srgbClr val="5F6061"/>
              </a:solidFill>
              <a:latin typeface="Source Sans Pro"/>
              <a:ea typeface="Source Sans Pro"/>
              <a:cs typeface="Source Sans Pro"/>
              <a:sym typeface="Source Sans Pro"/>
            </a:endParaRPr>
          </a:p>
        </p:txBody>
      </p:sp>
      <p:pic>
        <p:nvPicPr>
          <p:cNvPr id="7" name="Picture 6">
            <a:extLst>
              <a:ext uri="{FF2B5EF4-FFF2-40B4-BE49-F238E27FC236}">
                <a16:creationId xmlns:a16="http://schemas.microsoft.com/office/drawing/2014/main" id="{D46C23EF-7481-4F7F-88BA-0FF7CCA1E096}"/>
              </a:ext>
            </a:extLst>
          </p:cNvPr>
          <p:cNvPicPr>
            <a:picLocks noChangeAspect="1"/>
          </p:cNvPicPr>
          <p:nvPr/>
        </p:nvPicPr>
        <p:blipFill>
          <a:blip r:embed="rId3"/>
          <a:stretch>
            <a:fillRect/>
          </a:stretch>
        </p:blipFill>
        <p:spPr>
          <a:xfrm>
            <a:off x="1635751" y="3541225"/>
            <a:ext cx="10188661" cy="8039688"/>
          </a:xfrm>
          <a:prstGeom prst="rect">
            <a:avLst/>
          </a:prstGeom>
        </p:spPr>
      </p:pic>
      <p:sp>
        <p:nvSpPr>
          <p:cNvPr id="8" name="Rectangle 7">
            <a:extLst>
              <a:ext uri="{FF2B5EF4-FFF2-40B4-BE49-F238E27FC236}">
                <a16:creationId xmlns:a16="http://schemas.microsoft.com/office/drawing/2014/main" id="{2CF1298A-9AD6-4974-8F86-E3BF1135A298}"/>
              </a:ext>
            </a:extLst>
          </p:cNvPr>
          <p:cNvSpPr/>
          <p:nvPr/>
        </p:nvSpPr>
        <p:spPr>
          <a:xfrm>
            <a:off x="1635749" y="11752363"/>
            <a:ext cx="18963846" cy="523220"/>
          </a:xfrm>
          <a:prstGeom prst="rect">
            <a:avLst/>
          </a:prstGeom>
        </p:spPr>
        <p:txBody>
          <a:bodyPr wrap="none">
            <a:spAutoFit/>
          </a:bodyPr>
          <a:lstStyle/>
          <a:p>
            <a:r>
              <a:rPr lang="en-US" sz="2800" dirty="0">
                <a:hlinkClick r:id="rId4"/>
              </a:rPr>
              <a:t>https://docs.google.com/spreadsheets/d/19LPCx5KRiFVMzvGwSadxjgW_nL4MJ4G0l_6WbN9vZy4/edit?usp=sharing</a:t>
            </a:r>
            <a:r>
              <a:rPr lang="en-US" sz="2800" dirty="0"/>
              <a:t> </a:t>
            </a:r>
          </a:p>
        </p:txBody>
      </p:sp>
    </p:spTree>
    <p:extLst>
      <p:ext uri="{BB962C8B-B14F-4D97-AF65-F5344CB8AC3E}">
        <p14:creationId xmlns:p14="http://schemas.microsoft.com/office/powerpoint/2010/main" val="159519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45CE-72AB-41D0-BFD9-743DAEF469D9}"/>
              </a:ext>
            </a:extLst>
          </p:cNvPr>
          <p:cNvSpPr>
            <a:spLocks noGrp="1"/>
          </p:cNvSpPr>
          <p:nvPr>
            <p:ph type="title"/>
          </p:nvPr>
        </p:nvSpPr>
        <p:spPr/>
        <p:txBody>
          <a:bodyPr/>
          <a:lstStyle/>
          <a:p>
            <a:r>
              <a:rPr lang="en-US" dirty="0"/>
              <a:t>ACS ORV3 Blind Mate Liquid Cooling</a:t>
            </a:r>
          </a:p>
        </p:txBody>
      </p:sp>
      <p:sp>
        <p:nvSpPr>
          <p:cNvPr id="3" name="Content Placeholder 2">
            <a:extLst>
              <a:ext uri="{FF2B5EF4-FFF2-40B4-BE49-F238E27FC236}">
                <a16:creationId xmlns:a16="http://schemas.microsoft.com/office/drawing/2014/main" id="{1D2540AD-58A2-4584-B0FA-0F91077239F0}"/>
              </a:ext>
            </a:extLst>
          </p:cNvPr>
          <p:cNvSpPr>
            <a:spLocks noGrp="1"/>
          </p:cNvSpPr>
          <p:nvPr>
            <p:ph idx="1"/>
          </p:nvPr>
        </p:nvSpPr>
        <p:spPr/>
        <p:txBody>
          <a:bodyPr/>
          <a:lstStyle/>
          <a:p>
            <a:pPr marL="228597" indent="0"/>
            <a:r>
              <a:rPr lang="en-US" dirty="0"/>
              <a:t>Objective</a:t>
            </a:r>
          </a:p>
          <a:p>
            <a:pPr marL="1085837" indent="-857240">
              <a:buFont typeface="Arial" panose="020B0604020202020204" pitchFamily="34" charset="0"/>
              <a:buChar char="•"/>
            </a:pPr>
            <a:r>
              <a:rPr lang="en-US" dirty="0"/>
              <a:t>Develop the interface specifications to standardize the form, fit, and function of the blind mate dripless quick connectors and manifolds so that they can interoperate between different suppliers for Open Rack V3</a:t>
            </a:r>
          </a:p>
          <a:p>
            <a:pPr marL="228597" indent="0"/>
            <a:endParaRPr lang="en-US" dirty="0"/>
          </a:p>
          <a:p>
            <a:pPr marL="228597" indent="0"/>
            <a:endParaRPr lang="en-US" dirty="0"/>
          </a:p>
        </p:txBody>
      </p:sp>
    </p:spTree>
    <p:extLst>
      <p:ext uri="{BB962C8B-B14F-4D97-AF65-F5344CB8AC3E}">
        <p14:creationId xmlns:p14="http://schemas.microsoft.com/office/powerpoint/2010/main" val="113498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45CE-72AB-41D0-BFD9-743DAEF469D9}"/>
              </a:ext>
            </a:extLst>
          </p:cNvPr>
          <p:cNvSpPr>
            <a:spLocks noGrp="1"/>
          </p:cNvSpPr>
          <p:nvPr>
            <p:ph type="title"/>
          </p:nvPr>
        </p:nvSpPr>
        <p:spPr/>
        <p:txBody>
          <a:bodyPr/>
          <a:lstStyle/>
          <a:p>
            <a:br>
              <a:rPr lang="en-US" dirty="0"/>
            </a:br>
            <a:r>
              <a:rPr lang="en-US" dirty="0"/>
              <a:t>ACS ORV3 Blind Mate Liquid Cooling</a:t>
            </a:r>
            <a:br>
              <a:rPr lang="en-US" dirty="0"/>
            </a:br>
            <a:endParaRPr lang="en-US" dirty="0"/>
          </a:p>
        </p:txBody>
      </p:sp>
      <p:sp>
        <p:nvSpPr>
          <p:cNvPr id="3" name="Content Placeholder 2">
            <a:extLst>
              <a:ext uri="{FF2B5EF4-FFF2-40B4-BE49-F238E27FC236}">
                <a16:creationId xmlns:a16="http://schemas.microsoft.com/office/drawing/2014/main" id="{1D2540AD-58A2-4584-B0FA-0F91077239F0}"/>
              </a:ext>
            </a:extLst>
          </p:cNvPr>
          <p:cNvSpPr>
            <a:spLocks noGrp="1"/>
          </p:cNvSpPr>
          <p:nvPr>
            <p:ph idx="1"/>
          </p:nvPr>
        </p:nvSpPr>
        <p:spPr>
          <a:xfrm>
            <a:off x="1337733" y="2847768"/>
            <a:ext cx="21031200" cy="8702675"/>
          </a:xfrm>
        </p:spPr>
        <p:txBody>
          <a:bodyPr/>
          <a:lstStyle/>
          <a:p>
            <a:r>
              <a:rPr lang="en-US" sz="6000" dirty="0"/>
              <a:t>Status</a:t>
            </a:r>
          </a:p>
          <a:p>
            <a:pPr marL="1085837" indent="-857240">
              <a:buFont typeface="Arial" panose="020B0604020202020204" pitchFamily="34" charset="0"/>
              <a:buChar char="•"/>
            </a:pPr>
            <a:r>
              <a:rPr lang="en-US" sz="6000" dirty="0"/>
              <a:t>Kick-off meeting held Jan 2020</a:t>
            </a:r>
          </a:p>
          <a:p>
            <a:pPr marL="1085837" indent="-857240">
              <a:buFont typeface="Arial" panose="020B0604020202020204" pitchFamily="34" charset="0"/>
              <a:buChar char="•"/>
            </a:pPr>
            <a:r>
              <a:rPr lang="en-US" sz="6000" dirty="0"/>
              <a:t>Areas of Focus:</a:t>
            </a:r>
          </a:p>
          <a:p>
            <a:pPr marL="2000226" lvl="2" indent="-857240">
              <a:buFont typeface="Arial" panose="020B0604020202020204" pitchFamily="34" charset="0"/>
              <a:buChar char="•"/>
            </a:pPr>
            <a:r>
              <a:rPr lang="en-US" sz="6000" dirty="0"/>
              <a:t>Manifold Specification</a:t>
            </a:r>
          </a:p>
          <a:p>
            <a:pPr marL="2000226" lvl="2" indent="-857240">
              <a:buFont typeface="Arial" panose="020B0604020202020204" pitchFamily="34" charset="0"/>
              <a:buChar char="•"/>
            </a:pPr>
            <a:r>
              <a:rPr lang="en-US" sz="6000" dirty="0"/>
              <a:t>Blind Mate Quick Connector Specification</a:t>
            </a:r>
          </a:p>
          <a:p>
            <a:pPr marL="2000226" lvl="2" indent="-857240">
              <a:buFont typeface="Arial" panose="020B0604020202020204" pitchFamily="34" charset="0"/>
              <a:buChar char="•"/>
            </a:pPr>
            <a:r>
              <a:rPr lang="en-US" sz="6000" dirty="0"/>
              <a:t>Manual Couplings and Hoses Best Practices</a:t>
            </a:r>
          </a:p>
          <a:p>
            <a:pPr marL="2000226" lvl="2" indent="-857240">
              <a:buFont typeface="Arial" panose="020B0604020202020204" pitchFamily="34" charset="0"/>
              <a:buChar char="•"/>
            </a:pPr>
            <a:r>
              <a:rPr lang="en-US" sz="6000" dirty="0"/>
              <a:t>Frame/IT Equipment Interfaces</a:t>
            </a:r>
          </a:p>
          <a:p>
            <a:pPr marL="2000226" lvl="2" indent="-857240">
              <a:buFont typeface="Arial" panose="020B0604020202020204" pitchFamily="34" charset="0"/>
              <a:buChar char="•"/>
            </a:pPr>
            <a:r>
              <a:rPr lang="en-US" sz="6000" dirty="0"/>
              <a:t>System Level &amp; Logistics Best Practices</a:t>
            </a:r>
          </a:p>
        </p:txBody>
      </p:sp>
    </p:spTree>
    <p:extLst>
      <p:ext uri="{BB962C8B-B14F-4D97-AF65-F5344CB8AC3E}">
        <p14:creationId xmlns:p14="http://schemas.microsoft.com/office/powerpoint/2010/main" val="303413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2"/>
            <a:ext cx="21031200" cy="1601400"/>
          </a:xfrm>
          <a:prstGeom prst="rect">
            <a:avLst/>
          </a:prstGeom>
          <a:noFill/>
          <a:ln>
            <a:noFill/>
          </a:ln>
        </p:spPr>
        <p:txBody>
          <a:bodyPr spcFirstLastPara="1" wrap="square" lIns="91424" tIns="45701" rIns="91424" bIns="45701" anchor="ctr" anchorCtr="0">
            <a:noAutofit/>
          </a:bodyPr>
          <a:lstStyle/>
          <a:p>
            <a:r>
              <a:rPr lang="en-US" dirty="0"/>
              <a:t>ACS Cold Plate Summary</a:t>
            </a:r>
            <a:endParaRPr dirty="0"/>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006476" y="2603409"/>
            <a:ext cx="23377525" cy="9022536"/>
          </a:xfrm>
          <a:prstGeom prst="rect">
            <a:avLst/>
          </a:prstGeom>
          <a:noFill/>
          <a:ln>
            <a:noFill/>
          </a:ln>
        </p:spPr>
        <p:txBody>
          <a:bodyPr spcFirstLastPara="1" wrap="square" lIns="91424" tIns="45701" rIns="91424" bIns="45701" anchor="t" anchorCtr="0">
            <a:noAutofit/>
          </a:bodyPr>
          <a:lstStyle/>
          <a:p>
            <a:pPr>
              <a:spcBef>
                <a:spcPts val="1200"/>
              </a:spcBef>
              <a:buClr>
                <a:srgbClr val="5F6061"/>
              </a:buClr>
              <a:buSzPts val="3600"/>
            </a:pPr>
            <a:endParaRPr lang="en-US" sz="1000" dirty="0">
              <a:solidFill>
                <a:srgbClr val="5F6061"/>
              </a:solidFill>
              <a:latin typeface="Source Sans Pro"/>
              <a:ea typeface="Source Sans Pro"/>
              <a:cs typeface="Source Sans Pro"/>
              <a:sym typeface="Source Sans Pro"/>
            </a:endParaRPr>
          </a:p>
          <a:p>
            <a:pPr>
              <a:spcBef>
                <a:spcPts val="1200"/>
              </a:spcBef>
              <a:buClr>
                <a:srgbClr val="5F6061"/>
              </a:buClr>
              <a:buSzPts val="3600"/>
            </a:pPr>
            <a:r>
              <a:rPr lang="en-US" sz="6000" dirty="0">
                <a:solidFill>
                  <a:srgbClr val="5F6061"/>
                </a:solidFill>
                <a:latin typeface="Source Sans Pro"/>
                <a:ea typeface="Source Sans Pro"/>
                <a:cs typeface="Source Sans Pro"/>
                <a:sym typeface="Source Sans Pro"/>
              </a:rPr>
              <a:t>ACS Cold Plate Focus Areas</a:t>
            </a:r>
          </a:p>
          <a:p>
            <a:pPr marL="857240" indent="-857240">
              <a:spcBef>
                <a:spcPts val="12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Cold Plate Requirements Document – approved</a:t>
            </a:r>
          </a:p>
          <a:p>
            <a:pPr marL="857240" indent="-857240">
              <a:spcBef>
                <a:spcPts val="12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ORV3 Blind Mate Liquid Cooling – initiated </a:t>
            </a:r>
          </a:p>
          <a:p>
            <a:pPr lvl="2">
              <a:spcBef>
                <a:spcPts val="1200"/>
              </a:spcBef>
              <a:buClr>
                <a:srgbClr val="5F6061"/>
              </a:buClr>
              <a:buSzPts val="3600"/>
            </a:pPr>
            <a:r>
              <a:rPr lang="en-US" sz="6000" dirty="0">
                <a:solidFill>
                  <a:srgbClr val="5F6061"/>
                </a:solidFill>
                <a:latin typeface="Source Sans Pro"/>
                <a:ea typeface="Source Sans Pro"/>
                <a:cs typeface="Source Sans Pro"/>
                <a:sym typeface="Source Sans Pro"/>
              </a:rPr>
              <a:t>     </a:t>
            </a:r>
          </a:p>
          <a:p>
            <a:pPr lvl="2">
              <a:spcBef>
                <a:spcPts val="1200"/>
              </a:spcBef>
              <a:buClr>
                <a:srgbClr val="5F6061"/>
              </a:buClr>
              <a:buSzPts val="3600"/>
            </a:pPr>
            <a:r>
              <a:rPr lang="en-US" sz="6000" dirty="0">
                <a:solidFill>
                  <a:srgbClr val="5F6061"/>
                </a:solidFill>
                <a:latin typeface="Source Sans Pro"/>
                <a:ea typeface="Source Sans Pro"/>
                <a:cs typeface="Source Sans Pro"/>
                <a:sym typeface="Source Sans Pro"/>
              </a:rPr>
              <a:t>Next Focus Area </a:t>
            </a:r>
          </a:p>
          <a:p>
            <a:pPr marL="857240" lvl="2" indent="-857240">
              <a:spcBef>
                <a:spcPts val="12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Leakage Detection and Intervention </a:t>
            </a:r>
            <a:endParaRPr lang="en-US" sz="3600" dirty="0">
              <a:hlinkClick r:id="rId2"/>
            </a:endParaRPr>
          </a:p>
          <a:p>
            <a:pPr lvl="0">
              <a:buClr>
                <a:srgbClr val="5F6061"/>
              </a:buClr>
              <a:buSzPts val="3600"/>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sz="6000" dirty="0">
              <a:solidFill>
                <a:srgbClr val="5F606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34509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5;p15">
            <a:extLst>
              <a:ext uri="{FF2B5EF4-FFF2-40B4-BE49-F238E27FC236}">
                <a16:creationId xmlns:a16="http://schemas.microsoft.com/office/drawing/2014/main" id="{ECA195CC-7776-429E-A8ED-879CD8AD5C16}"/>
              </a:ext>
            </a:extLst>
          </p:cNvPr>
          <p:cNvSpPr txBox="1">
            <a:spLocks noGrp="1"/>
          </p:cNvSpPr>
          <p:nvPr>
            <p:ph type="title"/>
          </p:nvPr>
        </p:nvSpPr>
        <p:spPr>
          <a:xfrm>
            <a:off x="1251976" y="730252"/>
            <a:ext cx="21031200" cy="1601400"/>
          </a:xfrm>
          <a:prstGeom prst="rect">
            <a:avLst/>
          </a:prstGeom>
          <a:noFill/>
          <a:ln>
            <a:noFill/>
          </a:ln>
        </p:spPr>
        <p:txBody>
          <a:bodyPr spcFirstLastPara="1" wrap="square" lIns="91424" tIns="45701" rIns="91424" bIns="45701" anchor="ctr" anchorCtr="0">
            <a:noAutofit/>
          </a:bodyPr>
          <a:lstStyle/>
          <a:p>
            <a:r>
              <a:rPr lang="en-US" dirty="0"/>
              <a:t>Call to Action </a:t>
            </a:r>
            <a:endParaRPr dirty="0">
              <a:solidFill>
                <a:srgbClr val="FF0000"/>
              </a:solidFill>
            </a:endParaRPr>
          </a:p>
        </p:txBody>
      </p:sp>
      <p:sp>
        <p:nvSpPr>
          <p:cNvPr id="3" name="Google Shape;76;p15">
            <a:extLst>
              <a:ext uri="{FF2B5EF4-FFF2-40B4-BE49-F238E27FC236}">
                <a16:creationId xmlns:a16="http://schemas.microsoft.com/office/drawing/2014/main" id="{F339C3DD-033F-4D9C-B662-50C89803E047}"/>
              </a:ext>
            </a:extLst>
          </p:cNvPr>
          <p:cNvSpPr txBox="1">
            <a:spLocks/>
          </p:cNvSpPr>
          <p:nvPr/>
        </p:nvSpPr>
        <p:spPr>
          <a:xfrm>
            <a:off x="1251977" y="2547731"/>
            <a:ext cx="23132024" cy="8957101"/>
          </a:xfrm>
          <a:prstGeom prst="rect">
            <a:avLst/>
          </a:prstGeom>
          <a:noFill/>
          <a:ln>
            <a:noFill/>
          </a:ln>
        </p:spPr>
        <p:txBody>
          <a:bodyPr spcFirstLastPara="1" wrap="square" lIns="91424" tIns="45701" rIns="91424" bIns="45701"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400" marR="0" lvl="1"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600" marR="0" lvl="2"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800" marR="0" lvl="3"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6000" marR="0" lvl="4"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70000"/>
              </a:lnSpc>
              <a:spcBef>
                <a:spcPts val="1200"/>
              </a:spcBef>
            </a:pPr>
            <a:r>
              <a:rPr lang="en-US" dirty="0"/>
              <a:t>How to get involved!</a:t>
            </a:r>
          </a:p>
          <a:p>
            <a:pPr marL="0" indent="0">
              <a:lnSpc>
                <a:spcPct val="70000"/>
              </a:lnSpc>
              <a:spcBef>
                <a:spcPts val="1200"/>
              </a:spcBef>
            </a:pPr>
            <a:endParaRPr lang="en-US" dirty="0"/>
          </a:p>
          <a:p>
            <a:pPr marL="0" indent="0">
              <a:lnSpc>
                <a:spcPct val="70000"/>
              </a:lnSpc>
              <a:spcBef>
                <a:spcPts val="1200"/>
              </a:spcBef>
            </a:pPr>
            <a:r>
              <a:rPr lang="en-US" dirty="0"/>
              <a:t>Join the Mailing Lists: </a:t>
            </a:r>
          </a:p>
          <a:p>
            <a:pPr marL="640072" indent="-571494">
              <a:lnSpc>
                <a:spcPct val="70000"/>
              </a:lnSpc>
              <a:spcBef>
                <a:spcPts val="1800"/>
              </a:spcBef>
              <a:buFont typeface="Arial" panose="020B0604020202020204" pitchFamily="34" charset="0"/>
              <a:buChar char="•"/>
            </a:pPr>
            <a:r>
              <a:rPr lang="en-US" sz="4400" dirty="0"/>
              <a:t>Advanced Cooling Solutions: </a:t>
            </a:r>
            <a:r>
              <a:rPr lang="en-US" sz="4400" dirty="0">
                <a:hlinkClick r:id="rId2"/>
              </a:rPr>
              <a:t>https://ocp-all.groups.io/g/OCP-ACS</a:t>
            </a:r>
            <a:r>
              <a:rPr lang="en-US" sz="4400" dirty="0"/>
              <a:t> </a:t>
            </a:r>
          </a:p>
          <a:p>
            <a:pPr marL="640072" indent="-571494">
              <a:lnSpc>
                <a:spcPct val="70000"/>
              </a:lnSpc>
              <a:spcBef>
                <a:spcPts val="1800"/>
              </a:spcBef>
              <a:buFont typeface="Arial" panose="020B0604020202020204" pitchFamily="34" charset="0"/>
              <a:buChar char="•"/>
            </a:pPr>
            <a:r>
              <a:rPr lang="en-US" sz="4400" dirty="0"/>
              <a:t>Cold Plate Work Stream: </a:t>
            </a:r>
            <a:r>
              <a:rPr lang="en-US" sz="4400" dirty="0">
                <a:hlinkClick r:id="rId3"/>
              </a:rPr>
              <a:t>https://ocp-all.groups.io/g/OCP-ACS-Cold-Plate</a:t>
            </a:r>
            <a:endParaRPr lang="en-US" sz="4400" dirty="0"/>
          </a:p>
          <a:p>
            <a:pPr marL="640072" indent="-571494">
              <a:lnSpc>
                <a:spcPct val="70000"/>
              </a:lnSpc>
              <a:spcBef>
                <a:spcPts val="1800"/>
              </a:spcBef>
              <a:buFont typeface="Arial" panose="020B0604020202020204" pitchFamily="34" charset="0"/>
              <a:buChar char="•"/>
            </a:pPr>
            <a:endParaRPr lang="en-US" i="1" dirty="0"/>
          </a:p>
          <a:p>
            <a:pPr marL="0" indent="0">
              <a:lnSpc>
                <a:spcPct val="70000"/>
              </a:lnSpc>
              <a:spcBef>
                <a:spcPts val="0"/>
              </a:spcBef>
            </a:pPr>
            <a:r>
              <a:rPr lang="en-US" dirty="0"/>
              <a:t>Project Wiki: </a:t>
            </a:r>
          </a:p>
          <a:p>
            <a:pPr marL="571494" indent="-571494">
              <a:lnSpc>
                <a:spcPct val="70000"/>
              </a:lnSpc>
              <a:spcBef>
                <a:spcPts val="1800"/>
              </a:spcBef>
              <a:buFont typeface="Arial" panose="020B0604020202020204" pitchFamily="34" charset="0"/>
              <a:buChar char="•"/>
            </a:pPr>
            <a:r>
              <a:rPr lang="en-US" sz="4400" dirty="0">
                <a:hlinkClick r:id="rId4"/>
              </a:rPr>
              <a:t>https://www.opencompute.org/projects/acs-cold-plate-sub-project</a:t>
            </a:r>
            <a:endParaRPr lang="en-US" sz="4400" dirty="0"/>
          </a:p>
          <a:p>
            <a:pPr marL="571494" indent="-571494">
              <a:lnSpc>
                <a:spcPct val="70000"/>
              </a:lnSpc>
              <a:spcBef>
                <a:spcPts val="1800"/>
              </a:spcBef>
              <a:buFont typeface="Arial" panose="020B0604020202020204" pitchFamily="34" charset="0"/>
              <a:buChar char="•"/>
            </a:pPr>
            <a:r>
              <a:rPr lang="en-US" sz="4400" dirty="0">
                <a:hlinkClick r:id="rId5"/>
              </a:rPr>
              <a:t>https://www.opencompute.org/wiki/Rack_%26_Power/Advanced_Cooling_Solutions</a:t>
            </a:r>
            <a:r>
              <a:rPr lang="en-US" sz="4400" dirty="0"/>
              <a:t> </a:t>
            </a:r>
          </a:p>
          <a:p>
            <a:pPr marL="0" indent="0">
              <a:lnSpc>
                <a:spcPct val="70000"/>
              </a:lnSpc>
              <a:spcBef>
                <a:spcPts val="0"/>
              </a:spcBef>
            </a:pPr>
            <a:endParaRPr lang="en-US" dirty="0"/>
          </a:p>
          <a:p>
            <a:pPr marL="0" indent="0">
              <a:lnSpc>
                <a:spcPct val="70000"/>
              </a:lnSpc>
              <a:spcBef>
                <a:spcPts val="0"/>
              </a:spcBef>
            </a:pPr>
            <a:r>
              <a:rPr lang="en-US" dirty="0"/>
              <a:t>Call Calendar: </a:t>
            </a:r>
          </a:p>
          <a:p>
            <a:pPr marL="571494" indent="-571494">
              <a:lnSpc>
                <a:spcPct val="70000"/>
              </a:lnSpc>
              <a:spcBef>
                <a:spcPts val="1800"/>
              </a:spcBef>
              <a:buFont typeface="Arial" panose="020B0604020202020204" pitchFamily="34" charset="0"/>
              <a:buChar char="•"/>
            </a:pPr>
            <a:r>
              <a:rPr lang="en-US" sz="4400" dirty="0"/>
              <a:t>Meeting every 2</a:t>
            </a:r>
            <a:r>
              <a:rPr lang="en-US" sz="4400" baseline="30000" dirty="0"/>
              <a:t>nd</a:t>
            </a:r>
            <a:r>
              <a:rPr lang="en-US" sz="4400" dirty="0"/>
              <a:t> Wednesday of the Month at 8 am (PST) </a:t>
            </a:r>
          </a:p>
          <a:p>
            <a:pPr marL="571494" indent="-571494">
              <a:lnSpc>
                <a:spcPct val="70000"/>
              </a:lnSpc>
              <a:spcBef>
                <a:spcPts val="1800"/>
              </a:spcBef>
              <a:buFont typeface="Arial" panose="020B0604020202020204" pitchFamily="34" charset="0"/>
              <a:buChar char="•"/>
            </a:pPr>
            <a:r>
              <a:rPr lang="en-US" sz="4400" dirty="0">
                <a:hlinkClick r:id="rId6"/>
              </a:rPr>
              <a:t>https://www.opencompute.org/projects/rack-and-power</a:t>
            </a:r>
            <a:endParaRPr lang="en-US" sz="4400" dirty="0"/>
          </a:p>
          <a:p>
            <a:pPr marL="0" indent="0">
              <a:lnSpc>
                <a:spcPct val="70000"/>
              </a:lnSpc>
            </a:pPr>
            <a:br>
              <a:rPr lang="en-US" dirty="0"/>
            </a:br>
            <a:endParaRPr lang="en-US" dirty="0"/>
          </a:p>
          <a:p>
            <a:pPr marL="0" indent="0">
              <a:lnSpc>
                <a:spcPct val="70000"/>
              </a:lnSpc>
            </a:pPr>
            <a:endParaRPr lang="en-US" dirty="0"/>
          </a:p>
          <a:p>
            <a:pPr marL="0" indent="0">
              <a:lnSpc>
                <a:spcPct val="70000"/>
              </a:lnSpc>
              <a:buSzPts val="1600"/>
            </a:pPr>
            <a:endParaRPr lang="en-US" sz="1600" dirty="0"/>
          </a:p>
        </p:txBody>
      </p:sp>
      <p:grpSp>
        <p:nvGrpSpPr>
          <p:cNvPr id="4" name="Group 3">
            <a:extLst>
              <a:ext uri="{FF2B5EF4-FFF2-40B4-BE49-F238E27FC236}">
                <a16:creationId xmlns:a16="http://schemas.microsoft.com/office/drawing/2014/main" id="{74DD103D-7523-4269-B28B-9F4A5990B64A}"/>
              </a:ext>
            </a:extLst>
          </p:cNvPr>
          <p:cNvGrpSpPr/>
          <p:nvPr/>
        </p:nvGrpSpPr>
        <p:grpSpPr>
          <a:xfrm>
            <a:off x="20725828" y="0"/>
            <a:ext cx="3389768" cy="4438133"/>
            <a:chOff x="4318093" y="1185426"/>
            <a:chExt cx="3389769" cy="4438134"/>
          </a:xfrm>
        </p:grpSpPr>
        <p:pic>
          <p:nvPicPr>
            <p:cNvPr id="5" name="Picture 4">
              <a:extLst>
                <a:ext uri="{FF2B5EF4-FFF2-40B4-BE49-F238E27FC236}">
                  <a16:creationId xmlns:a16="http://schemas.microsoft.com/office/drawing/2014/main" id="{0D441C9D-E7AD-448E-BA33-3A6A712E2923}"/>
                </a:ext>
              </a:extLst>
            </p:cNvPr>
            <p:cNvPicPr>
              <a:picLocks noChangeAspect="1"/>
            </p:cNvPicPr>
            <p:nvPr/>
          </p:nvPicPr>
          <p:blipFill>
            <a:blip r:embed="rId7"/>
            <a:stretch>
              <a:fillRect/>
            </a:stretch>
          </p:blipFill>
          <p:spPr>
            <a:xfrm>
              <a:off x="4449312" y="1185426"/>
              <a:ext cx="2895856" cy="2895856"/>
            </a:xfrm>
            <a:prstGeom prst="rect">
              <a:avLst/>
            </a:prstGeom>
          </p:spPr>
        </p:pic>
        <p:sp>
          <p:nvSpPr>
            <p:cNvPr id="6" name="Google Shape;139;p21">
              <a:extLst>
                <a:ext uri="{FF2B5EF4-FFF2-40B4-BE49-F238E27FC236}">
                  <a16:creationId xmlns:a16="http://schemas.microsoft.com/office/drawing/2014/main" id="{ACB10C46-3FDD-4D17-A7C5-CE3DBAA6076B}"/>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algn="ctr">
                <a:buClr>
                  <a:schemeClr val="dk1"/>
                </a:buClr>
                <a:buSzPts val="2300"/>
              </a:pPr>
              <a:r>
                <a:rPr lang="en-US" sz="3600" dirty="0">
                  <a:solidFill>
                    <a:schemeClr val="dk1"/>
                  </a:solidFill>
                  <a:latin typeface="Source Sans Pro"/>
                  <a:ea typeface="Source Sans Pro"/>
                  <a:cs typeface="Source Sans Pro"/>
                  <a:sym typeface="Source Sans Pro"/>
                </a:rPr>
                <a:t>ADVANCED COOLING SOLUTIONS</a:t>
              </a:r>
              <a:endParaRPr sz="3600" dirty="0">
                <a:solidFill>
                  <a:srgbClr val="5F606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228591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4;p12">
            <a:extLst>
              <a:ext uri="{FF2B5EF4-FFF2-40B4-BE49-F238E27FC236}">
                <a16:creationId xmlns:a16="http://schemas.microsoft.com/office/drawing/2014/main" id="{C6965893-7392-4618-ABC4-5F21E30D916A}"/>
              </a:ext>
            </a:extLst>
          </p:cNvPr>
          <p:cNvSpPr txBox="1">
            <a:spLocks noGrp="1"/>
          </p:cNvSpPr>
          <p:nvPr>
            <p:ph type="title"/>
          </p:nvPr>
        </p:nvSpPr>
        <p:spPr>
          <a:xfrm>
            <a:off x="1005843" y="3498575"/>
            <a:ext cx="16561501" cy="7829477"/>
          </a:xfrm>
          <a:prstGeom prst="rect">
            <a:avLst/>
          </a:prstGeom>
        </p:spPr>
        <p:txBody>
          <a:bodyPr spcFirstLastPara="1" wrap="square" lIns="91424" tIns="0" rIns="91424" bIns="91424" anchor="t" anchorCtr="0">
            <a:noAutofit/>
          </a:bodyPr>
          <a:lstStyle/>
          <a:p>
            <a:pPr>
              <a:lnSpc>
                <a:spcPct val="100000"/>
              </a:lnSpc>
            </a:pPr>
            <a:r>
              <a:rPr lang="en-US" dirty="0">
                <a:solidFill>
                  <a:schemeClr val="bg2"/>
                </a:solidFill>
              </a:rPr>
              <a:t>An Introduction to ACS Cold Plate Focus Areas</a:t>
            </a:r>
            <a:endParaRPr dirty="0">
              <a:solidFill>
                <a:schemeClr val="bg2"/>
              </a:solidFill>
            </a:endParaRPr>
          </a:p>
          <a:p>
            <a:endParaRPr dirty="0">
              <a:solidFill>
                <a:schemeClr val="lt2"/>
              </a:solidFill>
            </a:endParaRPr>
          </a:p>
          <a:p>
            <a:pPr lvl="0">
              <a:buClr>
                <a:srgbClr val="5F6062"/>
              </a:buClr>
              <a:buSzPts val="6400"/>
            </a:pPr>
            <a:r>
              <a:rPr lang="en-US" sz="6400" dirty="0">
                <a:solidFill>
                  <a:srgbClr val="5F6062"/>
                </a:solidFill>
              </a:rPr>
              <a:t>Jessica Gullbrand, Cold Plate Work Stream Lead, Intel</a:t>
            </a:r>
            <a:br>
              <a:rPr lang="en-US" sz="6400" dirty="0">
                <a:solidFill>
                  <a:srgbClr val="5F6062"/>
                </a:solidFill>
              </a:rPr>
            </a:br>
            <a:endParaRPr sz="6400" dirty="0">
              <a:solidFill>
                <a:schemeClr val="lt2"/>
              </a:solidFill>
            </a:endParaRPr>
          </a:p>
        </p:txBody>
      </p:sp>
      <p:pic>
        <p:nvPicPr>
          <p:cNvPr id="5" name="Google Shape;47;p12">
            <a:extLst>
              <a:ext uri="{FF2B5EF4-FFF2-40B4-BE49-F238E27FC236}">
                <a16:creationId xmlns:a16="http://schemas.microsoft.com/office/drawing/2014/main" id="{B39363D2-85F7-4CFB-85E6-8EAD01B3239D}"/>
              </a:ext>
            </a:extLst>
          </p:cNvPr>
          <p:cNvPicPr preferRelativeResize="0"/>
          <p:nvPr/>
        </p:nvPicPr>
        <p:blipFill rotWithShape="1">
          <a:blip r:embed="rId2">
            <a:alphaModFix/>
          </a:blip>
          <a:srcRect/>
          <a:stretch/>
        </p:blipFill>
        <p:spPr>
          <a:xfrm>
            <a:off x="19174837" y="6139892"/>
            <a:ext cx="4612203" cy="4612203"/>
          </a:xfrm>
          <a:prstGeom prst="rect">
            <a:avLst/>
          </a:prstGeom>
          <a:noFill/>
          <a:ln>
            <a:noFill/>
          </a:ln>
        </p:spPr>
      </p:pic>
      <p:sp>
        <p:nvSpPr>
          <p:cNvPr id="6" name="Google Shape;45;p12">
            <a:extLst>
              <a:ext uri="{FF2B5EF4-FFF2-40B4-BE49-F238E27FC236}">
                <a16:creationId xmlns:a16="http://schemas.microsoft.com/office/drawing/2014/main" id="{97359EFD-810B-455C-937D-7B27E13B75F6}"/>
              </a:ext>
            </a:extLst>
          </p:cNvPr>
          <p:cNvSpPr txBox="1"/>
          <p:nvPr/>
        </p:nvSpPr>
        <p:spPr>
          <a:xfrm>
            <a:off x="18356581" y="537773"/>
            <a:ext cx="5553659" cy="1169552"/>
          </a:xfrm>
          <a:prstGeom prst="rect">
            <a:avLst/>
          </a:prstGeom>
          <a:noFill/>
          <a:ln>
            <a:noFill/>
          </a:ln>
        </p:spPr>
        <p:txBody>
          <a:bodyPr spcFirstLastPara="1" wrap="square" lIns="91424" tIns="91424" rIns="91424" bIns="91424" anchor="t" anchorCtr="0">
            <a:noAutofit/>
          </a:bodyPr>
          <a:lstStyle/>
          <a:p>
            <a:pPr>
              <a:buClr>
                <a:srgbClr val="5F6062"/>
              </a:buClr>
              <a:buSzPts val="6400"/>
            </a:pPr>
            <a:r>
              <a:rPr lang="en-US" sz="6400" dirty="0">
                <a:solidFill>
                  <a:srgbClr val="5F6062"/>
                </a:solidFill>
                <a:latin typeface="Source Sans Pro"/>
                <a:ea typeface="Source Sans Pro"/>
                <a:cs typeface="Source Sans Pro"/>
                <a:sym typeface="Source Sans Pro"/>
              </a:rPr>
              <a:t>Advanced Cooling Solutions</a:t>
            </a:r>
            <a:endParaRPr sz="6400" dirty="0">
              <a:solidFill>
                <a:srgbClr val="5F606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137563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13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5;p14">
            <a:extLst>
              <a:ext uri="{FF2B5EF4-FFF2-40B4-BE49-F238E27FC236}">
                <a16:creationId xmlns:a16="http://schemas.microsoft.com/office/drawing/2014/main" id="{EEFFB350-E9CD-42D9-9F39-7178555BF9D6}"/>
              </a:ext>
            </a:extLst>
          </p:cNvPr>
          <p:cNvSpPr txBox="1">
            <a:spLocks noGrp="1"/>
          </p:cNvSpPr>
          <p:nvPr>
            <p:ph type="title"/>
          </p:nvPr>
        </p:nvSpPr>
        <p:spPr>
          <a:xfrm>
            <a:off x="1006475" y="730252"/>
            <a:ext cx="21031200" cy="1601400"/>
          </a:xfrm>
          <a:prstGeom prst="rect">
            <a:avLst/>
          </a:prstGeom>
        </p:spPr>
        <p:txBody>
          <a:bodyPr spcFirstLastPara="1" wrap="square" lIns="91424" tIns="45701" rIns="91424" bIns="45701" anchor="ctr" anchorCtr="0">
            <a:noAutofit/>
          </a:bodyPr>
          <a:lstStyle/>
          <a:p>
            <a:r>
              <a:rPr lang="en-US" dirty="0"/>
              <a:t>Outline</a:t>
            </a:r>
            <a:endParaRPr dirty="0"/>
          </a:p>
        </p:txBody>
      </p:sp>
      <p:sp>
        <p:nvSpPr>
          <p:cNvPr id="7" name="Google Shape;67;p14">
            <a:extLst>
              <a:ext uri="{FF2B5EF4-FFF2-40B4-BE49-F238E27FC236}">
                <a16:creationId xmlns:a16="http://schemas.microsoft.com/office/drawing/2014/main" id="{E1741EDA-9E92-449E-BFC9-B0873CDED8A1}"/>
              </a:ext>
            </a:extLst>
          </p:cNvPr>
          <p:cNvSpPr txBox="1"/>
          <p:nvPr/>
        </p:nvSpPr>
        <p:spPr>
          <a:xfrm>
            <a:off x="1006477" y="2331907"/>
            <a:ext cx="18996544" cy="5118000"/>
          </a:xfrm>
          <a:prstGeom prst="rect">
            <a:avLst/>
          </a:prstGeom>
          <a:noFill/>
          <a:ln>
            <a:noFill/>
          </a:ln>
        </p:spPr>
        <p:txBody>
          <a:bodyPr spcFirstLastPara="1" wrap="square" lIns="91424" tIns="91424" rIns="91424" bIns="91424" anchor="t" anchorCtr="0">
            <a:noAutofit/>
          </a:bodyPr>
          <a:lstStyle/>
          <a:p>
            <a:pPr>
              <a:spcBef>
                <a:spcPts val="1200"/>
              </a:spcBef>
              <a:buClr>
                <a:srgbClr val="5F6061"/>
              </a:buClr>
              <a:buSzPts val="3600"/>
            </a:pPr>
            <a:r>
              <a:rPr lang="en-US" sz="5400" dirty="0">
                <a:solidFill>
                  <a:srgbClr val="5F6061"/>
                </a:solidFill>
              </a:rPr>
              <a:t>Objective</a:t>
            </a:r>
          </a:p>
          <a:p>
            <a:pPr>
              <a:spcBef>
                <a:spcPts val="1200"/>
              </a:spcBef>
              <a:buClr>
                <a:srgbClr val="5F6061"/>
              </a:buClr>
              <a:buSzPts val="3600"/>
            </a:pPr>
            <a:r>
              <a:rPr lang="en-US" sz="5400" dirty="0">
                <a:solidFill>
                  <a:srgbClr val="5F6061"/>
                </a:solidFill>
              </a:rPr>
              <a:t>Status</a:t>
            </a:r>
          </a:p>
          <a:p>
            <a:pPr>
              <a:spcBef>
                <a:spcPts val="1200"/>
              </a:spcBef>
              <a:buClr>
                <a:srgbClr val="5F6061"/>
              </a:buClr>
              <a:buSzPts val="3600"/>
            </a:pPr>
            <a:r>
              <a:rPr lang="en-US" sz="5400" dirty="0">
                <a:solidFill>
                  <a:srgbClr val="5F6061"/>
                </a:solidFill>
              </a:rPr>
              <a:t>ACS Cold Plate Requirements</a:t>
            </a:r>
          </a:p>
          <a:p>
            <a:pPr marL="571494" indent="-571494">
              <a:spcBef>
                <a:spcPts val="1200"/>
              </a:spcBef>
              <a:buClr>
                <a:srgbClr val="5F6061"/>
              </a:buClr>
              <a:buSzPts val="3600"/>
              <a:buFont typeface="Arial" panose="020B0604020202020204" pitchFamily="34" charset="0"/>
              <a:buChar char="•"/>
            </a:pPr>
            <a:r>
              <a:rPr lang="en-US" sz="5400" dirty="0">
                <a:solidFill>
                  <a:srgbClr val="5F6061"/>
                </a:solidFill>
              </a:rPr>
              <a:t>Process</a:t>
            </a:r>
          </a:p>
          <a:p>
            <a:pPr marL="571494" indent="-571494">
              <a:spcBef>
                <a:spcPts val="1200"/>
              </a:spcBef>
              <a:buClr>
                <a:srgbClr val="5F6061"/>
              </a:buClr>
              <a:buSzPts val="3600"/>
              <a:buFont typeface="Arial" panose="020B0604020202020204" pitchFamily="34" charset="0"/>
              <a:buChar char="•"/>
            </a:pPr>
            <a:r>
              <a:rPr lang="en-US" sz="5400" dirty="0">
                <a:solidFill>
                  <a:srgbClr val="5F6061"/>
                </a:solidFill>
              </a:rPr>
              <a:t>Document</a:t>
            </a:r>
          </a:p>
          <a:p>
            <a:pPr marL="571494" indent="-571494">
              <a:spcBef>
                <a:spcPts val="1200"/>
              </a:spcBef>
              <a:buClr>
                <a:srgbClr val="5F6061"/>
              </a:buClr>
              <a:buSzPts val="3600"/>
              <a:buFont typeface="Arial" panose="020B0604020202020204" pitchFamily="34" charset="0"/>
              <a:buChar char="•"/>
            </a:pPr>
            <a:r>
              <a:rPr lang="en-US" sz="5400" dirty="0">
                <a:solidFill>
                  <a:srgbClr val="5F6061"/>
                </a:solidFill>
              </a:rPr>
              <a:t>Requirements Checklist</a:t>
            </a:r>
          </a:p>
          <a:p>
            <a:pPr>
              <a:spcBef>
                <a:spcPts val="1200"/>
              </a:spcBef>
              <a:buClr>
                <a:srgbClr val="5F6061"/>
              </a:buClr>
              <a:buSzPts val="3600"/>
            </a:pPr>
            <a:r>
              <a:rPr lang="en-US" sz="5400" dirty="0">
                <a:solidFill>
                  <a:srgbClr val="5F6061"/>
                </a:solidFill>
              </a:rPr>
              <a:t>ACS ORV3 Blind Mate Liquid Cooling</a:t>
            </a:r>
          </a:p>
          <a:p>
            <a:pPr marL="685792" indent="-685792">
              <a:spcBef>
                <a:spcPts val="1200"/>
              </a:spcBef>
              <a:buClr>
                <a:srgbClr val="5F6061"/>
              </a:buClr>
              <a:buSzPts val="3600"/>
              <a:buFont typeface="Arial" panose="020B0604020202020204" pitchFamily="34" charset="0"/>
              <a:buChar char="•"/>
            </a:pPr>
            <a:r>
              <a:rPr lang="en-US" sz="5400" dirty="0">
                <a:solidFill>
                  <a:srgbClr val="5F6061"/>
                </a:solidFill>
              </a:rPr>
              <a:t>Objective </a:t>
            </a:r>
          </a:p>
          <a:p>
            <a:pPr marL="685792" indent="-685792">
              <a:spcBef>
                <a:spcPts val="1200"/>
              </a:spcBef>
              <a:buClr>
                <a:srgbClr val="5F6061"/>
              </a:buClr>
              <a:buSzPts val="3600"/>
              <a:buFont typeface="Arial" panose="020B0604020202020204" pitchFamily="34" charset="0"/>
              <a:buChar char="•"/>
            </a:pPr>
            <a:r>
              <a:rPr lang="en-US" sz="5400" dirty="0">
                <a:solidFill>
                  <a:srgbClr val="5F6061"/>
                </a:solidFill>
              </a:rPr>
              <a:t>Status</a:t>
            </a:r>
          </a:p>
          <a:p>
            <a:pPr>
              <a:spcBef>
                <a:spcPts val="1200"/>
              </a:spcBef>
              <a:buClr>
                <a:srgbClr val="5F6061"/>
              </a:buClr>
              <a:buSzPts val="3600"/>
            </a:pPr>
            <a:r>
              <a:rPr lang="en-US" sz="5400" dirty="0">
                <a:solidFill>
                  <a:srgbClr val="5F6061"/>
                </a:solidFill>
              </a:rPr>
              <a:t>Summary</a:t>
            </a:r>
          </a:p>
        </p:txBody>
      </p:sp>
      <p:grpSp>
        <p:nvGrpSpPr>
          <p:cNvPr id="8" name="Group 7">
            <a:extLst>
              <a:ext uri="{FF2B5EF4-FFF2-40B4-BE49-F238E27FC236}">
                <a16:creationId xmlns:a16="http://schemas.microsoft.com/office/drawing/2014/main" id="{782742E5-B1D1-41BD-BB55-DC8EAC7F52F3}"/>
              </a:ext>
            </a:extLst>
          </p:cNvPr>
          <p:cNvGrpSpPr/>
          <p:nvPr/>
        </p:nvGrpSpPr>
        <p:grpSpPr>
          <a:xfrm>
            <a:off x="20725828" y="0"/>
            <a:ext cx="3389768" cy="4438133"/>
            <a:chOff x="4318093" y="1185426"/>
            <a:chExt cx="3389769" cy="4438134"/>
          </a:xfrm>
        </p:grpSpPr>
        <p:pic>
          <p:nvPicPr>
            <p:cNvPr id="9" name="Picture 8">
              <a:extLst>
                <a:ext uri="{FF2B5EF4-FFF2-40B4-BE49-F238E27FC236}">
                  <a16:creationId xmlns:a16="http://schemas.microsoft.com/office/drawing/2014/main" id="{0670CC61-A419-46EF-B3E1-FEB364441AD0}"/>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11" name="Google Shape;139;p21">
              <a:extLst>
                <a:ext uri="{FF2B5EF4-FFF2-40B4-BE49-F238E27FC236}">
                  <a16:creationId xmlns:a16="http://schemas.microsoft.com/office/drawing/2014/main" id="{2E01FA10-B49E-4DC6-A8CC-18D3CF535449}"/>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algn="ctr">
                <a:buClr>
                  <a:schemeClr val="dk1"/>
                </a:buClr>
                <a:buSzPts val="2300"/>
              </a:pPr>
              <a:r>
                <a:rPr lang="en-US" sz="3600" dirty="0">
                  <a:solidFill>
                    <a:schemeClr val="dk1"/>
                  </a:solidFill>
                  <a:latin typeface="Source Sans Pro"/>
                  <a:ea typeface="Source Sans Pro"/>
                  <a:cs typeface="Source Sans Pro"/>
                  <a:sym typeface="Source Sans Pro"/>
                </a:rPr>
                <a:t>ADVANCED COOLING SOLUTIONS</a:t>
              </a:r>
              <a:endParaRPr sz="3600" dirty="0">
                <a:solidFill>
                  <a:srgbClr val="5F606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340870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2"/>
            <a:ext cx="21031200" cy="1601400"/>
          </a:xfrm>
          <a:prstGeom prst="rect">
            <a:avLst/>
          </a:prstGeom>
          <a:noFill/>
          <a:ln>
            <a:noFill/>
          </a:ln>
        </p:spPr>
        <p:txBody>
          <a:bodyPr spcFirstLastPara="1" wrap="square" lIns="91424" tIns="45701" rIns="91424" bIns="45701" anchor="ctr" anchorCtr="0">
            <a:noAutofit/>
          </a:bodyPr>
          <a:lstStyle/>
          <a:p>
            <a:r>
              <a:rPr lang="en-US" dirty="0"/>
              <a:t>Objective</a:t>
            </a:r>
            <a:endParaRPr dirty="0"/>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006476" y="2693604"/>
            <a:ext cx="21377275" cy="7086171"/>
          </a:xfrm>
          <a:prstGeom prst="rect">
            <a:avLst/>
          </a:prstGeom>
          <a:noFill/>
          <a:ln>
            <a:noFill/>
          </a:ln>
        </p:spPr>
        <p:txBody>
          <a:bodyPr spcFirstLastPara="1" wrap="square" lIns="91424" tIns="45701" rIns="91424" bIns="45701" anchor="t" anchorCtr="0">
            <a:noAutofit/>
          </a:bodyPr>
          <a:lstStyle/>
          <a:p>
            <a:pPr lvl="0">
              <a:buClr>
                <a:srgbClr val="5F6061"/>
              </a:buClr>
              <a:buSzPts val="3600"/>
            </a:pPr>
            <a:r>
              <a:rPr lang="en-US" sz="6000" dirty="0">
                <a:solidFill>
                  <a:srgbClr val="5F6061"/>
                </a:solidFill>
                <a:latin typeface="Source Sans Pro"/>
                <a:ea typeface="Source Sans Pro"/>
                <a:cs typeface="Source Sans Pro"/>
                <a:sym typeface="Source Sans Pro"/>
              </a:rPr>
              <a:t>Cold Plate Work Stream Objective </a:t>
            </a:r>
          </a:p>
          <a:p>
            <a:pPr marL="857240" indent="-857240">
              <a:spcBef>
                <a:spcPts val="18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Generate an open specification and supporting documents focusing on standardization and definitions of liquid cooled solutions and interfaces without preventing innovation</a:t>
            </a:r>
          </a:p>
          <a:p>
            <a:pPr marL="571494" indent="-571494">
              <a:buClr>
                <a:srgbClr val="5F6061"/>
              </a:buClr>
              <a:buSzPts val="3600"/>
              <a:buFont typeface="Arial" panose="020B0604020202020204" pitchFamily="34" charset="0"/>
              <a:buChar char="•"/>
            </a:pPr>
            <a:endParaRPr sz="5400" dirty="0">
              <a:solidFill>
                <a:srgbClr val="5F606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45005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2"/>
            <a:ext cx="21031200" cy="1601400"/>
          </a:xfrm>
          <a:prstGeom prst="rect">
            <a:avLst/>
          </a:prstGeom>
          <a:noFill/>
          <a:ln>
            <a:noFill/>
          </a:ln>
        </p:spPr>
        <p:txBody>
          <a:bodyPr spcFirstLastPara="1" wrap="square" lIns="91424" tIns="45701" rIns="91424" bIns="45701" anchor="ctr" anchorCtr="0">
            <a:noAutofit/>
          </a:bodyPr>
          <a:lstStyle/>
          <a:p>
            <a:r>
              <a:rPr lang="en-US" dirty="0"/>
              <a:t>Status</a:t>
            </a:r>
            <a:endParaRPr dirty="0"/>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006476" y="2530931"/>
            <a:ext cx="19819621" cy="9470573"/>
          </a:xfrm>
          <a:prstGeom prst="rect">
            <a:avLst/>
          </a:prstGeom>
          <a:noFill/>
          <a:ln>
            <a:noFill/>
          </a:ln>
        </p:spPr>
        <p:txBody>
          <a:bodyPr spcFirstLastPara="1" wrap="square" lIns="91424" tIns="45701" rIns="91424" bIns="45701" anchor="t" anchorCtr="0">
            <a:noAutofit/>
          </a:bodyPr>
          <a:lstStyle/>
          <a:p>
            <a:pPr lvl="0">
              <a:buClr>
                <a:srgbClr val="5F6061"/>
              </a:buClr>
              <a:buSzPts val="3600"/>
            </a:pPr>
            <a:r>
              <a:rPr lang="en-US" sz="5400" b="1" dirty="0">
                <a:solidFill>
                  <a:srgbClr val="5F6061"/>
                </a:solidFill>
                <a:latin typeface="Source Sans Pro"/>
                <a:ea typeface="Source Sans Pro"/>
                <a:cs typeface="Source Sans Pro"/>
                <a:sym typeface="Source Sans Pro"/>
              </a:rPr>
              <a:t>ACS Cold Plate Ongoing Focus Areas</a:t>
            </a:r>
          </a:p>
          <a:p>
            <a:pPr marL="685792"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Liquid Cooling Cold Plate Requirements – approved</a:t>
            </a:r>
          </a:p>
          <a:p>
            <a:pPr marL="685792"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Open Rack V3 Blind Mate Liquid Cooling – initiated</a:t>
            </a:r>
          </a:p>
          <a:p>
            <a:pPr lvl="0">
              <a:buClr>
                <a:srgbClr val="5F6061"/>
              </a:buClr>
              <a:buSzPts val="3600"/>
            </a:pPr>
            <a:endParaRPr lang="en-US" sz="2000" dirty="0">
              <a:solidFill>
                <a:srgbClr val="5F6061"/>
              </a:solidFill>
              <a:latin typeface="Source Sans Pro"/>
              <a:ea typeface="Source Sans Pro"/>
              <a:cs typeface="Source Sans Pro"/>
              <a:sym typeface="Source Sans Pro"/>
            </a:endParaRPr>
          </a:p>
          <a:p>
            <a:pPr lvl="0">
              <a:buClr>
                <a:srgbClr val="5F6061"/>
              </a:buClr>
              <a:buSzPts val="3600"/>
            </a:pPr>
            <a:r>
              <a:rPr lang="en-US" sz="5400" b="1" dirty="0">
                <a:solidFill>
                  <a:srgbClr val="5F6061"/>
                </a:solidFill>
                <a:latin typeface="Source Sans Pro"/>
                <a:ea typeface="Source Sans Pro"/>
                <a:cs typeface="Source Sans Pro"/>
                <a:sym typeface="Source Sans Pro"/>
              </a:rPr>
              <a:t>Harmonization</a:t>
            </a:r>
          </a:p>
          <a:p>
            <a:pPr marL="685792"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ACS work streams – Cold Plate, Door Heat Exchanger, Immersion </a:t>
            </a:r>
          </a:p>
          <a:p>
            <a:pPr marL="685792"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Rack Manifold Design - Rack &amp; Power Project</a:t>
            </a:r>
          </a:p>
          <a:p>
            <a:pPr marL="685792"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Liquid Cooling Solution - Data Center Facility Project  </a:t>
            </a:r>
          </a:p>
          <a:p>
            <a:pPr lvl="0">
              <a:buClr>
                <a:srgbClr val="5F6061"/>
              </a:buClr>
              <a:buSzPts val="3600"/>
            </a:pPr>
            <a:endParaRPr lang="en-US" sz="2000" dirty="0">
              <a:solidFill>
                <a:srgbClr val="5F6061"/>
              </a:solidFill>
              <a:latin typeface="Source Sans Pro"/>
              <a:ea typeface="Source Sans Pro"/>
              <a:cs typeface="Source Sans Pro"/>
              <a:sym typeface="Source Sans Pro"/>
            </a:endParaRPr>
          </a:p>
          <a:p>
            <a:pPr lvl="0">
              <a:buClr>
                <a:srgbClr val="5F6061"/>
              </a:buClr>
              <a:buSzPts val="3600"/>
            </a:pPr>
            <a:r>
              <a:rPr lang="en-US" sz="5400" b="1" dirty="0">
                <a:solidFill>
                  <a:srgbClr val="5F6061"/>
                </a:solidFill>
                <a:latin typeface="Source Sans Pro"/>
                <a:ea typeface="Source Sans Pro"/>
                <a:cs typeface="Source Sans Pro"/>
                <a:sym typeface="Source Sans Pro"/>
              </a:rPr>
              <a:t>OCP Member Contributions in the works</a:t>
            </a:r>
          </a:p>
          <a:p>
            <a:pPr marL="685792"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Universal Quick Disconnects</a:t>
            </a:r>
          </a:p>
          <a:p>
            <a:pPr marL="685792"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Wetted Materials &amp; Cooling PG Liquids</a:t>
            </a:r>
          </a:p>
          <a:p>
            <a:pPr marL="685792"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Liquid Cooling Installation Learnings</a:t>
            </a:r>
          </a:p>
          <a:p>
            <a:pPr lvl="0">
              <a:buClr>
                <a:srgbClr val="5F6061"/>
              </a:buClr>
              <a:buSzPts val="3600"/>
            </a:pPr>
            <a:endParaRPr sz="5400" dirty="0">
              <a:solidFill>
                <a:srgbClr val="5F606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81073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2"/>
            <a:ext cx="21031200" cy="1601400"/>
          </a:xfrm>
          <a:prstGeom prst="rect">
            <a:avLst/>
          </a:prstGeom>
          <a:noFill/>
          <a:ln>
            <a:noFill/>
          </a:ln>
        </p:spPr>
        <p:txBody>
          <a:bodyPr spcFirstLastPara="1" wrap="square" lIns="91424" tIns="45701" rIns="91424" bIns="45701" anchor="ctr" anchorCtr="0">
            <a:noAutofit/>
          </a:bodyPr>
          <a:lstStyle/>
          <a:p>
            <a:r>
              <a:rPr lang="en-US" dirty="0"/>
              <a:t>ACS Cold Plate Requirements</a:t>
            </a:r>
            <a:endParaRPr dirty="0"/>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006476" y="2603408"/>
            <a:ext cx="23377525" cy="7072576"/>
          </a:xfrm>
          <a:prstGeom prst="rect">
            <a:avLst/>
          </a:prstGeom>
          <a:noFill/>
          <a:ln>
            <a:noFill/>
          </a:ln>
        </p:spPr>
        <p:txBody>
          <a:bodyPr spcFirstLastPara="1" wrap="square" lIns="91424" tIns="45701" rIns="91424" bIns="45701" anchor="t" anchorCtr="0">
            <a:noAutofit/>
          </a:bodyPr>
          <a:lstStyle/>
          <a:p>
            <a:pPr lvl="0">
              <a:buClr>
                <a:srgbClr val="5F6061"/>
              </a:buClr>
              <a:buSzPts val="3600"/>
            </a:pPr>
            <a:r>
              <a:rPr lang="en-US" sz="6000" dirty="0">
                <a:solidFill>
                  <a:srgbClr val="5F6061"/>
                </a:solidFill>
                <a:latin typeface="Source Sans Pro"/>
                <a:ea typeface="Source Sans Pro"/>
                <a:cs typeface="Source Sans Pro"/>
                <a:sym typeface="Source Sans Pro"/>
              </a:rPr>
              <a:t>Technology Cooling System (TCS) fluid loop</a:t>
            </a:r>
          </a:p>
          <a:p>
            <a:pPr marL="685792"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Loop from CDU through rack manifold to IT equipment and back</a:t>
            </a:r>
          </a:p>
          <a:p>
            <a:pPr lvl="2">
              <a:spcBef>
                <a:spcPts val="3000"/>
              </a:spcBef>
              <a:buClr>
                <a:srgbClr val="5F6061"/>
              </a:buClr>
              <a:buSzPts val="3600"/>
            </a:pPr>
            <a:r>
              <a:rPr lang="en-US" sz="6000" dirty="0">
                <a:solidFill>
                  <a:srgbClr val="5F6061"/>
                </a:solidFill>
                <a:latin typeface="Source Sans Pro"/>
                <a:ea typeface="Source Sans Pro"/>
                <a:cs typeface="Source Sans Pro"/>
                <a:sym typeface="Source Sans Pro"/>
              </a:rPr>
              <a:t>Provide information, classification, and minimal requirement for OCP liquid cooled solutions</a:t>
            </a:r>
          </a:p>
          <a:p>
            <a:pPr lvl="2">
              <a:spcBef>
                <a:spcPts val="3000"/>
              </a:spcBef>
              <a:buClr>
                <a:srgbClr val="5F6061"/>
              </a:buClr>
              <a:buSzPts val="3600"/>
            </a:pPr>
            <a:r>
              <a:rPr lang="en-US" sz="6000" dirty="0">
                <a:solidFill>
                  <a:srgbClr val="5F6061"/>
                </a:solidFill>
                <a:latin typeface="Source Sans Pro"/>
                <a:ea typeface="Source Sans Pro"/>
                <a:cs typeface="Source Sans Pro"/>
                <a:sym typeface="Source Sans Pro"/>
              </a:rPr>
              <a:t>Authors: </a:t>
            </a:r>
          </a:p>
          <a:p>
            <a:pPr marL="685792" lvl="6"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  Jessica Gullbrand, Intel</a:t>
            </a:r>
          </a:p>
          <a:p>
            <a:pPr marL="685792" lvl="4"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	Nigel Gore &amp; Jason Matteson, </a:t>
            </a:r>
            <a:r>
              <a:rPr lang="en-US" sz="5400" dirty="0" err="1">
                <a:solidFill>
                  <a:srgbClr val="5F6061"/>
                </a:solidFill>
                <a:latin typeface="Source Sans Pro"/>
                <a:ea typeface="Source Sans Pro"/>
                <a:cs typeface="Source Sans Pro"/>
                <a:sym typeface="Source Sans Pro"/>
              </a:rPr>
              <a:t>Iceotope</a:t>
            </a:r>
            <a:endParaRPr lang="en-US" sz="5400" dirty="0">
              <a:solidFill>
                <a:srgbClr val="5F6061"/>
              </a:solidFill>
              <a:latin typeface="Source Sans Pro"/>
              <a:ea typeface="Source Sans Pro"/>
              <a:cs typeface="Source Sans Pro"/>
              <a:sym typeface="Source Sans Pro"/>
            </a:endParaRPr>
          </a:p>
          <a:p>
            <a:pPr marL="685792" lvl="4" indent="-685792">
              <a:buClr>
                <a:srgbClr val="5F6061"/>
              </a:buClr>
              <a:buSzPts val="3600"/>
              <a:buFont typeface="Arial" panose="020B0604020202020204" pitchFamily="34" charset="0"/>
              <a:buChar char="•"/>
            </a:pPr>
            <a:r>
              <a:rPr lang="en-US" sz="5400" dirty="0">
                <a:solidFill>
                  <a:srgbClr val="5F6061"/>
                </a:solidFill>
                <a:latin typeface="Source Sans Pro"/>
                <a:ea typeface="Source Sans Pro"/>
                <a:cs typeface="Source Sans Pro"/>
                <a:sym typeface="Source Sans Pro"/>
              </a:rPr>
              <a:t>	Elizabeth Langer, CPC – Colder Products Company</a:t>
            </a:r>
          </a:p>
          <a:p>
            <a:pPr lvl="4">
              <a:buClr>
                <a:srgbClr val="5F6061"/>
              </a:buClr>
              <a:buSzPts val="3600"/>
            </a:pPr>
            <a:r>
              <a:rPr lang="en-US" sz="5400" dirty="0">
                <a:solidFill>
                  <a:srgbClr val="5F6061"/>
                </a:solidFill>
                <a:latin typeface="Source Sans Pro"/>
                <a:ea typeface="Source Sans Pro"/>
                <a:cs typeface="Source Sans Pro"/>
                <a:sym typeface="Source Sans Pro"/>
              </a:rPr>
              <a:t>+    incorporated feedback from cold plate work stream community</a:t>
            </a:r>
          </a:p>
          <a:p>
            <a:pPr lvl="0">
              <a:buClr>
                <a:srgbClr val="5F6061"/>
              </a:buClr>
              <a:buSzPts val="3600"/>
            </a:pPr>
            <a:endParaRPr lang="en-US" sz="3600" dirty="0">
              <a:hlinkClick r:id="rId2"/>
            </a:endParaRPr>
          </a:p>
          <a:p>
            <a:pPr lvl="0">
              <a:buClr>
                <a:srgbClr val="5F6061"/>
              </a:buClr>
              <a:buSzPts val="3600"/>
            </a:pPr>
            <a:r>
              <a:rPr lang="en-US" sz="3600" dirty="0">
                <a:hlinkClick r:id="rId3"/>
              </a:rPr>
              <a:t>https://www.opencompute.org/documents/ocp-acs-liquid-cooling-cold-plate-requirements-pdf</a:t>
            </a:r>
            <a:r>
              <a:rPr lang="en-US" sz="3600" dirty="0"/>
              <a:t> </a:t>
            </a:r>
            <a:endParaRPr lang="en-US" sz="3600" dirty="0">
              <a:solidFill>
                <a:srgbClr val="5F6061"/>
              </a:solidFill>
              <a:latin typeface="Source Sans Pro"/>
              <a:ea typeface="Source Sans Pro"/>
              <a:cs typeface="Source Sans Pro"/>
              <a:sym typeface="Source Sans Pro"/>
            </a:endParaRPr>
          </a:p>
          <a:p>
            <a:pPr lvl="0">
              <a:buClr>
                <a:srgbClr val="5F6061"/>
              </a:buClr>
              <a:buSzPts val="3600"/>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sz="6000" dirty="0">
              <a:solidFill>
                <a:srgbClr val="5F606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41513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A004-D720-40D2-AA38-175630CCAB6B}"/>
              </a:ext>
            </a:extLst>
          </p:cNvPr>
          <p:cNvSpPr>
            <a:spLocks noGrp="1"/>
          </p:cNvSpPr>
          <p:nvPr>
            <p:ph type="title"/>
          </p:nvPr>
        </p:nvSpPr>
        <p:spPr/>
        <p:txBody>
          <a:bodyPr/>
          <a:lstStyle/>
          <a:p>
            <a:r>
              <a:rPr lang="en-US" dirty="0"/>
              <a:t>ACS Cold Plate Requirement - Process </a:t>
            </a:r>
          </a:p>
        </p:txBody>
      </p:sp>
      <p:sp>
        <p:nvSpPr>
          <p:cNvPr id="3" name="Content Placeholder 2">
            <a:extLst>
              <a:ext uri="{FF2B5EF4-FFF2-40B4-BE49-F238E27FC236}">
                <a16:creationId xmlns:a16="http://schemas.microsoft.com/office/drawing/2014/main" id="{68AC7B43-C9FA-4C4F-9D06-EFA08DA3CB8A}"/>
              </a:ext>
            </a:extLst>
          </p:cNvPr>
          <p:cNvSpPr>
            <a:spLocks noGrp="1"/>
          </p:cNvSpPr>
          <p:nvPr>
            <p:ph idx="1"/>
          </p:nvPr>
        </p:nvSpPr>
        <p:spPr>
          <a:xfrm>
            <a:off x="1273773" y="2506665"/>
            <a:ext cx="21031200" cy="8702675"/>
          </a:xfrm>
        </p:spPr>
        <p:txBody>
          <a:bodyPr/>
          <a:lstStyle/>
          <a:p>
            <a:r>
              <a:rPr lang="en-US" dirty="0"/>
              <a:t>TCS liquid cooling design specifications need to</a:t>
            </a:r>
          </a:p>
          <a:p>
            <a:r>
              <a:rPr lang="en-US" dirty="0"/>
              <a:t>adhere to the cold plate requirements</a:t>
            </a:r>
          </a:p>
          <a:p>
            <a:endParaRPr lang="en-US" dirty="0"/>
          </a:p>
          <a:p>
            <a:r>
              <a:rPr lang="en-US" dirty="0"/>
              <a:t>Process to determine compliancy</a:t>
            </a:r>
          </a:p>
          <a:p>
            <a:pPr marL="1085837" indent="-857240">
              <a:buFont typeface="Arial" panose="020B0604020202020204" pitchFamily="34" charset="0"/>
              <a:buChar char="•"/>
            </a:pPr>
            <a:r>
              <a:rPr lang="en-US" sz="6000" dirty="0"/>
              <a:t>Cold Plate Requirement Checklist</a:t>
            </a:r>
          </a:p>
          <a:p>
            <a:pPr marL="1085837" indent="-857240">
              <a:buFont typeface="Arial" panose="020B0604020202020204" pitchFamily="34" charset="0"/>
              <a:buChar char="•"/>
            </a:pPr>
            <a:r>
              <a:rPr lang="en-US" sz="6000" dirty="0"/>
              <a:t>Peer-reviewed by subject matter experts</a:t>
            </a:r>
          </a:p>
          <a:p>
            <a:pPr marL="1085837" indent="-857240">
              <a:buFont typeface="Arial" panose="020B0604020202020204" pitchFamily="34" charset="0"/>
              <a:buChar char="•"/>
            </a:pPr>
            <a:r>
              <a:rPr lang="en-US" sz="6000" dirty="0"/>
              <a:t>When contribution meets the requirements </a:t>
            </a:r>
            <a:r>
              <a:rPr lang="en-US" sz="6000" dirty="0">
                <a:sym typeface="Wingdings" panose="05000000000000000000" pitchFamily="2" charset="2"/>
              </a:rPr>
              <a:t> </a:t>
            </a:r>
          </a:p>
          <a:p>
            <a:pPr marL="228597" indent="0"/>
            <a:r>
              <a:rPr lang="en-US" sz="6000" dirty="0">
                <a:sym typeface="Wingdings" panose="05000000000000000000" pitchFamily="2" charset="2"/>
              </a:rPr>
              <a:t>	proposed for approval by Incubation Committee</a:t>
            </a:r>
            <a:endParaRPr lang="en-US" sz="6000" dirty="0"/>
          </a:p>
        </p:txBody>
      </p:sp>
      <p:pic>
        <p:nvPicPr>
          <p:cNvPr id="4" name="Picture 3">
            <a:extLst>
              <a:ext uri="{FF2B5EF4-FFF2-40B4-BE49-F238E27FC236}">
                <a16:creationId xmlns:a16="http://schemas.microsoft.com/office/drawing/2014/main" id="{5AB28F2A-0F2F-46AA-84C6-2046958E365C}"/>
              </a:ext>
            </a:extLst>
          </p:cNvPr>
          <p:cNvPicPr>
            <a:picLocks noChangeAspect="1"/>
          </p:cNvPicPr>
          <p:nvPr/>
        </p:nvPicPr>
        <p:blipFill>
          <a:blip r:embed="rId3"/>
          <a:stretch>
            <a:fillRect/>
          </a:stretch>
        </p:blipFill>
        <p:spPr>
          <a:xfrm>
            <a:off x="14484324" y="5639972"/>
            <a:ext cx="3087205" cy="2436059"/>
          </a:xfrm>
          <a:prstGeom prst="rect">
            <a:avLst/>
          </a:prstGeom>
        </p:spPr>
      </p:pic>
      <p:sp>
        <p:nvSpPr>
          <p:cNvPr id="5" name="Arrow: Right 4">
            <a:extLst>
              <a:ext uri="{FF2B5EF4-FFF2-40B4-BE49-F238E27FC236}">
                <a16:creationId xmlns:a16="http://schemas.microsoft.com/office/drawing/2014/main" id="{A3911B82-0411-4BE8-B26C-139A881052CC}"/>
              </a:ext>
            </a:extLst>
          </p:cNvPr>
          <p:cNvSpPr/>
          <p:nvPr/>
        </p:nvSpPr>
        <p:spPr>
          <a:xfrm rot="2568971">
            <a:off x="17584457" y="7637571"/>
            <a:ext cx="838200" cy="571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9"/>
          </a:p>
        </p:txBody>
      </p:sp>
      <p:pic>
        <p:nvPicPr>
          <p:cNvPr id="6" name="Picture 5">
            <a:extLst>
              <a:ext uri="{FF2B5EF4-FFF2-40B4-BE49-F238E27FC236}">
                <a16:creationId xmlns:a16="http://schemas.microsoft.com/office/drawing/2014/main" id="{6478A260-6A24-40E2-9485-08909CE1C3C3}"/>
              </a:ext>
            </a:extLst>
          </p:cNvPr>
          <p:cNvPicPr>
            <a:picLocks noChangeAspect="1"/>
          </p:cNvPicPr>
          <p:nvPr/>
        </p:nvPicPr>
        <p:blipFill>
          <a:blip r:embed="rId4"/>
          <a:stretch>
            <a:fillRect/>
          </a:stretch>
        </p:blipFill>
        <p:spPr>
          <a:xfrm>
            <a:off x="17834299" y="8342421"/>
            <a:ext cx="2752893" cy="1433459"/>
          </a:xfrm>
          <a:prstGeom prst="rect">
            <a:avLst/>
          </a:prstGeom>
        </p:spPr>
      </p:pic>
      <p:sp>
        <p:nvSpPr>
          <p:cNvPr id="7" name="Arrow: Right 6">
            <a:extLst>
              <a:ext uri="{FF2B5EF4-FFF2-40B4-BE49-F238E27FC236}">
                <a16:creationId xmlns:a16="http://schemas.microsoft.com/office/drawing/2014/main" id="{BA89B04C-8F2D-41E8-B50A-879B8198EC07}"/>
              </a:ext>
            </a:extLst>
          </p:cNvPr>
          <p:cNvSpPr/>
          <p:nvPr/>
        </p:nvSpPr>
        <p:spPr>
          <a:xfrm rot="2857219">
            <a:off x="20688039" y="9486716"/>
            <a:ext cx="838200" cy="571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9"/>
          </a:p>
        </p:txBody>
      </p:sp>
      <p:grpSp>
        <p:nvGrpSpPr>
          <p:cNvPr id="10" name="Group 9">
            <a:extLst>
              <a:ext uri="{FF2B5EF4-FFF2-40B4-BE49-F238E27FC236}">
                <a16:creationId xmlns:a16="http://schemas.microsoft.com/office/drawing/2014/main" id="{E7F33736-D741-43AA-83C1-FF0435ADBAFC}"/>
              </a:ext>
            </a:extLst>
          </p:cNvPr>
          <p:cNvGrpSpPr/>
          <p:nvPr/>
        </p:nvGrpSpPr>
        <p:grpSpPr>
          <a:xfrm>
            <a:off x="20279010" y="10181337"/>
            <a:ext cx="3576723" cy="1433459"/>
            <a:chOff x="19050000" y="10754377"/>
            <a:chExt cx="3790950" cy="1540298"/>
          </a:xfrm>
        </p:grpSpPr>
        <p:sp>
          <p:nvSpPr>
            <p:cNvPr id="8" name="TextBox 7">
              <a:extLst>
                <a:ext uri="{FF2B5EF4-FFF2-40B4-BE49-F238E27FC236}">
                  <a16:creationId xmlns:a16="http://schemas.microsoft.com/office/drawing/2014/main" id="{12D67A64-E814-4EDD-BE68-B20567B8D844}"/>
                </a:ext>
              </a:extLst>
            </p:cNvPr>
            <p:cNvSpPr txBox="1"/>
            <p:nvPr/>
          </p:nvSpPr>
          <p:spPr>
            <a:xfrm>
              <a:off x="19540454" y="10766721"/>
              <a:ext cx="2856384" cy="1422078"/>
            </a:xfrm>
            <a:prstGeom prst="rect">
              <a:avLst/>
            </a:prstGeom>
            <a:noFill/>
          </p:spPr>
          <p:txBody>
            <a:bodyPr wrap="none" rtlCol="0">
              <a:spAutoFit/>
            </a:bodyPr>
            <a:lstStyle/>
            <a:p>
              <a:r>
                <a:rPr lang="en-US" sz="4000" dirty="0">
                  <a:solidFill>
                    <a:srgbClr val="0070C0"/>
                  </a:solidFill>
                  <a:latin typeface="Arial" panose="020B0604020202020204" pitchFamily="34" charset="0"/>
                  <a:cs typeface="Arial" panose="020B0604020202020204" pitchFamily="34" charset="0"/>
                </a:rPr>
                <a:t>Incubation </a:t>
              </a:r>
            </a:p>
            <a:p>
              <a:r>
                <a:rPr lang="en-US" sz="4000" dirty="0">
                  <a:solidFill>
                    <a:srgbClr val="0070C0"/>
                  </a:solidFill>
                  <a:latin typeface="Arial" panose="020B0604020202020204" pitchFamily="34" charset="0"/>
                  <a:cs typeface="Arial" panose="020B0604020202020204" pitchFamily="34" charset="0"/>
                </a:rPr>
                <a:t>Committee</a:t>
              </a:r>
            </a:p>
          </p:txBody>
        </p:sp>
        <p:sp>
          <p:nvSpPr>
            <p:cNvPr id="9" name="Oval 8">
              <a:extLst>
                <a:ext uri="{FF2B5EF4-FFF2-40B4-BE49-F238E27FC236}">
                  <a16:creationId xmlns:a16="http://schemas.microsoft.com/office/drawing/2014/main" id="{D18BD028-732C-42B8-BA06-010B8A7BA808}"/>
                </a:ext>
              </a:extLst>
            </p:cNvPr>
            <p:cNvSpPr/>
            <p:nvPr/>
          </p:nvSpPr>
          <p:spPr>
            <a:xfrm>
              <a:off x="19050000" y="10754377"/>
              <a:ext cx="3790950" cy="1540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9">
                <a:solidFill>
                  <a:srgbClr val="0070C0"/>
                </a:solidFill>
              </a:endParaRPr>
            </a:p>
          </p:txBody>
        </p:sp>
      </p:grpSp>
    </p:spTree>
    <p:extLst>
      <p:ext uri="{BB962C8B-B14F-4D97-AF65-F5344CB8AC3E}">
        <p14:creationId xmlns:p14="http://schemas.microsoft.com/office/powerpoint/2010/main" val="187819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365" y="730252"/>
            <a:ext cx="21031200" cy="1540299"/>
          </a:xfrm>
        </p:spPr>
        <p:txBody>
          <a:bodyPr/>
          <a:lstStyle/>
          <a:p>
            <a:r>
              <a:rPr lang="en-US" dirty="0"/>
              <a:t>ACS Cold Plate Requirements</a:t>
            </a:r>
          </a:p>
        </p:txBody>
      </p:sp>
      <p:sp>
        <p:nvSpPr>
          <p:cNvPr id="3" name="Content Placeholder 2"/>
          <p:cNvSpPr>
            <a:spLocks noGrp="1"/>
          </p:cNvSpPr>
          <p:nvPr>
            <p:ph idx="1"/>
          </p:nvPr>
        </p:nvSpPr>
        <p:spPr/>
        <p:txBody>
          <a:bodyPr/>
          <a:lstStyle/>
          <a:p>
            <a:pPr marL="0" indent="0">
              <a:spcBef>
                <a:spcPts val="1200"/>
              </a:spcBef>
              <a:buClr>
                <a:srgbClr val="5F6061"/>
              </a:buClr>
              <a:buSzPts val="3600"/>
            </a:pPr>
            <a:r>
              <a:rPr lang="en-US" sz="6600" dirty="0">
                <a:solidFill>
                  <a:srgbClr val="5F6061"/>
                </a:solidFill>
              </a:rPr>
              <a:t>Document Outline</a:t>
            </a:r>
          </a:p>
          <a:p>
            <a:pPr marL="857240" indent="-857240">
              <a:spcBef>
                <a:spcPts val="1200"/>
              </a:spcBef>
              <a:buClr>
                <a:srgbClr val="5F6061"/>
              </a:buClr>
              <a:buSzPts val="3600"/>
              <a:buFont typeface="Arial" panose="020B0604020202020204" pitchFamily="34" charset="0"/>
              <a:buChar char="•"/>
            </a:pPr>
            <a:r>
              <a:rPr lang="en-US" sz="6600" dirty="0">
                <a:solidFill>
                  <a:srgbClr val="5F6061"/>
                </a:solidFill>
              </a:rPr>
              <a:t>Definitions</a:t>
            </a:r>
          </a:p>
          <a:p>
            <a:pPr marL="857240" indent="-857240">
              <a:spcBef>
                <a:spcPts val="1200"/>
              </a:spcBef>
              <a:buClr>
                <a:srgbClr val="5F6061"/>
              </a:buClr>
              <a:buSzPts val="3600"/>
              <a:buFont typeface="Arial" panose="020B0604020202020204" pitchFamily="34" charset="0"/>
              <a:buChar char="•"/>
            </a:pPr>
            <a:r>
              <a:rPr lang="en-US" sz="6600" dirty="0">
                <a:solidFill>
                  <a:srgbClr val="5F6061"/>
                </a:solidFill>
              </a:rPr>
              <a:t>Component Selection &amp; Parameters of Interest</a:t>
            </a:r>
          </a:p>
          <a:p>
            <a:pPr marL="857240" indent="-857240">
              <a:spcBef>
                <a:spcPts val="1200"/>
              </a:spcBef>
              <a:buClr>
                <a:srgbClr val="5F6061"/>
              </a:buClr>
              <a:buSzPts val="3600"/>
              <a:buFont typeface="Arial" panose="020B0604020202020204" pitchFamily="34" charset="0"/>
              <a:buChar char="•"/>
            </a:pPr>
            <a:r>
              <a:rPr lang="en-US" sz="6600" dirty="0">
                <a:solidFill>
                  <a:srgbClr val="5F6061"/>
                </a:solidFill>
              </a:rPr>
              <a:t>Liquid Cooling Requirements</a:t>
            </a:r>
          </a:p>
          <a:p>
            <a:pPr marL="0" indent="0">
              <a:spcBef>
                <a:spcPts val="1200"/>
              </a:spcBef>
              <a:buClr>
                <a:srgbClr val="5F6061"/>
              </a:buClr>
              <a:buSzPts val="3600"/>
            </a:pPr>
            <a:r>
              <a:rPr lang="en-US" sz="6600" dirty="0">
                <a:solidFill>
                  <a:srgbClr val="5F6061"/>
                </a:solidFill>
              </a:rPr>
              <a:t>     </a:t>
            </a:r>
            <a:r>
              <a:rPr lang="en-US" sz="6000" dirty="0">
                <a:solidFill>
                  <a:srgbClr val="5F6061"/>
                </a:solidFill>
              </a:rPr>
              <a:t>- Sensor Requirements</a:t>
            </a:r>
          </a:p>
          <a:p>
            <a:pPr marL="0" indent="0">
              <a:spcBef>
                <a:spcPts val="1200"/>
              </a:spcBef>
              <a:buClr>
                <a:srgbClr val="5F6061"/>
              </a:buClr>
              <a:buSzPts val="3600"/>
            </a:pPr>
            <a:r>
              <a:rPr lang="en-US" sz="6000" dirty="0">
                <a:solidFill>
                  <a:srgbClr val="5F6061"/>
                </a:solidFill>
              </a:rPr>
              <a:t>     - Liquid Cooling Classification IT Equipment &amp; Rack</a:t>
            </a:r>
          </a:p>
          <a:p>
            <a:pPr marL="0" indent="0">
              <a:spcBef>
                <a:spcPts val="1200"/>
              </a:spcBef>
              <a:buClr>
                <a:srgbClr val="5F6061"/>
              </a:buClr>
              <a:buSzPts val="3600"/>
            </a:pPr>
            <a:r>
              <a:rPr lang="en-US" sz="6000" dirty="0">
                <a:solidFill>
                  <a:srgbClr val="5F6061"/>
                </a:solidFill>
              </a:rPr>
              <a:t>     - Leak Detection &amp; Intervention Classification</a:t>
            </a:r>
          </a:p>
          <a:p>
            <a:pPr marL="857240" indent="-857240">
              <a:spcBef>
                <a:spcPts val="1200"/>
              </a:spcBef>
              <a:buClr>
                <a:srgbClr val="5F6061"/>
              </a:buClr>
              <a:buSzPts val="3600"/>
              <a:buFont typeface="Arial" panose="020B0604020202020204" pitchFamily="34" charset="0"/>
              <a:buChar char="•"/>
            </a:pPr>
            <a:r>
              <a:rPr lang="en-US" sz="6600" dirty="0">
                <a:solidFill>
                  <a:srgbClr val="5F6061"/>
                </a:solidFill>
              </a:rPr>
              <a:t>Comparison Metrics</a:t>
            </a:r>
          </a:p>
          <a:p>
            <a:endParaRPr lang="en-US" dirty="0"/>
          </a:p>
        </p:txBody>
      </p:sp>
    </p:spTree>
    <p:extLst>
      <p:ext uri="{BB962C8B-B14F-4D97-AF65-F5344CB8AC3E}">
        <p14:creationId xmlns:p14="http://schemas.microsoft.com/office/powerpoint/2010/main" val="114109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2"/>
            <a:ext cx="21031200" cy="1601400"/>
          </a:xfrm>
          <a:prstGeom prst="rect">
            <a:avLst/>
          </a:prstGeom>
          <a:noFill/>
          <a:ln>
            <a:noFill/>
          </a:ln>
        </p:spPr>
        <p:txBody>
          <a:bodyPr spcFirstLastPara="1" wrap="square" lIns="91424" tIns="45701" rIns="91424" bIns="45701" anchor="ctr" anchorCtr="0">
            <a:noAutofit/>
          </a:bodyPr>
          <a:lstStyle/>
          <a:p>
            <a:r>
              <a:rPr lang="en-US" dirty="0"/>
              <a:t>ACS Cold Plate TCS Components</a:t>
            </a:r>
            <a:endParaRPr dirty="0"/>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006476" y="1997419"/>
            <a:ext cx="23377525" cy="10067565"/>
          </a:xfrm>
          <a:prstGeom prst="rect">
            <a:avLst/>
          </a:prstGeom>
          <a:noFill/>
          <a:ln>
            <a:noFill/>
          </a:ln>
        </p:spPr>
        <p:txBody>
          <a:bodyPr spcFirstLastPara="1" wrap="square" lIns="91424" tIns="45701" rIns="91424" bIns="45701" anchor="t" anchorCtr="0">
            <a:noAutofit/>
          </a:bodyPr>
          <a:lstStyle/>
          <a:p>
            <a:pPr>
              <a:spcBef>
                <a:spcPts val="600"/>
              </a:spcBef>
              <a:buClr>
                <a:srgbClr val="5F6061"/>
              </a:buClr>
              <a:buSzPts val="3600"/>
            </a:pPr>
            <a:r>
              <a:rPr lang="en-US" sz="6000" dirty="0">
                <a:solidFill>
                  <a:srgbClr val="5F6061"/>
                </a:solidFill>
                <a:latin typeface="Source Sans Pro"/>
                <a:ea typeface="Source Sans Pro"/>
                <a:cs typeface="Source Sans Pro"/>
                <a:sym typeface="Source Sans Pro"/>
              </a:rPr>
              <a:t>Component Selection and Parameters of Importance:</a:t>
            </a:r>
          </a:p>
          <a:p>
            <a:pPr marL="857240" indent="-857240">
              <a:spcBef>
                <a:spcPts val="6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Cooling Liquid</a:t>
            </a:r>
          </a:p>
          <a:p>
            <a:pPr lvl="2">
              <a:spcBef>
                <a:spcPts val="301"/>
              </a:spcBef>
              <a:buClr>
                <a:srgbClr val="5F6061"/>
              </a:buClr>
              <a:buSzPts val="3600"/>
            </a:pPr>
            <a:r>
              <a:rPr lang="en-US" sz="4400" dirty="0">
                <a:solidFill>
                  <a:srgbClr val="5F6061"/>
                </a:solidFill>
                <a:latin typeface="Source Sans Pro"/>
                <a:ea typeface="Source Sans Pro"/>
                <a:cs typeface="Source Sans Pro"/>
                <a:sym typeface="Source Sans Pro"/>
              </a:rPr>
              <a:t>	- Liquids </a:t>
            </a:r>
          </a:p>
          <a:p>
            <a:pPr lvl="1">
              <a:spcBef>
                <a:spcPts val="301"/>
              </a:spcBef>
              <a:buClr>
                <a:srgbClr val="5F6061"/>
              </a:buClr>
              <a:buSzPts val="3600"/>
            </a:pPr>
            <a:r>
              <a:rPr lang="en-US" sz="4400" dirty="0">
                <a:solidFill>
                  <a:srgbClr val="5F6061"/>
                </a:solidFill>
                <a:latin typeface="Source Sans Pro"/>
                <a:ea typeface="Source Sans Pro"/>
                <a:cs typeface="Source Sans Pro"/>
                <a:sym typeface="Source Sans Pro"/>
              </a:rPr>
              <a:t>	- Wetted Materials </a:t>
            </a:r>
          </a:p>
          <a:p>
            <a:pPr lvl="1">
              <a:spcBef>
                <a:spcPts val="301"/>
              </a:spcBef>
              <a:buClr>
                <a:srgbClr val="5F6061"/>
              </a:buClr>
              <a:buSzPts val="3600"/>
            </a:pPr>
            <a:r>
              <a:rPr lang="en-US" sz="4400" dirty="0">
                <a:solidFill>
                  <a:srgbClr val="5F6061"/>
                </a:solidFill>
                <a:latin typeface="Source Sans Pro"/>
                <a:ea typeface="Source Sans Pro"/>
                <a:cs typeface="Source Sans Pro"/>
                <a:sym typeface="Source Sans Pro"/>
              </a:rPr>
              <a:t>	- Filtering</a:t>
            </a:r>
          </a:p>
          <a:p>
            <a:pPr lvl="1">
              <a:spcBef>
                <a:spcPts val="301"/>
              </a:spcBef>
              <a:buClr>
                <a:srgbClr val="5F6061"/>
              </a:buClr>
              <a:buSzPts val="3600"/>
            </a:pPr>
            <a:r>
              <a:rPr lang="en-US" sz="4400" dirty="0">
                <a:solidFill>
                  <a:srgbClr val="5F6061"/>
                </a:solidFill>
                <a:latin typeface="Source Sans Pro"/>
                <a:ea typeface="Source Sans Pro"/>
                <a:cs typeface="Source Sans Pro"/>
                <a:sym typeface="Source Sans Pro"/>
              </a:rPr>
              <a:t>	- Commissioning and Maintenance</a:t>
            </a:r>
          </a:p>
          <a:p>
            <a:pPr lvl="1">
              <a:spcBef>
                <a:spcPts val="301"/>
              </a:spcBef>
              <a:buClr>
                <a:srgbClr val="5F6061"/>
              </a:buClr>
              <a:buSzPts val="3600"/>
            </a:pPr>
            <a:r>
              <a:rPr lang="en-US" sz="4400" dirty="0">
                <a:solidFill>
                  <a:srgbClr val="5F6061"/>
                </a:solidFill>
                <a:latin typeface="Source Sans Pro"/>
                <a:ea typeface="Source Sans Pro"/>
                <a:cs typeface="Source Sans Pro"/>
                <a:sym typeface="Source Sans Pro"/>
              </a:rPr>
              <a:t>	- Environmental Considerations</a:t>
            </a:r>
          </a:p>
          <a:p>
            <a:pPr marL="857240" indent="-857240">
              <a:spcBef>
                <a:spcPts val="6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Cold Plates</a:t>
            </a:r>
          </a:p>
          <a:p>
            <a:pPr marL="857240" indent="-857240">
              <a:spcBef>
                <a:spcPts val="6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Coolant Distribution Unit</a:t>
            </a:r>
          </a:p>
          <a:p>
            <a:pPr marL="857240" lvl="1" indent="-857240">
              <a:spcBef>
                <a:spcPts val="6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Rack Manifold</a:t>
            </a:r>
          </a:p>
          <a:p>
            <a:pPr marL="857240" indent="-857240">
              <a:spcBef>
                <a:spcPts val="6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Quick Disconnect Couplings</a:t>
            </a:r>
          </a:p>
          <a:p>
            <a:pPr marL="857240" indent="-857240">
              <a:spcBef>
                <a:spcPts val="600"/>
              </a:spcBef>
              <a:buClr>
                <a:srgbClr val="5F6061"/>
              </a:buClr>
              <a:buSzPts val="3600"/>
              <a:buFont typeface="Arial" panose="020B0604020202020204" pitchFamily="34" charset="0"/>
              <a:buChar char="•"/>
            </a:pPr>
            <a:r>
              <a:rPr lang="en-US" sz="6000" dirty="0">
                <a:solidFill>
                  <a:srgbClr val="5F6061"/>
                </a:solidFill>
                <a:latin typeface="Source Sans Pro"/>
                <a:ea typeface="Source Sans Pro"/>
                <a:cs typeface="Source Sans Pro"/>
                <a:sym typeface="Source Sans Pro"/>
              </a:rPr>
              <a:t>Pumps</a:t>
            </a:r>
          </a:p>
          <a:p>
            <a:pPr lvl="0">
              <a:buClr>
                <a:srgbClr val="5F6061"/>
              </a:buClr>
              <a:buSzPts val="3600"/>
            </a:pPr>
            <a:endParaRPr lang="en-US" sz="5400" dirty="0">
              <a:solidFill>
                <a:srgbClr val="5F6061"/>
              </a:solidFill>
              <a:latin typeface="Source Sans Pro"/>
              <a:ea typeface="Source Sans Pro"/>
              <a:cs typeface="Source Sans Pro"/>
              <a:sym typeface="Source Sans Pro"/>
            </a:endParaRPr>
          </a:p>
          <a:p>
            <a:pPr lvl="0">
              <a:buClr>
                <a:srgbClr val="5F6061"/>
              </a:buClr>
              <a:buSzPts val="3600"/>
            </a:pPr>
            <a:endParaRPr lang="en-US" sz="3600" dirty="0">
              <a:hlinkClick r:id="rId2"/>
            </a:endParaRPr>
          </a:p>
          <a:p>
            <a:pPr lvl="0">
              <a:buClr>
                <a:srgbClr val="5F6061"/>
              </a:buClr>
              <a:buSzPts val="3600"/>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lang="en-US" sz="6000" dirty="0">
              <a:solidFill>
                <a:srgbClr val="5F6061"/>
              </a:solidFill>
              <a:latin typeface="Source Sans Pro"/>
              <a:ea typeface="Source Sans Pro"/>
              <a:cs typeface="Source Sans Pro"/>
              <a:sym typeface="Source Sans Pro"/>
            </a:endParaRPr>
          </a:p>
          <a:p>
            <a:pPr marL="571494" indent="-571494">
              <a:buClr>
                <a:srgbClr val="5F6061"/>
              </a:buClr>
              <a:buSzPts val="3600"/>
              <a:buFont typeface="Arial" panose="020B0604020202020204" pitchFamily="34" charset="0"/>
              <a:buChar char="•"/>
            </a:pPr>
            <a:endParaRPr sz="6000" dirty="0">
              <a:solidFill>
                <a:srgbClr val="5F6061"/>
              </a:solidFill>
              <a:latin typeface="Source Sans Pro"/>
              <a:ea typeface="Source Sans Pro"/>
              <a:cs typeface="Source Sans Pro"/>
              <a:sym typeface="Source Sans Pro"/>
            </a:endParaRPr>
          </a:p>
        </p:txBody>
      </p:sp>
      <p:sp>
        <p:nvSpPr>
          <p:cNvPr id="4" name="Rectangle 2">
            <a:extLst>
              <a:ext uri="{FF2B5EF4-FFF2-40B4-BE49-F238E27FC236}">
                <a16:creationId xmlns:a16="http://schemas.microsoft.com/office/drawing/2014/main" id="{2B9E10B6-A935-4431-9A67-DA573F153EBD}"/>
              </a:ext>
            </a:extLst>
          </p:cNvPr>
          <p:cNvSpPr>
            <a:spLocks noChangeArrowheads="1"/>
          </p:cNvSpPr>
          <p:nvPr/>
        </p:nvSpPr>
        <p:spPr bwMode="auto">
          <a:xfrm>
            <a:off x="1" y="-91497"/>
            <a:ext cx="184731" cy="18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589"/>
          </a:p>
        </p:txBody>
      </p:sp>
      <p:sp>
        <p:nvSpPr>
          <p:cNvPr id="5" name="Rectangle 4">
            <a:extLst>
              <a:ext uri="{FF2B5EF4-FFF2-40B4-BE49-F238E27FC236}">
                <a16:creationId xmlns:a16="http://schemas.microsoft.com/office/drawing/2014/main" id="{351546F2-31AE-4357-B7BE-6FC88EE86F8F}"/>
              </a:ext>
            </a:extLst>
          </p:cNvPr>
          <p:cNvSpPr>
            <a:spLocks noChangeArrowheads="1"/>
          </p:cNvSpPr>
          <p:nvPr/>
        </p:nvSpPr>
        <p:spPr bwMode="auto">
          <a:xfrm>
            <a:off x="152401" y="60903"/>
            <a:ext cx="184731" cy="18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589"/>
          </a:p>
        </p:txBody>
      </p:sp>
      <p:pic>
        <p:nvPicPr>
          <p:cNvPr id="1027" name="Picture 3">
            <a:extLst>
              <a:ext uri="{FF2B5EF4-FFF2-40B4-BE49-F238E27FC236}">
                <a16:creationId xmlns:a16="http://schemas.microsoft.com/office/drawing/2014/main" id="{3045E48C-0B2E-49F6-9372-BA76CFEC5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3601" y="6534149"/>
            <a:ext cx="567213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555375"/>
      </p:ext>
    </p:extLst>
  </p:cSld>
  <p:clrMapOvr>
    <a:masterClrMapping/>
  </p:clrMapOvr>
</p:sld>
</file>

<file path=ppt/theme/theme1.xml><?xml version="1.0" encoding="utf-8"?>
<a:theme xmlns:a="http://schemas.openxmlformats.org/drawingml/2006/main" name="OCP Template">
  <a:themeElements>
    <a:clrScheme name="OCP Template">
      <a:dk1>
        <a:srgbClr val="5F6061"/>
      </a:dk1>
      <a:lt1>
        <a:srgbClr val="613202"/>
      </a:lt1>
      <a:dk2>
        <a:srgbClr val="A7A7A7"/>
      </a:dk2>
      <a:lt2>
        <a:srgbClr val="535353"/>
      </a:lt2>
      <a:accent1>
        <a:srgbClr val="343895"/>
      </a:accent1>
      <a:accent2>
        <a:srgbClr val="2C2C71"/>
      </a:accent2>
      <a:accent3>
        <a:srgbClr val="1C1A4B"/>
      </a:accent3>
      <a:accent4>
        <a:srgbClr val="F6B71C"/>
      </a:accent4>
      <a:accent5>
        <a:srgbClr val="B98C2E"/>
      </a:accent5>
      <a:accent6>
        <a:srgbClr val="7B5E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P Template">
  <a:themeElements>
    <a:clrScheme name="OCP Template">
      <a:dk1>
        <a:srgbClr val="000000"/>
      </a:dk1>
      <a:lt1>
        <a:srgbClr val="FFFFFF"/>
      </a:lt1>
      <a:dk2>
        <a:srgbClr val="A7A7A7"/>
      </a:dk2>
      <a:lt2>
        <a:srgbClr val="535353"/>
      </a:lt2>
      <a:accent1>
        <a:srgbClr val="343895"/>
      </a:accent1>
      <a:accent2>
        <a:srgbClr val="2C2C71"/>
      </a:accent2>
      <a:accent3>
        <a:srgbClr val="1C1A4B"/>
      </a:accent3>
      <a:accent4>
        <a:srgbClr val="F6B71C"/>
      </a:accent4>
      <a:accent5>
        <a:srgbClr val="B98C2E"/>
      </a:accent5>
      <a:accent6>
        <a:srgbClr val="7B5E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8590</TotalTime>
  <Words>712</Words>
  <Application>Microsoft Office PowerPoint</Application>
  <PresentationFormat>Custom</PresentationFormat>
  <Paragraphs>190</Paragraphs>
  <Slides>20</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Calibri</vt:lpstr>
      <vt:lpstr>Source Sans Pro</vt:lpstr>
      <vt:lpstr>Arial</vt:lpstr>
      <vt:lpstr>OCP Template</vt:lpstr>
      <vt:lpstr>Custom Design</vt:lpstr>
      <vt:lpstr>PowerPoint Presentation</vt:lpstr>
      <vt:lpstr>An Introduction to ACS Cold Plate Focus Areas  Jessica Gullbrand, Cold Plate Work Stream Lead, Intel </vt:lpstr>
      <vt:lpstr>Outline</vt:lpstr>
      <vt:lpstr>Objective</vt:lpstr>
      <vt:lpstr>Status</vt:lpstr>
      <vt:lpstr>ACS Cold Plate Requirements</vt:lpstr>
      <vt:lpstr>ACS Cold Plate Requirement - Process </vt:lpstr>
      <vt:lpstr>ACS Cold Plate Requirements</vt:lpstr>
      <vt:lpstr>ACS Cold Plate TCS Components</vt:lpstr>
      <vt:lpstr>ACS Cold Plate Requirement</vt:lpstr>
      <vt:lpstr>ACS Cold Plate Requirement</vt:lpstr>
      <vt:lpstr>ACS Cold Plate Requirement</vt:lpstr>
      <vt:lpstr>ACS Cold Plate Requirement</vt:lpstr>
      <vt:lpstr>ACS Cold Plate Requirement</vt:lpstr>
      <vt:lpstr>ACS Cold Plate Requirement</vt:lpstr>
      <vt:lpstr>ACS ORV3 Blind Mate Liquid Cooling</vt:lpstr>
      <vt:lpstr> ACS ORV3 Blind Mate Liquid Cooling </vt:lpstr>
      <vt:lpstr>ACS Cold Plate Summary</vt:lpstr>
      <vt:lpstr>Call to Action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 Burdette</dc:creator>
  <cp:keywords>CTPClassification=CTP_NT</cp:keywords>
  <cp:lastModifiedBy>Gullbrand, Jessica</cp:lastModifiedBy>
  <cp:revision>183</cp:revision>
  <cp:lastPrinted>2020-03-02T19:05:00Z</cp:lastPrinted>
  <dcterms:modified xsi:type="dcterms:W3CDTF">2020-03-02T19:52:20Z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6656426f-6421-43b8-a0ce-75b023e43617</vt:lpwstr>
  </property>
  <property fmtid="{D5CDD505-2E9C-101B-9397-08002B2CF9AE}" pid="3" name="CTP_TimeStamp">
    <vt:lpwstr>2020-03-02 19:52:19Z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