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25" r:id="rId2"/>
  </p:sldMasterIdLst>
  <p:notesMasterIdLst>
    <p:notesMasterId r:id="rId16"/>
  </p:notesMasterIdLst>
  <p:handoutMasterIdLst>
    <p:handoutMasterId r:id="rId17"/>
  </p:handoutMasterIdLst>
  <p:sldIdLst>
    <p:sldId id="279" r:id="rId3"/>
    <p:sldId id="304" r:id="rId4"/>
    <p:sldId id="310" r:id="rId5"/>
    <p:sldId id="315" r:id="rId6"/>
    <p:sldId id="261" r:id="rId7"/>
    <p:sldId id="262" r:id="rId8"/>
    <p:sldId id="264" r:id="rId9"/>
    <p:sldId id="305" r:id="rId10"/>
    <p:sldId id="276" r:id="rId11"/>
    <p:sldId id="325" r:id="rId12"/>
    <p:sldId id="266" r:id="rId13"/>
    <p:sldId id="316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3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30"/>
    <p:restoredTop sz="94982"/>
  </p:normalViewPr>
  <p:slideViewPr>
    <p:cSldViewPr snapToGrid="0" snapToObjects="1">
      <p:cViewPr varScale="1">
        <p:scale>
          <a:sx n="239" d="100"/>
          <a:sy n="239" d="100"/>
        </p:scale>
        <p:origin x="176" y="272"/>
      </p:cViewPr>
      <p:guideLst>
        <p:guide pos="2880"/>
        <p:guide pos="340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32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Source Sans 3" panose="020B0303030403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58-994F-86E4-E4C4AE5E7D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58-994F-86E4-E4C4AE5E7D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58-994F-86E4-E4C4AE5E7D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6.7</c:v>
                </c:pt>
                <c:pt idx="1">
                  <c:v>2.4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58-994F-86E4-E4C4AE5E7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422991"/>
        <c:axId val="1788382143"/>
      </c:lineChart>
      <c:catAx>
        <c:axId val="178842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88382143"/>
        <c:crosses val="autoZero"/>
        <c:auto val="1"/>
        <c:lblAlgn val="ctr"/>
        <c:lblOffset val="100"/>
        <c:noMultiLvlLbl val="0"/>
      </c:catAx>
      <c:valAx>
        <c:axId val="178838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8842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ource Sans 3" panose="020B03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4;p6:notes">
            <a:extLst>
              <a:ext uri="{FF2B5EF4-FFF2-40B4-BE49-F238E27FC236}">
                <a16:creationId xmlns:a16="http://schemas.microsoft.com/office/drawing/2014/main" id="{06B80540-78E7-075A-2707-EA6E27F91E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8" name="Google Shape;85;p6:notes">
            <a:extLst>
              <a:ext uri="{FF2B5EF4-FFF2-40B4-BE49-F238E27FC236}">
                <a16:creationId xmlns:a16="http://schemas.microsoft.com/office/drawing/2014/main" id="{764EF78B-3250-13A1-60B6-167F64C19F0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49;g488bd0d6cf_1_10:notes">
            <a:extLst>
              <a:ext uri="{FF2B5EF4-FFF2-40B4-BE49-F238E27FC236}">
                <a16:creationId xmlns:a16="http://schemas.microsoft.com/office/drawing/2014/main" id="{BC28EA49-0D2A-F58F-4534-E0F068E6AD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4578" name="Google Shape;150;g488bd0d6cf_1_10:notes">
            <a:extLst>
              <a:ext uri="{FF2B5EF4-FFF2-40B4-BE49-F238E27FC236}">
                <a16:creationId xmlns:a16="http://schemas.microsoft.com/office/drawing/2014/main" id="{F98FFCBC-8460-80F7-1101-BE0D89CF3D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[Speaker Name]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[Speaker Name]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24425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378633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Diagram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[Diagrams/Charts]</a:t>
            </a:r>
          </a:p>
        </p:txBody>
      </p:sp>
    </p:spTree>
    <p:extLst>
      <p:ext uri="{BB962C8B-B14F-4D97-AF65-F5344CB8AC3E}">
        <p14:creationId xmlns:p14="http://schemas.microsoft.com/office/powerpoint/2010/main" val="22584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7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S_He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328B4-4B45-4553-2CA8-5381D7F6CFF5}"/>
              </a:ext>
            </a:extLst>
          </p:cNvPr>
          <p:cNvSpPr txBox="1"/>
          <p:nvPr userDrawn="1"/>
        </p:nvSpPr>
        <p:spPr>
          <a:xfrm>
            <a:off x="978059" y="3377816"/>
            <a:ext cx="3003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OCP EMEA Summit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29 April  |  Dublin, Ireland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0BE0D-CE21-43F7-9369-C4ABB67A607D}"/>
              </a:ext>
            </a:extLst>
          </p:cNvPr>
          <p:cNvCxnSpPr>
            <a:cxnSpLocks/>
          </p:cNvCxnSpPr>
          <p:nvPr userDrawn="1"/>
        </p:nvCxnSpPr>
        <p:spPr>
          <a:xfrm>
            <a:off x="978059" y="3097854"/>
            <a:ext cx="3003633" cy="0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5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09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E701C-5C70-4DCC-3F67-A584BDCBE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" y="2571751"/>
            <a:ext cx="8515927" cy="1835658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[Speaker Name]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C9137A-D908-6A30-EFCB-BEACB9481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323851"/>
            <a:ext cx="60775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220271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Diagram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[Diagrams/Charts]</a:t>
            </a:r>
          </a:p>
        </p:txBody>
      </p:sp>
    </p:spTree>
    <p:extLst>
      <p:ext uri="{BB962C8B-B14F-4D97-AF65-F5344CB8AC3E}">
        <p14:creationId xmlns:p14="http://schemas.microsoft.com/office/powerpoint/2010/main" val="143839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Produ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[Product/Facility Info]</a:t>
            </a:r>
          </a:p>
        </p:txBody>
      </p:sp>
    </p:spTree>
    <p:extLst>
      <p:ext uri="{BB962C8B-B14F-4D97-AF65-F5344CB8AC3E}">
        <p14:creationId xmlns:p14="http://schemas.microsoft.com/office/powerpoint/2010/main" val="138188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all to A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[Call to Action]  (Mandatory)</a:t>
            </a:r>
          </a:p>
        </p:txBody>
      </p:sp>
    </p:spTree>
    <p:extLst>
      <p:ext uri="{BB962C8B-B14F-4D97-AF65-F5344CB8AC3E}">
        <p14:creationId xmlns:p14="http://schemas.microsoft.com/office/powerpoint/2010/main" val="144901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48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20" r:id="rId3"/>
    <p:sldLayoutId id="2147483722" r:id="rId4"/>
    <p:sldLayoutId id="2147483721" r:id="rId5"/>
    <p:sldLayoutId id="2147483723" r:id="rId6"/>
    <p:sldLayoutId id="2147483710" r:id="rId7"/>
    <p:sldLayoutId id="2147483724" r:id="rId8"/>
    <p:sldLayoutId id="2147483713" r:id="rId9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21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  <p:sldLayoutId id="2147483729" r:id="rId3"/>
    <p:sldLayoutId id="2147483732" r:id="rId4"/>
    <p:sldLayoutId id="2147483726" r:id="rId5"/>
    <p:sldLayoutId id="2147483734" r:id="rId6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?query=sour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compute.org/documents/ocp-trademark-usage-guidelines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compute.org/documents/ocp-trademark-usage-guideline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B4AA522-A0DD-4C49-36B0-11E242B05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[Speaker Name]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326D08-AEA3-D6E3-37D3-D7449F22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[Name of Presentation]</a:t>
            </a:r>
          </a:p>
        </p:txBody>
      </p:sp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5F5C36F9-1FD3-BF92-DB21-9150AAE38AA0}"/>
              </a:ext>
            </a:extLst>
          </p:cNvPr>
          <p:cNvSpPr txBox="1"/>
          <p:nvPr/>
        </p:nvSpPr>
        <p:spPr>
          <a:xfrm>
            <a:off x="6529339" y="0"/>
            <a:ext cx="2614661" cy="9002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first slide 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PRESENTATION NOTES: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The font used in this presentation is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“Sans Source 3.” It is a free Google font.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  <a:hlinkClick r:id="rId3"/>
              </a:rPr>
              <a:t>DOWNLOAD FONT HERE (updated 08/25/23)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5F87DF-94BE-85ED-2D30-8BBD52CBBFA5}"/>
              </a:ext>
            </a:extLst>
          </p:cNvPr>
          <p:cNvSpPr/>
          <p:nvPr/>
        </p:nvSpPr>
        <p:spPr>
          <a:xfrm>
            <a:off x="7530622" y="1224085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4710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85B3B-FEE1-93AF-849B-21DFB0E8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f a tower&#10;&#10;Description automatically generated">
            <a:extLst>
              <a:ext uri="{FF2B5EF4-FFF2-40B4-BE49-F238E27FC236}">
                <a16:creationId xmlns:a16="http://schemas.microsoft.com/office/drawing/2014/main" id="{E40BDFBB-E9A1-96C1-F688-B70C56F2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96" y="3630847"/>
            <a:ext cx="1081300" cy="1081300"/>
          </a:xfrm>
          <a:prstGeom prst="rect">
            <a:avLst/>
          </a:prstGeom>
        </p:spPr>
      </p:pic>
      <p:pic>
        <p:nvPicPr>
          <p:cNvPr id="10" name="Picture 9" descr="A hexagons with different symbols&#10;&#10;AI-generated content may be incorrect.">
            <a:extLst>
              <a:ext uri="{FF2B5EF4-FFF2-40B4-BE49-F238E27FC236}">
                <a16:creationId xmlns:a16="http://schemas.microsoft.com/office/drawing/2014/main" id="{7049BB01-054E-0933-DC5C-B841D596B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833" y="1296041"/>
            <a:ext cx="1226312" cy="1226312"/>
          </a:xfrm>
          <a:prstGeom prst="rect">
            <a:avLst/>
          </a:prstGeom>
        </p:spPr>
      </p:pic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F3FF88DD-639E-A92E-C1A5-F62C7CA76449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EMEA Track name and icon.</a:t>
            </a:r>
          </a:p>
        </p:txBody>
      </p:sp>
      <p:sp>
        <p:nvSpPr>
          <p:cNvPr id="5" name="Google Shape;45;p12">
            <a:extLst>
              <a:ext uri="{FF2B5EF4-FFF2-40B4-BE49-F238E27FC236}">
                <a16:creationId xmlns:a16="http://schemas.microsoft.com/office/drawing/2014/main" id="{08A2F311-721B-F38E-5E12-D57BD1E6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488" y="840876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SYSTEMS MANAGEMENT</a:t>
            </a:r>
          </a:p>
        </p:txBody>
      </p:sp>
      <p:sp>
        <p:nvSpPr>
          <p:cNvPr id="8" name="Google Shape;45;p12">
            <a:extLst>
              <a:ext uri="{FF2B5EF4-FFF2-40B4-BE49-F238E27FC236}">
                <a16:creationId xmlns:a16="http://schemas.microsoft.com/office/drawing/2014/main" id="{2A8B24AE-0120-86C7-F04A-4E1F9C45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177" y="3087228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SPECIAL FOCUS: OPENRAN</a:t>
            </a:r>
          </a:p>
        </p:txBody>
      </p:sp>
      <p:sp>
        <p:nvSpPr>
          <p:cNvPr id="11" name="Google Shape;45;p12">
            <a:extLst>
              <a:ext uri="{FF2B5EF4-FFF2-40B4-BE49-F238E27FC236}">
                <a16:creationId xmlns:a16="http://schemas.microsoft.com/office/drawing/2014/main" id="{250B4A1C-FEA7-C03C-D0BE-F96852DD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946" y="3087228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SPECIAL FOCUS: PHOTONICS</a:t>
            </a:r>
          </a:p>
        </p:txBody>
      </p:sp>
      <p:pic>
        <p:nvPicPr>
          <p:cNvPr id="9" name="Picture 8" descr="A close-up of a fuse&#10;&#10;AI-generated content may be incorrect.">
            <a:extLst>
              <a:ext uri="{FF2B5EF4-FFF2-40B4-BE49-F238E27FC236}">
                <a16:creationId xmlns:a16="http://schemas.microsoft.com/office/drawing/2014/main" id="{03EB7278-F588-09C9-B164-46AB0F0C3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448" y="3502914"/>
            <a:ext cx="1316736" cy="1316736"/>
          </a:xfrm>
          <a:prstGeom prst="rect">
            <a:avLst/>
          </a:prstGeom>
        </p:spPr>
      </p:pic>
      <p:sp>
        <p:nvSpPr>
          <p:cNvPr id="14" name="Google Shape;45;p12">
            <a:extLst>
              <a:ext uri="{FF2B5EF4-FFF2-40B4-BE49-F238E27FC236}">
                <a16:creationId xmlns:a16="http://schemas.microsoft.com/office/drawing/2014/main" id="{103CA5C7-3BD3-3756-58E8-DF94E746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8" y="840876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IT INFRASTRUCTURE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1ADD42-AF44-470F-DA86-D146C50915BE}"/>
              </a:ext>
            </a:extLst>
          </p:cNvPr>
          <p:cNvGrpSpPr/>
          <p:nvPr/>
        </p:nvGrpSpPr>
        <p:grpSpPr>
          <a:xfrm>
            <a:off x="816210" y="1021708"/>
            <a:ext cx="1491522" cy="1405027"/>
            <a:chOff x="376568" y="3513391"/>
            <a:chExt cx="1170272" cy="1102407"/>
          </a:xfrm>
        </p:grpSpPr>
        <p:pic>
          <p:nvPicPr>
            <p:cNvPr id="17" name="Picture 16" descr="A green and white server&#10;&#10;AI-generated content may be incorrect.">
              <a:extLst>
                <a:ext uri="{FF2B5EF4-FFF2-40B4-BE49-F238E27FC236}">
                  <a16:creationId xmlns:a16="http://schemas.microsoft.com/office/drawing/2014/main" id="{67761377-1B3A-D6BC-36E6-3AFF181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568" y="3746878"/>
              <a:ext cx="787241" cy="787241"/>
            </a:xfrm>
            <a:prstGeom prst="rect">
              <a:avLst/>
            </a:prstGeom>
          </p:spPr>
        </p:pic>
        <p:pic>
          <p:nvPicPr>
            <p:cNvPr id="18" name="Picture 17" descr="A green and grey circular object&#10;&#10;AI-generated content may be incorrect.">
              <a:extLst>
                <a:ext uri="{FF2B5EF4-FFF2-40B4-BE49-F238E27FC236}">
                  <a16:creationId xmlns:a16="http://schemas.microsoft.com/office/drawing/2014/main" id="{55C18DD3-C2FA-E6D0-38C9-6E2426AC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1759" y="4100019"/>
              <a:ext cx="515779" cy="515779"/>
            </a:xfrm>
            <a:prstGeom prst="rect">
              <a:avLst/>
            </a:prstGeom>
          </p:spPr>
        </p:pic>
        <p:pic>
          <p:nvPicPr>
            <p:cNvPr id="19" name="Picture 18" descr="A green and grey circle with white circle and black circles&#10;&#10;AI-generated content may be incorrect.">
              <a:extLst>
                <a:ext uri="{FF2B5EF4-FFF2-40B4-BE49-F238E27FC236}">
                  <a16:creationId xmlns:a16="http://schemas.microsoft.com/office/drawing/2014/main" id="{8022E20E-766F-9F3E-F305-F0F20834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9599" y="3513391"/>
              <a:ext cx="787241" cy="787241"/>
            </a:xfrm>
            <a:prstGeom prst="rect">
              <a:avLst/>
            </a:prstGeom>
          </p:spPr>
        </p:pic>
      </p:grpSp>
      <p:sp>
        <p:nvSpPr>
          <p:cNvPr id="20" name="Google Shape;45;p12">
            <a:extLst>
              <a:ext uri="{FF2B5EF4-FFF2-40B4-BE49-F238E27FC236}">
                <a16:creationId xmlns:a16="http://schemas.microsoft.com/office/drawing/2014/main" id="{9215B032-8BA0-BBF8-03AD-FF628A38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056" y="840876"/>
            <a:ext cx="199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LIQUID COOLING</a:t>
            </a:r>
          </a:p>
        </p:txBody>
      </p:sp>
      <p:pic>
        <p:nvPicPr>
          <p:cNvPr id="21" name="Picture 20" descr="A green snowflake with a drop of water in the center&#10;&#10;AI-generated content may be incorrect.">
            <a:extLst>
              <a:ext uri="{FF2B5EF4-FFF2-40B4-BE49-F238E27FC236}">
                <a16:creationId xmlns:a16="http://schemas.microsoft.com/office/drawing/2014/main" id="{F4BF6E54-A8A8-991F-12A8-B586A29E69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1573" y="1046017"/>
            <a:ext cx="1243584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oogle Shape;88;p17">
            <a:extLst>
              <a:ext uri="{FF2B5EF4-FFF2-40B4-BE49-F238E27FC236}">
                <a16:creationId xmlns:a16="http://schemas.microsoft.com/office/drawing/2014/main" id="{A476523C-9119-85A8-41E1-3BD1C37F2C03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/>
          <a:srcRect l="510" r="-1473"/>
          <a:stretch/>
        </p:blipFill>
        <p:spPr bwMode="auto">
          <a:xfrm>
            <a:off x="7791303" y="1777558"/>
            <a:ext cx="1073444" cy="15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Google Shape;89;p17">
            <a:extLst>
              <a:ext uri="{FF2B5EF4-FFF2-40B4-BE49-F238E27FC236}">
                <a16:creationId xmlns:a16="http://schemas.microsoft.com/office/drawing/2014/main" id="{47293765-504D-2B58-604F-C15D6F5E37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05855" y="1775324"/>
            <a:ext cx="1055034" cy="15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Google Shape;90;p17">
            <a:extLst>
              <a:ext uri="{FF2B5EF4-FFF2-40B4-BE49-F238E27FC236}">
                <a16:creationId xmlns:a16="http://schemas.microsoft.com/office/drawing/2014/main" id="{2916A6A7-B599-A320-72CC-B051731931C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5"/>
          <a:srcRect l="-3132" r="-1938"/>
          <a:stretch/>
        </p:blipFill>
        <p:spPr bwMode="auto">
          <a:xfrm>
            <a:off x="4017064" y="1775323"/>
            <a:ext cx="1108531" cy="159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OCP community logo vert v2-2b.ai">
            <a:extLst>
              <a:ext uri="{FF2B5EF4-FFF2-40B4-BE49-F238E27FC236}">
                <a16:creationId xmlns:a16="http://schemas.microsoft.com/office/drawing/2014/main" id="{607010F2-60C7-3623-04B6-506E825BB0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850" y="2514600"/>
            <a:ext cx="114300" cy="114300"/>
          </a:xfrm>
          <a:prstGeom prst="rect">
            <a:avLst/>
          </a:prstGeom>
          <a:noFill/>
        </p:spPr>
        <p:txBody>
          <a:bodyPr lIns="34290" tIns="17145" rIns="34290" bIns="171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97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4" descr="OCP community logo vert v2-2b.ai">
            <a:extLst>
              <a:ext uri="{FF2B5EF4-FFF2-40B4-BE49-F238E27FC236}">
                <a16:creationId xmlns:a16="http://schemas.microsoft.com/office/drawing/2014/main" id="{E1B38386-FE12-0EA9-7E0D-14FCE51F2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756025" cy="3756025"/>
          </a:xfrm>
          <a:prstGeom prst="rect">
            <a:avLst/>
          </a:prstGeom>
          <a:noFill/>
        </p:spPr>
        <p:txBody>
          <a:bodyPr lIns="34290" tIns="17145" rIns="34290" bIns="171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97"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9" name="Picture 6">
            <a:extLst>
              <a:ext uri="{FF2B5EF4-FFF2-40B4-BE49-F238E27FC236}">
                <a16:creationId xmlns:a16="http://schemas.microsoft.com/office/drawing/2014/main" id="{BF97A75A-68D2-C157-BBEE-0ACC6B48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145246" y="1657070"/>
            <a:ext cx="1129266" cy="16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39;p11">
            <a:extLst>
              <a:ext uri="{FF2B5EF4-FFF2-40B4-BE49-F238E27FC236}">
                <a16:creationId xmlns:a16="http://schemas.microsoft.com/office/drawing/2014/main" id="{0035E2A1-6E3C-1902-6F03-5023120ACF1E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membership logos to designate your company’s membership level.  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9A68626-8D86-7773-5E02-EFBF8C9E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00402" y="1657070"/>
            <a:ext cx="1253345" cy="18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01DEFC7-ACF6-E20F-A34B-06DAEF8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9" y="1584409"/>
            <a:ext cx="569247" cy="10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of a security system&#10;&#10;Description automatically generated">
            <a:extLst>
              <a:ext uri="{FF2B5EF4-FFF2-40B4-BE49-F238E27FC236}">
                <a16:creationId xmlns:a16="http://schemas.microsoft.com/office/drawing/2014/main" id="{8E891506-91C0-8390-89A0-4F77CD0D00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250" y="1566390"/>
            <a:ext cx="688391" cy="1040014"/>
          </a:xfrm>
          <a:prstGeom prst="rect">
            <a:avLst/>
          </a:prstGeom>
        </p:spPr>
      </p:pic>
      <p:pic>
        <p:nvPicPr>
          <p:cNvPr id="4" name="Google Shape;109;p20">
            <a:extLst>
              <a:ext uri="{FF2B5EF4-FFF2-40B4-BE49-F238E27FC236}">
                <a16:creationId xmlns:a16="http://schemas.microsoft.com/office/drawing/2014/main" id="{3BB02D41-D17C-D6F1-BFB0-D39B3FBC99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41" y="1612437"/>
            <a:ext cx="1032587" cy="9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10;p20">
            <a:extLst>
              <a:ext uri="{FF2B5EF4-FFF2-40B4-BE49-F238E27FC236}">
                <a16:creationId xmlns:a16="http://schemas.microsoft.com/office/drawing/2014/main" id="{B8716996-1024-7EEA-BE9B-E1D17EA88C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07" y="3089355"/>
            <a:ext cx="1032587" cy="95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93084-5B10-FEBD-C00D-BEFE92A64C0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/>
        </p:blipFill>
        <p:spPr>
          <a:xfrm>
            <a:off x="5705553" y="1630456"/>
            <a:ext cx="1380499" cy="561791"/>
          </a:xfrm>
          <a:prstGeom prst="rect">
            <a:avLst/>
          </a:prstGeom>
        </p:spPr>
      </p:pic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801D4730-35BA-5A43-542D-A1BC1275EF93}"/>
              </a:ext>
            </a:extLst>
          </p:cNvPr>
          <p:cNvSpPr txBox="1"/>
          <p:nvPr/>
        </p:nvSpPr>
        <p:spPr>
          <a:xfrm>
            <a:off x="5653158" y="333097"/>
            <a:ext cx="1516904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 are hosting an area in the Innovation Village.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947510-E982-0BEA-1210-2ACB3C0EDF9D}"/>
              </a:ext>
            </a:extLst>
          </p:cNvPr>
          <p:cNvCxnSpPr>
            <a:cxnSpLocks/>
          </p:cNvCxnSpPr>
          <p:nvPr/>
        </p:nvCxnSpPr>
        <p:spPr>
          <a:xfrm>
            <a:off x="1778146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39;p11">
            <a:extLst>
              <a:ext uri="{FF2B5EF4-FFF2-40B4-BE49-F238E27FC236}">
                <a16:creationId xmlns:a16="http://schemas.microsoft.com/office/drawing/2014/main" id="{F6ED83FA-A361-5FE3-AEB3-D92D2DF77F6A}"/>
              </a:ext>
            </a:extLst>
          </p:cNvPr>
          <p:cNvSpPr txBox="1"/>
          <p:nvPr/>
        </p:nvSpPr>
        <p:spPr>
          <a:xfrm>
            <a:off x="123229" y="333097"/>
            <a:ext cx="1515268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facility is an OCP Ready™ facility or you’re hosting an Experience Center.</a:t>
            </a:r>
          </a:p>
        </p:txBody>
      </p:sp>
      <p:sp>
        <p:nvSpPr>
          <p:cNvPr id="10" name="Google Shape;39;p11">
            <a:extLst>
              <a:ext uri="{FF2B5EF4-FFF2-40B4-BE49-F238E27FC236}">
                <a16:creationId xmlns:a16="http://schemas.microsoft.com/office/drawing/2014/main" id="{4D14166D-5B65-721C-422B-3B6515BD40BA}"/>
              </a:ext>
            </a:extLst>
          </p:cNvPr>
          <p:cNvSpPr txBox="1"/>
          <p:nvPr/>
        </p:nvSpPr>
        <p:spPr>
          <a:xfrm>
            <a:off x="3766167" y="333097"/>
            <a:ext cx="1565300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product has been recognized as an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certified product.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11" name="Google Shape;39;p11">
            <a:extLst>
              <a:ext uri="{FF2B5EF4-FFF2-40B4-BE49-F238E27FC236}">
                <a16:creationId xmlns:a16="http://schemas.microsoft.com/office/drawing/2014/main" id="{C615FA45-E762-9683-1191-8E8D2B6E053B}"/>
              </a:ext>
            </a:extLst>
          </p:cNvPr>
          <p:cNvSpPr txBox="1"/>
          <p:nvPr/>
        </p:nvSpPr>
        <p:spPr>
          <a:xfrm>
            <a:off x="1928253" y="333097"/>
            <a:ext cx="1515268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your product has been approved through the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S.A.F.E. program.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34BA1-2558-D06D-6F14-0FA55FB2DE63}"/>
              </a:ext>
            </a:extLst>
          </p:cNvPr>
          <p:cNvCxnSpPr>
            <a:cxnSpLocks/>
          </p:cNvCxnSpPr>
          <p:nvPr/>
        </p:nvCxnSpPr>
        <p:spPr>
          <a:xfrm>
            <a:off x="3616480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11D300-9361-B891-26A4-1ED2D8A74C65}"/>
              </a:ext>
            </a:extLst>
          </p:cNvPr>
          <p:cNvCxnSpPr>
            <a:cxnSpLocks/>
          </p:cNvCxnSpPr>
          <p:nvPr/>
        </p:nvCxnSpPr>
        <p:spPr>
          <a:xfrm>
            <a:off x="5474548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oogle Shape;96;p18">
            <a:extLst>
              <a:ext uri="{FF2B5EF4-FFF2-40B4-BE49-F238E27FC236}">
                <a16:creationId xmlns:a16="http://schemas.microsoft.com/office/drawing/2014/main" id="{77CDA505-9903-0D9D-7D65-967DCF4ECE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69" y="1639757"/>
            <a:ext cx="1343604" cy="6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270785-D6A3-ACBF-55EE-26715597A1BF}"/>
              </a:ext>
            </a:extLst>
          </p:cNvPr>
          <p:cNvCxnSpPr>
            <a:cxnSpLocks/>
          </p:cNvCxnSpPr>
          <p:nvPr/>
        </p:nvCxnSpPr>
        <p:spPr>
          <a:xfrm>
            <a:off x="7332615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39;p11">
            <a:extLst>
              <a:ext uri="{FF2B5EF4-FFF2-40B4-BE49-F238E27FC236}">
                <a16:creationId xmlns:a16="http://schemas.microsoft.com/office/drawing/2014/main" id="{8BB39062-98E0-6FA2-C875-65E0B138C8BF}"/>
              </a:ext>
            </a:extLst>
          </p:cNvPr>
          <p:cNvSpPr txBox="1"/>
          <p:nvPr/>
        </p:nvSpPr>
        <p:spPr>
          <a:xfrm>
            <a:off x="7495169" y="335912"/>
            <a:ext cx="1516904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if you are 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Solution Provider.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pic>
        <p:nvPicPr>
          <p:cNvPr id="17" name="Picture 16" descr="A logo with a light bulb and arrows&#10;&#10;Description automatically generated">
            <a:extLst>
              <a:ext uri="{FF2B5EF4-FFF2-40B4-BE49-F238E27FC236}">
                <a16:creationId xmlns:a16="http://schemas.microsoft.com/office/drawing/2014/main" id="{97FAFD52-1B7D-145E-2A9B-D62F261C5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54" y="2956308"/>
            <a:ext cx="862858" cy="13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8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FFA47E55-8AB5-0045-B348-D61415476C69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icon representing the Regional Project Group.</a:t>
            </a:r>
          </a:p>
        </p:txBody>
      </p:sp>
      <p:pic>
        <p:nvPicPr>
          <p:cNvPr id="10" name="Picture 9" descr="A logo with a globe and text&#10;&#10;Description automatically generated">
            <a:extLst>
              <a:ext uri="{FF2B5EF4-FFF2-40B4-BE49-F238E27FC236}">
                <a16:creationId xmlns:a16="http://schemas.microsoft.com/office/drawing/2014/main" id="{4C0E23CC-2A84-6B62-A848-0197D7BB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06" y="1713273"/>
            <a:ext cx="1055852" cy="1715759"/>
          </a:xfrm>
          <a:prstGeom prst="rect">
            <a:avLst/>
          </a:prstGeom>
        </p:spPr>
      </p:pic>
      <p:pic>
        <p:nvPicPr>
          <p:cNvPr id="11" name="Picture 10" descr="A logo with a globe and text&#10;&#10;Description automatically generated">
            <a:extLst>
              <a:ext uri="{FF2B5EF4-FFF2-40B4-BE49-F238E27FC236}">
                <a16:creationId xmlns:a16="http://schemas.microsoft.com/office/drawing/2014/main" id="{4C8E08A3-43D5-CE76-08DF-68B4D4397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48" y="1713273"/>
            <a:ext cx="1055852" cy="1715759"/>
          </a:xfrm>
          <a:prstGeom prst="rect">
            <a:avLst/>
          </a:prstGeom>
        </p:spPr>
      </p:pic>
      <p:pic>
        <p:nvPicPr>
          <p:cNvPr id="12" name="Picture 11" descr="A logo with a globe and text&#10;&#10;Description automatically generated">
            <a:extLst>
              <a:ext uri="{FF2B5EF4-FFF2-40B4-BE49-F238E27FC236}">
                <a16:creationId xmlns:a16="http://schemas.microsoft.com/office/drawing/2014/main" id="{15939B8E-C02A-7BCE-5000-1D08E79B0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768" y="1713273"/>
            <a:ext cx="1055852" cy="1715759"/>
          </a:xfrm>
          <a:prstGeom prst="rect">
            <a:avLst/>
          </a:prstGeom>
        </p:spPr>
      </p:pic>
      <p:pic>
        <p:nvPicPr>
          <p:cNvPr id="13" name="Picture 12" descr="A logo of a country&#10;&#10;Description automatically generated">
            <a:extLst>
              <a:ext uri="{FF2B5EF4-FFF2-40B4-BE49-F238E27FC236}">
                <a16:creationId xmlns:a16="http://schemas.microsoft.com/office/drawing/2014/main" id="{824F2FA1-46F8-B88E-8D66-59DBDB059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187" y="1713273"/>
            <a:ext cx="1055852" cy="1715759"/>
          </a:xfrm>
          <a:prstGeom prst="rect">
            <a:avLst/>
          </a:prstGeom>
        </p:spPr>
      </p:pic>
      <p:pic>
        <p:nvPicPr>
          <p:cNvPr id="14" name="Picture 13" descr="A logo of a globe with text&#10;&#10;Description automatically generated">
            <a:extLst>
              <a:ext uri="{FF2B5EF4-FFF2-40B4-BE49-F238E27FC236}">
                <a16:creationId xmlns:a16="http://schemas.microsoft.com/office/drawing/2014/main" id="{D3718518-D8EF-9AF5-04FF-3706DD125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025" y="1713273"/>
            <a:ext cx="1055852" cy="17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54501A-E853-0FB0-B6F1-047F478DCB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0444" y="1715717"/>
            <a:ext cx="1055852" cy="1710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E0C8C-243B-EDB9-D030-80C9FB358B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04800" y="2670895"/>
            <a:ext cx="7924223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4B4CCEC9-4805-6CE0-38DF-2924851F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[Name of Presentation]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94B08552-99CC-A3A3-5B08-F6DDE3401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[Speaker Name]</a:t>
            </a:r>
          </a:p>
        </p:txBody>
      </p:sp>
      <p:pic>
        <p:nvPicPr>
          <p:cNvPr id="2" name="Google Shape;88;p17">
            <a:extLst>
              <a:ext uri="{FF2B5EF4-FFF2-40B4-BE49-F238E27FC236}">
                <a16:creationId xmlns:a16="http://schemas.microsoft.com/office/drawing/2014/main" id="{499786AA-83AD-BB40-C6A1-08239A26E46F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/>
          <a:srcRect l="510" r="-1473"/>
          <a:stretch/>
        </p:blipFill>
        <p:spPr bwMode="auto">
          <a:xfrm>
            <a:off x="7774991" y="2713503"/>
            <a:ext cx="1073444" cy="15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48;p12">
            <a:extLst>
              <a:ext uri="{FF2B5EF4-FFF2-40B4-BE49-F238E27FC236}">
                <a16:creationId xmlns:a16="http://schemas.microsoft.com/office/drawing/2014/main" id="{7CD97219-FFD6-2264-9F24-0BFF4C79C21D}"/>
              </a:ext>
            </a:extLst>
          </p:cNvPr>
          <p:cNvSpPr txBox="1"/>
          <p:nvPr/>
        </p:nvSpPr>
        <p:spPr>
          <a:xfrm>
            <a:off x="4385734" y="3097656"/>
            <a:ext cx="3331682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the appropriate Membership Logo. Select from slide 11.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If not an OCP member, please remove.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 descr="A logo of a snowflake&#10;&#10;AI-generated content may be incorrect.">
            <a:extLst>
              <a:ext uri="{FF2B5EF4-FFF2-40B4-BE49-F238E27FC236}">
                <a16:creationId xmlns:a16="http://schemas.microsoft.com/office/drawing/2014/main" id="{77E33EEA-403D-C79E-A3A9-FAE079F3D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20" y="533323"/>
            <a:ext cx="1262380" cy="1262380"/>
          </a:xfrm>
          <a:prstGeom prst="rect">
            <a:avLst/>
          </a:prstGeom>
        </p:spPr>
      </p:pic>
      <p:sp>
        <p:nvSpPr>
          <p:cNvPr id="25" name="Google Shape;45;p12">
            <a:extLst>
              <a:ext uri="{FF2B5EF4-FFF2-40B4-BE49-F238E27FC236}">
                <a16:creationId xmlns:a16="http://schemas.microsoft.com/office/drawing/2014/main" id="{E8E6E22D-E941-E8D6-C35B-7FE8417B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7102"/>
            <a:ext cx="1990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[TRACK NAME]</a:t>
            </a:r>
          </a:p>
        </p:txBody>
      </p:sp>
      <p:sp>
        <p:nvSpPr>
          <p:cNvPr id="26" name="Google Shape;55;p13">
            <a:extLst>
              <a:ext uri="{FF2B5EF4-FFF2-40B4-BE49-F238E27FC236}">
                <a16:creationId xmlns:a16="http://schemas.microsoft.com/office/drawing/2014/main" id="{7FBD252A-D112-6A3E-5F86-741D0CD500A4}"/>
              </a:ext>
            </a:extLst>
          </p:cNvPr>
          <p:cNvSpPr txBox="1">
            <a:spLocks/>
          </p:cNvSpPr>
          <p:nvPr/>
        </p:nvSpPr>
        <p:spPr>
          <a:xfrm>
            <a:off x="5045150" y="706503"/>
            <a:ext cx="2831418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appropriate EMEA Track name and icon.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from slides 9-10.</a:t>
            </a: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0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2927B04D-B744-1E7E-F839-9FC7C3E29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Technical content is desired</a:t>
            </a:r>
          </a:p>
          <a:p>
            <a:r>
              <a:rPr lang="en-US" dirty="0"/>
              <a:t>Open, collaborative in nature, material must be relevant to an open-source community</a:t>
            </a:r>
          </a:p>
          <a:p>
            <a:r>
              <a:rPr lang="en-US" dirty="0"/>
              <a:t>Must not be a product advertisement or too “commercial” in the messaging</a:t>
            </a:r>
          </a:p>
          <a:p>
            <a:r>
              <a:rPr lang="en-US" dirty="0"/>
              <a:t>Products, specs, and any contributions that have NOT been previously discussed in a monthly call, workshop, or previously approved by the foundation should NOT be disclosed in an engineering workshop </a:t>
            </a:r>
          </a:p>
          <a:p>
            <a:r>
              <a:rPr lang="en-US" dirty="0"/>
              <a:t>No future discussions about contributions without having a Contribution License Agreement in place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290606-F91C-24E0-E015-F57DF1E9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410993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FF0FE3-11E8-C11F-330B-7A4932CA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[Diagrams/Charts]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E2EC9DB-732C-3309-A611-D63F0A3EB1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999346"/>
              </p:ext>
            </p:extLst>
          </p:nvPr>
        </p:nvGraphicFramePr>
        <p:xfrm>
          <a:off x="398183" y="969962"/>
          <a:ext cx="8377237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39;p11">
            <a:extLst>
              <a:ext uri="{FF2B5EF4-FFF2-40B4-BE49-F238E27FC236}">
                <a16:creationId xmlns:a16="http://schemas.microsoft.com/office/drawing/2014/main" id="{DB86EE32-6C4E-B055-FE79-D7428807D958}"/>
              </a:ext>
            </a:extLst>
          </p:cNvPr>
          <p:cNvSpPr txBox="1"/>
          <p:nvPr/>
        </p:nvSpPr>
        <p:spPr>
          <a:xfrm>
            <a:off x="6529339" y="-1549400"/>
            <a:ext cx="2614661" cy="9966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Add any diagrams/charts here.</a:t>
            </a:r>
          </a:p>
          <a:p>
            <a:pPr marL="182880" indent="-9144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Technical content is desired</a:t>
            </a:r>
          </a:p>
          <a:p>
            <a:pPr marL="182880" indent="-9144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Open, collaborative in nature, material must be relevant to an open-source community</a:t>
            </a:r>
          </a:p>
          <a:p>
            <a:pPr marL="182880" indent="-9144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Must not be a product advertisement or too “commercial” in the messaging</a:t>
            </a:r>
          </a:p>
        </p:txBody>
      </p:sp>
    </p:spTree>
    <p:extLst>
      <p:ext uri="{BB962C8B-B14F-4D97-AF65-F5344CB8AC3E}">
        <p14:creationId xmlns:p14="http://schemas.microsoft.com/office/powerpoint/2010/main" val="97568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D6501-B44F-F771-181A-0A8CB7C27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Photos of product/facility</a:t>
            </a:r>
          </a:p>
          <a:p>
            <a:r>
              <a:rPr lang="en-US" dirty="0"/>
              <a:t>Links to Solution Provider’s site</a:t>
            </a:r>
          </a:p>
          <a:p>
            <a:r>
              <a:rPr lang="en-US" dirty="0"/>
              <a:t>Marketplace link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EAEE40D-4877-8CB1-C250-FE5989DB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[Product/Facility Info]</a:t>
            </a:r>
          </a:p>
        </p:txBody>
      </p:sp>
      <p:sp>
        <p:nvSpPr>
          <p:cNvPr id="10" name="Google Shape;48;p12">
            <a:extLst>
              <a:ext uri="{FF2B5EF4-FFF2-40B4-BE49-F238E27FC236}">
                <a16:creationId xmlns:a16="http://schemas.microsoft.com/office/drawing/2014/main" id="{B225B35A-4766-B8CC-1FEA-3F7317E85562}"/>
              </a:ext>
            </a:extLst>
          </p:cNvPr>
          <p:cNvSpPr txBox="1"/>
          <p:nvPr/>
        </p:nvSpPr>
        <p:spPr>
          <a:xfrm>
            <a:off x="4707467" y="2337871"/>
            <a:ext cx="2263822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the appropriate Solution Provider logo from slide 12.</a:t>
            </a:r>
          </a:p>
        </p:txBody>
      </p:sp>
      <p:sp>
        <p:nvSpPr>
          <p:cNvPr id="11" name="Google Shape;48;p12">
            <a:extLst>
              <a:ext uri="{FF2B5EF4-FFF2-40B4-BE49-F238E27FC236}">
                <a16:creationId xmlns:a16="http://schemas.microsoft.com/office/drawing/2014/main" id="{D28049BA-B803-A910-073C-106752CF2E60}"/>
              </a:ext>
            </a:extLst>
          </p:cNvPr>
          <p:cNvSpPr txBox="1"/>
          <p:nvPr/>
        </p:nvSpPr>
        <p:spPr>
          <a:xfrm>
            <a:off x="5482830" y="824117"/>
            <a:ext cx="2400347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the appropriate OCP Recognition logo for product/facility from slide 12.</a:t>
            </a:r>
          </a:p>
        </p:txBody>
      </p:sp>
      <p:pic>
        <p:nvPicPr>
          <p:cNvPr id="12" name="Google Shape;96;p18">
            <a:extLst>
              <a:ext uri="{FF2B5EF4-FFF2-40B4-BE49-F238E27FC236}">
                <a16:creationId xmlns:a16="http://schemas.microsoft.com/office/drawing/2014/main" id="{8DB181E3-274F-C260-C294-26D4E5BF53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93" y="1950027"/>
            <a:ext cx="1883664" cy="9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110;p20">
            <a:extLst>
              <a:ext uri="{FF2B5EF4-FFF2-40B4-BE49-F238E27FC236}">
                <a16:creationId xmlns:a16="http://schemas.microsoft.com/office/drawing/2014/main" id="{C8AD7558-0C81-93D3-9890-43636560A4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71" y="362461"/>
            <a:ext cx="1426464" cy="13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1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E1232F-E83B-A58F-0C0D-FB572D066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Problem to solve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</a:t>
            </a:r>
            <a:r>
              <a:rPr lang="en-US" sz="1400" dirty="0"/>
              <a:t> Let's create a specification for sustainable OCP Summit badges</a:t>
            </a:r>
          </a:p>
          <a:p>
            <a:r>
              <a:rPr lang="en-US" dirty="0"/>
              <a:t>How to get involved in the project/sub-project community</a:t>
            </a:r>
          </a:p>
          <a:p>
            <a:r>
              <a:rPr lang="en-US" dirty="0"/>
              <a:t>Timeline for contribution availability</a:t>
            </a:r>
          </a:p>
          <a:p>
            <a:r>
              <a:rPr lang="en-US" dirty="0"/>
              <a:t>Timeline for product/facility availability</a:t>
            </a:r>
          </a:p>
          <a:p>
            <a:r>
              <a:rPr lang="en-US" dirty="0"/>
              <a:t>Link to contribution DB/OCP Marketplace</a:t>
            </a:r>
          </a:p>
          <a:p>
            <a:r>
              <a:rPr lang="en-US" dirty="0"/>
              <a:t>Where to find additional information (URL links)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 </a:t>
            </a:r>
            <a:r>
              <a:rPr lang="en-US" sz="1400" dirty="0"/>
              <a:t>Where to buy:  https://</a:t>
            </a:r>
            <a:r>
              <a:rPr lang="en-US" sz="1400" dirty="0" err="1"/>
              <a:t>www.opencompute.org</a:t>
            </a:r>
            <a:r>
              <a:rPr lang="en-US" sz="1400" dirty="0"/>
              <a:t>/products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 </a:t>
            </a:r>
            <a:r>
              <a:rPr lang="en-US" sz="1400" dirty="0"/>
              <a:t>Project Wiki with latest specification: http://</a:t>
            </a:r>
            <a:r>
              <a:rPr lang="en-US" sz="1400" dirty="0" err="1"/>
              <a:t>www.opencompute.org</a:t>
            </a:r>
            <a:r>
              <a:rPr lang="en-US" sz="1400" dirty="0"/>
              <a:t>/wiki/Server/Mezz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 </a:t>
            </a:r>
            <a:r>
              <a:rPr lang="en-US" sz="1400" dirty="0"/>
              <a:t>Mailing list:  http://</a:t>
            </a:r>
            <a:r>
              <a:rPr lang="en-US" sz="1400" dirty="0" err="1"/>
              <a:t>lists.opencompute.org</a:t>
            </a:r>
            <a:r>
              <a:rPr lang="en-US" sz="1400" dirty="0"/>
              <a:t>/mailman/</a:t>
            </a:r>
            <a:r>
              <a:rPr lang="en-US" sz="1400" dirty="0" err="1"/>
              <a:t>listinfo</a:t>
            </a:r>
            <a:r>
              <a:rPr lang="en-US" sz="1400" dirty="0"/>
              <a:t>/</a:t>
            </a:r>
            <a:r>
              <a:rPr lang="en-US" sz="1400" dirty="0" err="1"/>
              <a:t>opencompute</a:t>
            </a:r>
            <a:r>
              <a:rPr lang="en-US" sz="1400" dirty="0"/>
              <a:t>-mezz-card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2B5747-63A5-FDDE-FA22-F6606C11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[Call to Action] (Mandatory)</a:t>
            </a:r>
          </a:p>
        </p:txBody>
      </p:sp>
      <p:sp>
        <p:nvSpPr>
          <p:cNvPr id="11" name="Google Shape;39;p11">
            <a:extLst>
              <a:ext uri="{FF2B5EF4-FFF2-40B4-BE49-F238E27FC236}">
                <a16:creationId xmlns:a16="http://schemas.microsoft.com/office/drawing/2014/main" id="{9724DF19-3DEE-A1E6-1B56-AB162E0B2933}"/>
              </a:ext>
            </a:extLst>
          </p:cNvPr>
          <p:cNvSpPr txBox="1"/>
          <p:nvPr/>
        </p:nvSpPr>
        <p:spPr>
          <a:xfrm>
            <a:off x="6510866" y="-136"/>
            <a:ext cx="2633134" cy="346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last content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slide before your closing slide.</a:t>
            </a:r>
          </a:p>
        </p:txBody>
      </p:sp>
    </p:spTree>
    <p:extLst>
      <p:ext uri="{BB962C8B-B14F-4D97-AF65-F5344CB8AC3E}">
        <p14:creationId xmlns:p14="http://schemas.microsoft.com/office/powerpoint/2010/main" val="305010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D3F748-9DF8-1810-3828-DF9B5F0B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D438682D-C4F0-986A-9E34-937F5E133101}"/>
              </a:ext>
            </a:extLst>
          </p:cNvPr>
          <p:cNvSpPr txBox="1"/>
          <p:nvPr/>
        </p:nvSpPr>
        <p:spPr>
          <a:xfrm>
            <a:off x="6529339" y="-26101"/>
            <a:ext cx="2614661" cy="8309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You have two options for a closing slide: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“Thank You” (</a:t>
            </a: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–OR–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“Open Discussion” </a:t>
            </a: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(the next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choose one.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F58D28-4BA1-76FC-1CBE-D966DB4D0897}"/>
              </a:ext>
            </a:extLst>
          </p:cNvPr>
          <p:cNvSpPr/>
          <p:nvPr/>
        </p:nvSpPr>
        <p:spPr>
          <a:xfrm>
            <a:off x="7530622" y="1224085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  <p:sp>
        <p:nvSpPr>
          <p:cNvPr id="9" name="Google Shape;39;p11">
            <a:extLst>
              <a:ext uri="{FF2B5EF4-FFF2-40B4-BE49-F238E27FC236}">
                <a16:creationId xmlns:a16="http://schemas.microsoft.com/office/drawing/2014/main" id="{12CF3110-0CE2-2115-6D20-CA86F6BDE3DC}"/>
              </a:ext>
            </a:extLst>
          </p:cNvPr>
          <p:cNvSpPr txBox="1"/>
          <p:nvPr/>
        </p:nvSpPr>
        <p:spPr>
          <a:xfrm>
            <a:off x="2991883" y="2446502"/>
            <a:ext cx="3160235" cy="2504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>
            <a:no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review OCP Trademark Guidelines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7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3E6311C1-5C71-D132-7729-50B3E64B3FAE}"/>
              </a:ext>
            </a:extLst>
          </p:cNvPr>
          <p:cNvSpPr txBox="1"/>
          <p:nvPr/>
        </p:nvSpPr>
        <p:spPr>
          <a:xfrm>
            <a:off x="2991883" y="2446502"/>
            <a:ext cx="3160235" cy="2504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>
            <a:no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review OCP Trademark Guidelines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B8651F-535B-AA43-C1BC-F6DF37B3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Open Discussion</a:t>
            </a:r>
          </a:p>
        </p:txBody>
      </p:sp>
      <p:sp>
        <p:nvSpPr>
          <p:cNvPr id="6" name="Google Shape;39;p11">
            <a:extLst>
              <a:ext uri="{FF2B5EF4-FFF2-40B4-BE49-F238E27FC236}">
                <a16:creationId xmlns:a16="http://schemas.microsoft.com/office/drawing/2014/main" id="{6509EC63-067E-D60A-2EB5-EF4D612F0060}"/>
              </a:ext>
            </a:extLst>
          </p:cNvPr>
          <p:cNvSpPr txBox="1"/>
          <p:nvPr/>
        </p:nvSpPr>
        <p:spPr>
          <a:xfrm>
            <a:off x="6529339" y="-26101"/>
            <a:ext cx="2614661" cy="8309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You have two options for a closing slide: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“Open Discussion” (</a:t>
            </a: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–OR–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“Thank You” </a:t>
            </a: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(previous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choose one.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659D9D-26E5-E505-3C6F-BBE28CBB1428}"/>
              </a:ext>
            </a:extLst>
          </p:cNvPr>
          <p:cNvSpPr/>
          <p:nvPr/>
        </p:nvSpPr>
        <p:spPr>
          <a:xfrm>
            <a:off x="7530622" y="1224085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7067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logo of a snowflake&#10;&#10;AI-generated content may be incorrect.">
            <a:extLst>
              <a:ext uri="{FF2B5EF4-FFF2-40B4-BE49-F238E27FC236}">
                <a16:creationId xmlns:a16="http://schemas.microsoft.com/office/drawing/2014/main" id="{F2F6F041-9DD4-3D42-876D-22D7BB49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86" y="3287788"/>
            <a:ext cx="1262380" cy="1262380"/>
          </a:xfrm>
          <a:prstGeom prst="rect">
            <a:avLst/>
          </a:prstGeom>
        </p:spPr>
      </p:pic>
      <p:sp>
        <p:nvSpPr>
          <p:cNvPr id="22" name="Google Shape;45;p12">
            <a:extLst>
              <a:ext uri="{FF2B5EF4-FFF2-40B4-BE49-F238E27FC236}">
                <a16:creationId xmlns:a16="http://schemas.microsoft.com/office/drawing/2014/main" id="{B2C9B356-54B2-5F01-903B-89BD0751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038" y="3055268"/>
            <a:ext cx="1993392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EMEA DEPLOYMENTS</a:t>
            </a:r>
            <a:b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OF OCP RECOGNIZED SOLUTIONS</a:t>
            </a:r>
          </a:p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endParaRPr lang="en-US" sz="1600" b="1" kern="0" dirty="0">
              <a:solidFill>
                <a:srgbClr val="5F6062"/>
              </a:solidFill>
              <a:latin typeface="Source Sans 3 SemiBold" panose="020B03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D9AA43-70D4-C138-C6B6-02DA5C489C95}"/>
              </a:ext>
            </a:extLst>
          </p:cNvPr>
          <p:cNvGrpSpPr/>
          <p:nvPr/>
        </p:nvGrpSpPr>
        <p:grpSpPr>
          <a:xfrm>
            <a:off x="4100509" y="3808471"/>
            <a:ext cx="1411557" cy="1160384"/>
            <a:chOff x="6757811" y="1217058"/>
            <a:chExt cx="1411557" cy="1160384"/>
          </a:xfrm>
        </p:grpSpPr>
        <p:pic>
          <p:nvPicPr>
            <p:cNvPr id="24" name="Picture 23" descr="A black background with hexagons and icons&#10;&#10;AI-generated content may be incorrect.">
              <a:extLst>
                <a:ext uri="{FF2B5EF4-FFF2-40B4-BE49-F238E27FC236}">
                  <a16:creationId xmlns:a16="http://schemas.microsoft.com/office/drawing/2014/main" id="{2FD00F17-8DB5-26E4-8026-C50BDC94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143" y="1217058"/>
              <a:ext cx="784225" cy="784225"/>
            </a:xfrm>
            <a:prstGeom prst="rect">
              <a:avLst/>
            </a:prstGeom>
          </p:spPr>
        </p:pic>
        <p:pic>
          <p:nvPicPr>
            <p:cNvPr id="25" name="Picture 24" descr="A green and white store with a black background&#10;&#10;AI-generated content may be incorrect.">
              <a:extLst>
                <a:ext uri="{FF2B5EF4-FFF2-40B4-BE49-F238E27FC236}">
                  <a16:creationId xmlns:a16="http://schemas.microsoft.com/office/drawing/2014/main" id="{FD6DA1E8-1011-6226-E5B9-B0DDE6462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7811" y="1520827"/>
              <a:ext cx="856615" cy="856615"/>
            </a:xfrm>
            <a:prstGeom prst="rect">
              <a:avLst/>
            </a:prstGeom>
          </p:spPr>
        </p:pic>
      </p:grp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73CBAC56-2F81-B5D6-15CF-59E32EE3C728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EMEA Track name and icon.</a:t>
            </a:r>
          </a:p>
        </p:txBody>
      </p:sp>
      <p:sp>
        <p:nvSpPr>
          <p:cNvPr id="5" name="Google Shape;45;p12">
            <a:extLst>
              <a:ext uri="{FF2B5EF4-FFF2-40B4-BE49-F238E27FC236}">
                <a16:creationId xmlns:a16="http://schemas.microsoft.com/office/drawing/2014/main" id="{4BF8B483-86E1-9CF5-B395-38BD4359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7" y="839553"/>
            <a:ext cx="19933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ARTIFICIAL INTELLIGENCE</a:t>
            </a:r>
            <a:b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</a:b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(AI)</a:t>
            </a:r>
          </a:p>
        </p:txBody>
      </p:sp>
      <p:pic>
        <p:nvPicPr>
          <p:cNvPr id="6" name="Picture 5" descr="A green and white brain with wires and dots&#10;&#10;AI-generated content may be incorrect.">
            <a:extLst>
              <a:ext uri="{FF2B5EF4-FFF2-40B4-BE49-F238E27FC236}">
                <a16:creationId xmlns:a16="http://schemas.microsoft.com/office/drawing/2014/main" id="{582F5000-46E8-B6D1-E41F-C4F99B963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36" y="1466413"/>
            <a:ext cx="1243584" cy="1243584"/>
          </a:xfrm>
          <a:prstGeom prst="rect">
            <a:avLst/>
          </a:prstGeom>
        </p:spPr>
      </p:pic>
      <p:pic>
        <p:nvPicPr>
          <p:cNvPr id="7" name="Picture 6" descr="A green and white padlock with a keyhole&#10;&#10;AI-generated content may be incorrect.">
            <a:extLst>
              <a:ext uri="{FF2B5EF4-FFF2-40B4-BE49-F238E27FC236}">
                <a16:creationId xmlns:a16="http://schemas.microsoft.com/office/drawing/2014/main" id="{BBC7CBBD-B05C-F23C-6808-022EFD8E6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651" y="1331996"/>
            <a:ext cx="1226312" cy="1226312"/>
          </a:xfrm>
          <a:prstGeom prst="rect">
            <a:avLst/>
          </a:prstGeom>
        </p:spPr>
      </p:pic>
      <p:sp>
        <p:nvSpPr>
          <p:cNvPr id="8" name="Google Shape;45;p12">
            <a:extLst>
              <a:ext uri="{FF2B5EF4-FFF2-40B4-BE49-F238E27FC236}">
                <a16:creationId xmlns:a16="http://schemas.microsoft.com/office/drawing/2014/main" id="{67AE099B-D230-9424-644D-ACBA0F51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038" y="839553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CYBER SECURITY &amp; DATA PROTECTION</a:t>
            </a:r>
          </a:p>
        </p:txBody>
      </p:sp>
      <p:sp>
        <p:nvSpPr>
          <p:cNvPr id="11" name="Google Shape;45;p12">
            <a:extLst>
              <a:ext uri="{FF2B5EF4-FFF2-40B4-BE49-F238E27FC236}">
                <a16:creationId xmlns:a16="http://schemas.microsoft.com/office/drawing/2014/main" id="{B410B503-C1D9-F922-6040-474F0652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488" y="839553"/>
            <a:ext cx="19933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DATA CENTER (DC) PHYSICAL INFRASTRUCTURE</a:t>
            </a:r>
          </a:p>
        </p:txBody>
      </p:sp>
      <p:pic>
        <p:nvPicPr>
          <p:cNvPr id="12" name="Picture 11" descr="A computer screen with green and grey objects&#10;&#10;AI-generated content may be incorrect.">
            <a:extLst>
              <a:ext uri="{FF2B5EF4-FFF2-40B4-BE49-F238E27FC236}">
                <a16:creationId xmlns:a16="http://schemas.microsoft.com/office/drawing/2014/main" id="{771300D1-B8D3-C2DE-9DC6-86216BA4B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686" y="1627957"/>
            <a:ext cx="1082040" cy="1082040"/>
          </a:xfrm>
          <a:prstGeom prst="rect">
            <a:avLst/>
          </a:prstGeom>
        </p:spPr>
      </p:pic>
      <p:sp>
        <p:nvSpPr>
          <p:cNvPr id="13" name="Google Shape;45;p12">
            <a:extLst>
              <a:ext uri="{FF2B5EF4-FFF2-40B4-BE49-F238E27FC236}">
                <a16:creationId xmlns:a16="http://schemas.microsoft.com/office/drawing/2014/main" id="{2F785BDC-187C-10A2-A0B8-362B6341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7" y="3067368"/>
            <a:ext cx="1993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DATA CENTER (DC) SUSTAINABILITY</a:t>
            </a:r>
          </a:p>
        </p:txBody>
      </p:sp>
      <p:pic>
        <p:nvPicPr>
          <p:cNvPr id="15" name="Picture 14" descr="A green and grey globe with arrows&#10;&#10;AI-generated content may be incorrect.">
            <a:extLst>
              <a:ext uri="{FF2B5EF4-FFF2-40B4-BE49-F238E27FC236}">
                <a16:creationId xmlns:a16="http://schemas.microsoft.com/office/drawing/2014/main" id="{A735B9B9-3EA7-2C7E-B48E-63E810F78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222" y="3580211"/>
            <a:ext cx="1152144" cy="1152144"/>
          </a:xfrm>
          <a:prstGeom prst="rect">
            <a:avLst/>
          </a:prstGeom>
        </p:spPr>
      </p:pic>
      <p:sp>
        <p:nvSpPr>
          <p:cNvPr id="29" name="Google Shape;45;p12">
            <a:extLst>
              <a:ext uri="{FF2B5EF4-FFF2-40B4-BE49-F238E27FC236}">
                <a16:creationId xmlns:a16="http://schemas.microsoft.com/office/drawing/2014/main" id="{C29F5061-E7FA-93D6-C880-E6448EF16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089" y="3050751"/>
            <a:ext cx="19177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875"/>
              </a:spcBef>
              <a:spcAft>
                <a:spcPts val="0"/>
              </a:spcAft>
              <a:buClr>
                <a:srgbClr val="5F6062"/>
              </a:buClr>
              <a:defRPr/>
            </a:pPr>
            <a:r>
              <a:rPr lang="en-US" sz="1600" b="1" kern="0" dirty="0">
                <a:solidFill>
                  <a:srgbClr val="5F6062"/>
                </a:solidFill>
                <a:latin typeface="Source Sans 3 SemiBold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IMMERSION COOLING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eakout Sessions Template">
  <a:themeElements>
    <a:clrScheme name="OCP EMEA Summit 2025">
      <a:dk1>
        <a:srgbClr val="330000"/>
      </a:dk1>
      <a:lt1>
        <a:srgbClr val="FFFFFF"/>
      </a:lt1>
      <a:dk2>
        <a:srgbClr val="8DC63F"/>
      </a:dk2>
      <a:lt2>
        <a:srgbClr val="E7E6E6"/>
      </a:lt2>
      <a:accent1>
        <a:srgbClr val="8DC63F"/>
      </a:accent1>
      <a:accent2>
        <a:srgbClr val="F6B71C"/>
      </a:accent2>
      <a:accent3>
        <a:srgbClr val="AD6020"/>
      </a:accent3>
      <a:accent4>
        <a:srgbClr val="653A05"/>
      </a:accent4>
      <a:accent5>
        <a:srgbClr val="330000"/>
      </a:accent5>
      <a:accent6>
        <a:srgbClr val="C87728"/>
      </a:accent6>
      <a:hlink>
        <a:srgbClr val="12C9FF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TS Template">
  <a:themeElements>
    <a:clrScheme name="OCP EMEA Summit 2025">
      <a:dk1>
        <a:srgbClr val="330000"/>
      </a:dk1>
      <a:lt1>
        <a:srgbClr val="FFFFFF"/>
      </a:lt1>
      <a:dk2>
        <a:srgbClr val="8DC63F"/>
      </a:dk2>
      <a:lt2>
        <a:srgbClr val="E7E6E6"/>
      </a:lt2>
      <a:accent1>
        <a:srgbClr val="8DC63F"/>
      </a:accent1>
      <a:accent2>
        <a:srgbClr val="F6B71C"/>
      </a:accent2>
      <a:accent3>
        <a:srgbClr val="AD6020"/>
      </a:accent3>
      <a:accent4>
        <a:srgbClr val="653A05"/>
      </a:accent4>
      <a:accent5>
        <a:srgbClr val="330000"/>
      </a:accent5>
      <a:accent6>
        <a:srgbClr val="C87728"/>
      </a:accent6>
      <a:hlink>
        <a:srgbClr val="12C9FF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4696</TotalTime>
  <Words>700</Words>
  <Application>Microsoft Macintosh PowerPoint</Application>
  <PresentationFormat>On-screen Show (16:9)</PresentationFormat>
  <Paragraphs>84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Source Sans 3</vt:lpstr>
      <vt:lpstr>Source Sans 3 SemiBold</vt:lpstr>
      <vt:lpstr>Source Sans Pro</vt:lpstr>
      <vt:lpstr>Breakout Sessions Template</vt:lpstr>
      <vt:lpstr>FTS Template</vt:lpstr>
      <vt:lpstr>[Name of Presentation]</vt:lpstr>
      <vt:lpstr>[Name of Presentation]</vt:lpstr>
      <vt:lpstr>[Presentation Starts Here]</vt:lpstr>
      <vt:lpstr>[Diagrams/Charts]</vt:lpstr>
      <vt:lpstr>[Product/Facility Info]</vt:lpstr>
      <vt:lpstr>[Call to Action] (Mandatory)</vt:lpstr>
      <vt:lpstr> Thank You!</vt:lpstr>
      <vt:lpstr> Open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Moch Uvodich</cp:lastModifiedBy>
  <cp:revision>171</cp:revision>
  <dcterms:created xsi:type="dcterms:W3CDTF">2020-02-12T17:20:03Z</dcterms:created>
  <dcterms:modified xsi:type="dcterms:W3CDTF">2025-02-20T19:35:05Z</dcterms:modified>
</cp:coreProperties>
</file>